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9.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10.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11.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12.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13.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20.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21.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22.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notesSlides/notesSlide23.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notesSlides/notesSlide24.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25.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26.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27.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notesSlides/notesSlide28.xml" ContentType="application/vnd.openxmlformats-officedocument.presentationml.notesSlide+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3"/>
  </p:notesMasterIdLst>
  <p:sldIdLst>
    <p:sldId id="1445" r:id="rId2"/>
    <p:sldId id="1042" r:id="rId3"/>
    <p:sldId id="1043" r:id="rId4"/>
    <p:sldId id="1045" r:id="rId5"/>
    <p:sldId id="1046" r:id="rId6"/>
    <p:sldId id="1209" r:id="rId7"/>
    <p:sldId id="1210" r:id="rId8"/>
    <p:sldId id="1211" r:id="rId9"/>
    <p:sldId id="1207" r:id="rId10"/>
    <p:sldId id="1208" r:id="rId11"/>
    <p:sldId id="1212" r:id="rId12"/>
    <p:sldId id="1213" r:id="rId13"/>
    <p:sldId id="1214" r:id="rId14"/>
    <p:sldId id="1250" r:id="rId15"/>
    <p:sldId id="1216" r:id="rId16"/>
    <p:sldId id="1220" r:id="rId17"/>
    <p:sldId id="1221" r:id="rId18"/>
    <p:sldId id="1222" r:id="rId19"/>
    <p:sldId id="1223" r:id="rId20"/>
    <p:sldId id="1224" r:id="rId21"/>
    <p:sldId id="1225" r:id="rId22"/>
    <p:sldId id="1226" r:id="rId23"/>
    <p:sldId id="1227" r:id="rId24"/>
    <p:sldId id="1228" r:id="rId25"/>
    <p:sldId id="1229" r:id="rId26"/>
    <p:sldId id="1230" r:id="rId27"/>
    <p:sldId id="1231" r:id="rId28"/>
    <p:sldId id="1232" r:id="rId29"/>
    <p:sldId id="1233" r:id="rId30"/>
    <p:sldId id="1234" r:id="rId31"/>
    <p:sldId id="1235" r:id="rId32"/>
    <p:sldId id="1236" r:id="rId33"/>
    <p:sldId id="1237" r:id="rId34"/>
    <p:sldId id="1238" r:id="rId35"/>
    <p:sldId id="1239" r:id="rId36"/>
    <p:sldId id="1240" r:id="rId37"/>
    <p:sldId id="1241" r:id="rId38"/>
    <p:sldId id="1242" r:id="rId39"/>
    <p:sldId id="1243" r:id="rId40"/>
    <p:sldId id="1244" r:id="rId41"/>
    <p:sldId id="1245" r:id="rId42"/>
    <p:sldId id="1246" r:id="rId43"/>
    <p:sldId id="1247" r:id="rId44"/>
    <p:sldId id="1248" r:id="rId45"/>
    <p:sldId id="1249" r:id="rId46"/>
    <p:sldId id="1251" r:id="rId47"/>
    <p:sldId id="1252" r:id="rId48"/>
    <p:sldId id="1253" r:id="rId49"/>
    <p:sldId id="1254" r:id="rId50"/>
    <p:sldId id="1255" r:id="rId51"/>
    <p:sldId id="1256" r:id="rId52"/>
    <p:sldId id="1257" r:id="rId53"/>
    <p:sldId id="1258" r:id="rId54"/>
    <p:sldId id="1259" r:id="rId55"/>
    <p:sldId id="1260" r:id="rId56"/>
    <p:sldId id="1261" r:id="rId57"/>
    <p:sldId id="1262" r:id="rId58"/>
    <p:sldId id="1263" r:id="rId59"/>
    <p:sldId id="1264" r:id="rId60"/>
    <p:sldId id="1265" r:id="rId61"/>
    <p:sldId id="1266" r:id="rId62"/>
    <p:sldId id="1267" r:id="rId63"/>
    <p:sldId id="1268" r:id="rId64"/>
    <p:sldId id="1269" r:id="rId65"/>
    <p:sldId id="1270" r:id="rId66"/>
    <p:sldId id="1359" r:id="rId67"/>
    <p:sldId id="1271" r:id="rId68"/>
    <p:sldId id="1272" r:id="rId69"/>
    <p:sldId id="1273" r:id="rId70"/>
    <p:sldId id="1274" r:id="rId71"/>
    <p:sldId id="1275" r:id="rId72"/>
    <p:sldId id="1276" r:id="rId73"/>
    <p:sldId id="1277" r:id="rId74"/>
    <p:sldId id="1278" r:id="rId75"/>
    <p:sldId id="1357" r:id="rId76"/>
    <p:sldId id="1279" r:id="rId77"/>
    <p:sldId id="1280" r:id="rId78"/>
    <p:sldId id="1281" r:id="rId79"/>
    <p:sldId id="1283" r:id="rId80"/>
    <p:sldId id="1285" r:id="rId81"/>
    <p:sldId id="1286" r:id="rId82"/>
    <p:sldId id="1287" r:id="rId83"/>
    <p:sldId id="1288" r:id="rId84"/>
    <p:sldId id="1289" r:id="rId85"/>
    <p:sldId id="1290" r:id="rId86"/>
    <p:sldId id="1291" r:id="rId87"/>
    <p:sldId id="1292" r:id="rId88"/>
    <p:sldId id="1293" r:id="rId89"/>
    <p:sldId id="1294" r:id="rId90"/>
    <p:sldId id="1295" r:id="rId91"/>
    <p:sldId id="1296" r:id="rId92"/>
    <p:sldId id="1297" r:id="rId93"/>
    <p:sldId id="1298" r:id="rId94"/>
    <p:sldId id="1299" r:id="rId95"/>
    <p:sldId id="1300" r:id="rId96"/>
    <p:sldId id="1301" r:id="rId97"/>
    <p:sldId id="1302" r:id="rId98"/>
    <p:sldId id="1303" r:id="rId99"/>
    <p:sldId id="1304" r:id="rId100"/>
    <p:sldId id="1305" r:id="rId101"/>
    <p:sldId id="1306" r:id="rId102"/>
    <p:sldId id="1307" r:id="rId103"/>
    <p:sldId id="1308" r:id="rId104"/>
    <p:sldId id="1309" r:id="rId105"/>
    <p:sldId id="1310" r:id="rId106"/>
    <p:sldId id="1311" r:id="rId107"/>
    <p:sldId id="1312" r:id="rId108"/>
    <p:sldId id="1313" r:id="rId109"/>
    <p:sldId id="1360" r:id="rId110"/>
    <p:sldId id="1314" r:id="rId111"/>
    <p:sldId id="1315" r:id="rId112"/>
    <p:sldId id="1316" r:id="rId113"/>
    <p:sldId id="1317" r:id="rId114"/>
    <p:sldId id="1318" r:id="rId115"/>
    <p:sldId id="1319" r:id="rId116"/>
    <p:sldId id="1320" r:id="rId117"/>
    <p:sldId id="1321" r:id="rId118"/>
    <p:sldId id="1322" r:id="rId119"/>
    <p:sldId id="1324" r:id="rId120"/>
    <p:sldId id="1325" r:id="rId121"/>
    <p:sldId id="1326" r:id="rId122"/>
    <p:sldId id="1327" r:id="rId123"/>
    <p:sldId id="1328" r:id="rId124"/>
    <p:sldId id="1329" r:id="rId125"/>
    <p:sldId id="1330" r:id="rId126"/>
    <p:sldId id="1331" r:id="rId127"/>
    <p:sldId id="1332" r:id="rId128"/>
    <p:sldId id="1333" r:id="rId129"/>
    <p:sldId id="1334" r:id="rId130"/>
    <p:sldId id="1335" r:id="rId131"/>
    <p:sldId id="1336" r:id="rId132"/>
    <p:sldId id="1337" r:id="rId133"/>
    <p:sldId id="1338" r:id="rId134"/>
    <p:sldId id="1339" r:id="rId135"/>
    <p:sldId id="1340" r:id="rId136"/>
    <p:sldId id="1341" r:id="rId137"/>
    <p:sldId id="1342" r:id="rId138"/>
    <p:sldId id="1343" r:id="rId139"/>
    <p:sldId id="1344" r:id="rId140"/>
    <p:sldId id="1345" r:id="rId141"/>
    <p:sldId id="1346" r:id="rId142"/>
    <p:sldId id="1347" r:id="rId143"/>
    <p:sldId id="1348" r:id="rId144"/>
    <p:sldId id="1349" r:id="rId145"/>
    <p:sldId id="1350" r:id="rId146"/>
    <p:sldId id="1351" r:id="rId147"/>
    <p:sldId id="1352" r:id="rId148"/>
    <p:sldId id="1353" r:id="rId149"/>
    <p:sldId id="1354" r:id="rId150"/>
    <p:sldId id="1355" r:id="rId151"/>
    <p:sldId id="1356" r:id="rId1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1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3" autoAdjust="0"/>
    <p:restoredTop sz="74269" autoAdjust="0"/>
  </p:normalViewPr>
  <p:slideViewPr>
    <p:cSldViewPr snapToGrid="0">
      <p:cViewPr varScale="1">
        <p:scale>
          <a:sx n="78" d="100"/>
          <a:sy n="78" d="100"/>
        </p:scale>
        <p:origin x="747" y="39"/>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8D876-B2F8-473C-B87F-71971283F3EB}" type="datetimeFigureOut">
              <a:rPr lang="zh-CN" altLang="en-US" smtClean="0"/>
              <a:t>2020/10/8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B28AC2-F9B1-418D-A21C-9C89F975ACC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t>47</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ea typeface="MS PGothic" panose="020B0600070205080204" pitchFamily="34" charset="-128"/>
              </a:rPr>
              <a:t>Probability Recap-</a:t>
            </a:r>
            <a:r>
              <a:rPr lang="zh-CN" altLang="en-US" dirty="0">
                <a:ea typeface="MS PGothic" panose="020B0600070205080204" pitchFamily="34" charset="-128"/>
              </a:rPr>
              <a:t>概率知识概述</a:t>
            </a:r>
            <a:endParaRPr 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48</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10"/>
          </p:nvPr>
        </p:nvSpPr>
        <p:spPr/>
        <p:txBody>
          <a:bodyPr/>
          <a:lstStyle/>
          <a:p>
            <a:fld id="{CD7DE18D-B477-5540-A418-45080CBABEBE}" type="slidenum">
              <a:rPr lang="en-US" smtClean="0"/>
              <a:t>51</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10"/>
          </p:nvPr>
        </p:nvSpPr>
        <p:spPr/>
        <p:txBody>
          <a:bodyPr/>
          <a:lstStyle/>
          <a:p>
            <a:fld id="{CD7DE18D-B477-5540-A418-45080CBABEBE}" type="slidenum">
              <a:rPr lang="en-US" smtClean="0"/>
              <a:t>52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381000" y="685800"/>
            <a:ext cx="6096000" cy="3429000"/>
          </a:xfrm>
        </p:spPr>
      </p:sp>
      <p:sp>
        <p:nvSpPr>
          <p:cNvPr id="4198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panose="020B0604020202020204" pitchFamily="34" charset="0"/>
                <a:ea typeface="MS PGothic" panose="020B0600070205080204" pitchFamily="34" charset="-128"/>
              </a:rPr>
              <a:t>Important for modeling: understanding which assumptions you are making!</a:t>
            </a:r>
          </a:p>
          <a:p>
            <a:endParaRPr lang="en-US">
              <a:latin typeface="Arial" panose="020B0604020202020204" pitchFamily="34" charset="0"/>
              <a:ea typeface="MS PGothic" panose="020B0600070205080204" pitchFamily="34" charset="-128"/>
            </a:endParaRPr>
          </a:p>
        </p:txBody>
      </p:sp>
      <p:sp>
        <p:nvSpPr>
          <p:cNvPr id="4198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a:solidFill>
                  <a:schemeClr val="tx1"/>
                </a:solidFill>
                <a:latin typeface="Arial" panose="020B0604020202020204" pitchFamily="34" charset="0"/>
              </a:defRPr>
            </a:lvl1pPr>
            <a:lvl2pPr marL="702945" indent="-270510" defTabSz="914400" eaLnBrk="0" hangingPunct="0">
              <a:defRPr>
                <a:solidFill>
                  <a:schemeClr val="tx1"/>
                </a:solidFill>
                <a:latin typeface="Arial" panose="020B0604020202020204" pitchFamily="34" charset="0"/>
              </a:defRPr>
            </a:lvl2pPr>
            <a:lvl3pPr marL="1081405" indent="-216535" defTabSz="914400" eaLnBrk="0" hangingPunct="0">
              <a:defRPr>
                <a:solidFill>
                  <a:schemeClr val="tx1"/>
                </a:solidFill>
                <a:latin typeface="Arial" panose="020B0604020202020204" pitchFamily="34" charset="0"/>
              </a:defRPr>
            </a:lvl3pPr>
            <a:lvl4pPr marL="1513840" indent="-216535" defTabSz="914400" eaLnBrk="0" hangingPunct="0">
              <a:defRPr>
                <a:solidFill>
                  <a:schemeClr val="tx1"/>
                </a:solidFill>
                <a:latin typeface="Arial" panose="020B0604020202020204" pitchFamily="34" charset="0"/>
              </a:defRPr>
            </a:lvl4pPr>
            <a:lvl5pPr marL="1946275" indent="-216535" defTabSz="914400" eaLnBrk="0" hangingPunct="0">
              <a:defRPr>
                <a:solidFill>
                  <a:schemeClr val="tx1"/>
                </a:solidFill>
                <a:latin typeface="Arial" panose="020B0604020202020204" pitchFamily="34" charset="0"/>
              </a:defRPr>
            </a:lvl5pPr>
            <a:lvl6pPr marL="2378710" indent="-216535" defTabSz="914400" eaLnBrk="0" fontAlgn="base" hangingPunct="0">
              <a:spcBef>
                <a:spcPct val="0"/>
              </a:spcBef>
              <a:spcAft>
                <a:spcPct val="0"/>
              </a:spcAft>
              <a:defRPr>
                <a:solidFill>
                  <a:schemeClr val="tx1"/>
                </a:solidFill>
                <a:latin typeface="Arial" panose="020B0604020202020204" pitchFamily="34" charset="0"/>
              </a:defRPr>
            </a:lvl6pPr>
            <a:lvl7pPr marL="2811145" indent="-216535" defTabSz="914400" eaLnBrk="0" fontAlgn="base" hangingPunct="0">
              <a:spcBef>
                <a:spcPct val="0"/>
              </a:spcBef>
              <a:spcAft>
                <a:spcPct val="0"/>
              </a:spcAft>
              <a:defRPr>
                <a:solidFill>
                  <a:schemeClr val="tx1"/>
                </a:solidFill>
                <a:latin typeface="Arial" panose="020B0604020202020204" pitchFamily="34" charset="0"/>
              </a:defRPr>
            </a:lvl7pPr>
            <a:lvl8pPr marL="3243580" indent="-216535" defTabSz="914400" eaLnBrk="0" fontAlgn="base" hangingPunct="0">
              <a:spcBef>
                <a:spcPct val="0"/>
              </a:spcBef>
              <a:spcAft>
                <a:spcPct val="0"/>
              </a:spcAft>
              <a:defRPr>
                <a:solidFill>
                  <a:schemeClr val="tx1"/>
                </a:solidFill>
                <a:latin typeface="Arial" panose="020B0604020202020204" pitchFamily="34" charset="0"/>
              </a:defRPr>
            </a:lvl8pPr>
            <a:lvl9pPr marL="3676015" indent="-216535" defTabSz="9144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29EC271-397E-43E2-9DF1-EE9ED7E3DACF}" type="slidenum">
              <a:rPr lang="en-US" smtClean="0">
                <a:ea typeface="MS PGothic" panose="020B0600070205080204" pitchFamily="34" charset="-128"/>
              </a:rPr>
              <a:t>56</a:t>
            </a:fld>
            <a:endParaRPr lang="en-US">
              <a:ea typeface="MS PGothic"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Addendum</a:t>
            </a:r>
            <a:r>
              <a:rPr lang="en-US" altLang="zh-CN" dirty="0"/>
              <a:t>-</a:t>
            </a:r>
            <a:r>
              <a:rPr lang="zh-CN" altLang="en-US" dirty="0"/>
              <a:t>附录，补充</a:t>
            </a:r>
            <a:endParaRPr 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58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Ballgame</a:t>
            </a:r>
            <a:r>
              <a:rPr lang="en-US" altLang="zh-CN" dirty="0"/>
              <a:t>-</a:t>
            </a:r>
            <a:r>
              <a:rPr lang="zh-CN" altLang="en-US" dirty="0"/>
              <a:t>球赛</a:t>
            </a:r>
            <a:endParaRPr lang="en-US" altLang="zh-CN" dirty="0"/>
          </a:p>
          <a:p>
            <a:r>
              <a:rPr lang="en-US" altLang="zh-CN" dirty="0"/>
              <a:t>p(</a:t>
            </a:r>
            <a:r>
              <a:rPr lang="en-US" altLang="zh-CN" dirty="0" err="1"/>
              <a:t>x,y,z</a:t>
            </a:r>
            <a:r>
              <a:rPr lang="en-US" altLang="zh-CN" dirty="0"/>
              <a:t>) = p(x)*p(y)*p(</a:t>
            </a:r>
            <a:r>
              <a:rPr lang="en-US" altLang="zh-CN" dirty="0" err="1"/>
              <a:t>z|x,y</a:t>
            </a:r>
            <a:r>
              <a:rPr lang="en-US" altLang="zh-CN" dirty="0"/>
              <a:t>)=p(x)*p(y)*p(</a:t>
            </a:r>
            <a:r>
              <a:rPr lang="en-US" altLang="zh-CN" dirty="0" err="1"/>
              <a:t>x,y,z</a:t>
            </a:r>
            <a:r>
              <a:rPr lang="en-US" altLang="zh-CN" dirty="0"/>
              <a:t>)/p(</a:t>
            </a:r>
            <a:r>
              <a:rPr lang="en-US" altLang="zh-CN" dirty="0" err="1"/>
              <a:t>x,y</a:t>
            </a:r>
            <a:r>
              <a:rPr lang="en-US" altLang="zh-CN" dirty="0"/>
              <a:t>)</a:t>
            </a:r>
            <a:r>
              <a:rPr lang="en-US" altLang="zh-CN" baseline="0" dirty="0"/>
              <a:t>   =&gt; p(</a:t>
            </a:r>
            <a:r>
              <a:rPr lang="en-US" altLang="zh-CN" baseline="0" dirty="0" err="1"/>
              <a:t>x,y</a:t>
            </a:r>
            <a:r>
              <a:rPr lang="en-US" altLang="zh-CN" baseline="0" dirty="0"/>
              <a:t>)=p(x)*p(y)</a:t>
            </a:r>
          </a:p>
          <a:p>
            <a:endParaRPr lang="en-US" baseline="0" dirty="0"/>
          </a:p>
          <a:p>
            <a:r>
              <a:rPr lang="en-US" baseline="0" dirty="0"/>
              <a:t>Traffic:10</a:t>
            </a:r>
            <a:r>
              <a:rPr lang="zh-CN" altLang="en-US" baseline="0" dirty="0"/>
              <a:t>次，</a:t>
            </a:r>
            <a:r>
              <a:rPr lang="en-US" altLang="zh-CN" baseline="0" dirty="0"/>
              <a:t>X: 6</a:t>
            </a:r>
            <a:r>
              <a:rPr lang="zh-CN" altLang="en-US" baseline="0" dirty="0"/>
              <a:t>次，</a:t>
            </a:r>
            <a:r>
              <a:rPr lang="en-US" altLang="zh-CN" baseline="0" dirty="0"/>
              <a:t>Y: 7</a:t>
            </a:r>
            <a:r>
              <a:rPr lang="zh-CN" altLang="en-US" baseline="0" dirty="0"/>
              <a:t>次，</a:t>
            </a:r>
            <a:r>
              <a:rPr lang="en-US" altLang="zh-CN" baseline="0" dirty="0"/>
              <a:t>XY: 3</a:t>
            </a:r>
            <a:r>
              <a:rPr lang="zh-CN" altLang="en-US" baseline="0" dirty="0"/>
              <a:t>次</a:t>
            </a:r>
            <a:endParaRPr lang="en-US" altLang="zh-CN" baseline="0" dirty="0"/>
          </a:p>
          <a:p>
            <a:r>
              <a:rPr lang="en-US" altLang="zh-CN" baseline="0" dirty="0"/>
              <a:t>P(XY|Z)=0.3</a:t>
            </a:r>
            <a:r>
              <a:rPr lang="zh-CN" altLang="en-US" baseline="0" dirty="0"/>
              <a:t>，</a:t>
            </a:r>
            <a:r>
              <a:rPr lang="en-US" altLang="zh-CN" baseline="0" dirty="0"/>
              <a:t>p(X)=0.6</a:t>
            </a:r>
            <a:r>
              <a:rPr lang="zh-CN" altLang="en-US" baseline="0" dirty="0"/>
              <a:t>，</a:t>
            </a:r>
            <a:r>
              <a:rPr lang="en-US" altLang="zh-CN" baseline="0" dirty="0"/>
              <a:t>p(Y)=0.7</a:t>
            </a:r>
          </a:p>
        </p:txBody>
      </p:sp>
      <p:sp>
        <p:nvSpPr>
          <p:cNvPr id="4" name="灯片编号占位符 3"/>
          <p:cNvSpPr>
            <a:spLocks noGrp="1"/>
          </p:cNvSpPr>
          <p:nvPr>
            <p:ph type="sldNum" sz="quarter" idx="10"/>
          </p:nvPr>
        </p:nvSpPr>
        <p:spPr/>
        <p:txBody>
          <a:bodyPr/>
          <a:lstStyle/>
          <a:p>
            <a:fld id="{F3B28AC2-F9B1-418D-A21C-9C89F975ACC6}" type="slidenum">
              <a:rPr lang="zh-CN" altLang="en-US" smtClean="0"/>
              <a:t>65</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66</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68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当下面两个条件中有一个被满足，说明一个</a:t>
            </a:r>
            <a:r>
              <a:rPr lang="en-US" altLang="zh-CN" sz="1200" b="0" i="0" kern="1200" dirty="0">
                <a:solidFill>
                  <a:schemeClr val="tx1"/>
                </a:solidFill>
                <a:effectLst/>
                <a:latin typeface="+mn-lt"/>
                <a:ea typeface="+mn-ea"/>
                <a:cs typeface="+mn-cs"/>
              </a:rPr>
              <a:t>Trail</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X1-X2-…-</a:t>
            </a:r>
            <a:r>
              <a:rPr lang="en-US" altLang="zh-CN" sz="1200" b="0" i="0" kern="1200" dirty="0" err="1">
                <a:solidFill>
                  <a:schemeClr val="tx1"/>
                </a:solidFill>
                <a:effectLst/>
                <a:latin typeface="+mn-lt"/>
                <a:ea typeface="+mn-ea"/>
                <a:cs typeface="+mn-cs"/>
              </a:rPr>
              <a:t>Xn</a:t>
            </a:r>
            <a:r>
              <a:rPr lang="zh-CN" altLang="en-US" sz="1200" b="0" i="0" kern="1200" dirty="0">
                <a:solidFill>
                  <a:schemeClr val="tx1"/>
                </a:solidFill>
                <a:effectLst/>
                <a:latin typeface="+mn-lt"/>
                <a:ea typeface="+mn-ea"/>
                <a:cs typeface="+mn-cs"/>
              </a:rPr>
              <a:t>）关于</a:t>
            </a:r>
            <a:r>
              <a:rPr lang="en-US"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Active</a:t>
            </a:r>
            <a:r>
              <a:rPr lang="zh-CN" altLang="en-US" sz="1200" b="0" i="0" kern="1200" dirty="0">
                <a:solidFill>
                  <a:schemeClr val="tx1"/>
                </a:solidFill>
                <a:effectLst/>
                <a:latin typeface="+mn-lt"/>
                <a:ea typeface="+mn-ea"/>
                <a:cs typeface="+mn-cs"/>
              </a:rPr>
              <a:t>的： </a:t>
            </a:r>
            <a:br>
              <a:rPr lang="zh-CN" altLang="en-US" dirty="0"/>
            </a:b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）对于任意</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型结构：</a:t>
            </a:r>
            <a:r>
              <a:rPr lang="en-US" altLang="zh-CN" sz="1200" b="0" i="0" kern="1200" dirty="0">
                <a:solidFill>
                  <a:schemeClr val="tx1"/>
                </a:solidFill>
                <a:effectLst/>
                <a:latin typeface="+mn-lt"/>
                <a:ea typeface="+mn-ea"/>
                <a:cs typeface="+mn-cs"/>
              </a:rPr>
              <a:t>Xi-&gt;X&lt;-</a:t>
            </a:r>
            <a:r>
              <a:rPr lang="en-US" altLang="zh-CN" sz="1200" b="0" i="0" kern="1200" dirty="0" err="1">
                <a:solidFill>
                  <a:schemeClr val="tx1"/>
                </a:solidFill>
                <a:effectLst/>
                <a:latin typeface="+mn-lt"/>
                <a:ea typeface="+mn-ea"/>
                <a:cs typeface="+mn-cs"/>
              </a:rPr>
              <a:t>Xj</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属于</a:t>
            </a:r>
            <a:r>
              <a:rPr lang="en-US"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，或</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的子孙节点属于</a:t>
            </a:r>
            <a:r>
              <a:rPr lang="en-US" altLang="zh-CN" sz="1200" b="0" i="0" kern="1200" dirty="0">
                <a:solidFill>
                  <a:schemeClr val="tx1"/>
                </a:solidFill>
                <a:effectLst/>
                <a:latin typeface="+mn-lt"/>
                <a:ea typeface="+mn-ea"/>
                <a:cs typeface="+mn-cs"/>
              </a:rPr>
              <a:t>Z </a:t>
            </a:r>
            <a:br>
              <a:rPr lang="zh-CN" altLang="en-US" dirty="0"/>
            </a:b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）没有</a:t>
            </a:r>
            <a:r>
              <a:rPr lang="en-US" altLang="zh-CN" sz="1200" b="0" i="0" kern="1200" dirty="0">
                <a:solidFill>
                  <a:schemeClr val="tx1"/>
                </a:solidFill>
                <a:effectLst/>
                <a:latin typeface="+mn-lt"/>
                <a:ea typeface="+mn-ea"/>
                <a:cs typeface="+mn-cs"/>
              </a:rPr>
              <a:t>Xi</a:t>
            </a:r>
            <a:r>
              <a:rPr lang="zh-CN" altLang="en-US" sz="1200" b="0" i="0" kern="1200" dirty="0">
                <a:solidFill>
                  <a:schemeClr val="tx1"/>
                </a:solidFill>
                <a:effectLst/>
                <a:latin typeface="+mn-lt"/>
                <a:ea typeface="+mn-ea"/>
                <a:cs typeface="+mn-cs"/>
              </a:rPr>
              <a:t>属于</a:t>
            </a:r>
            <a:r>
              <a:rPr lang="en-US"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不为空）</a:t>
            </a:r>
            <a:endParaRPr 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70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xfrm>
            <a:off x="381000" y="685800"/>
            <a:ext cx="6096000" cy="3429000"/>
          </a:xfrm>
        </p:spPr>
      </p:sp>
      <p:sp>
        <p:nvSpPr>
          <p:cNvPr id="62466"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panose="020B0604020202020204" pitchFamily="34" charset="0"/>
                <a:ea typeface="MS PGothic" panose="020B0600070205080204" pitchFamily="34" charset="-128"/>
              </a:rPr>
              <a:t>T</a:t>
            </a:r>
            <a:r>
              <a:rPr lang="en-US" altLang="en-US">
                <a:latin typeface="Arial" panose="020B0604020202020204" pitchFamily="34" charset="0"/>
                <a:ea typeface="MS PGothic" panose="020B0600070205080204" pitchFamily="34" charset="-128"/>
              </a:rPr>
              <a:t>’</a:t>
            </a:r>
            <a:r>
              <a:rPr lang="en-US">
                <a:latin typeface="Arial" panose="020B0604020202020204" pitchFamily="34" charset="0"/>
                <a:ea typeface="MS PGothic" panose="020B0600070205080204" pitchFamily="34" charset="-128"/>
              </a:rPr>
              <a:t>: traffic report</a:t>
            </a:r>
          </a:p>
        </p:txBody>
      </p:sp>
      <p:sp>
        <p:nvSpPr>
          <p:cNvPr id="62467"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sz="2300">
                <a:solidFill>
                  <a:schemeClr val="tx1"/>
                </a:solidFill>
                <a:latin typeface="Arial" panose="020B0604020202020204" pitchFamily="34" charset="0"/>
                <a:ea typeface="MS PGothic" panose="020B0600070205080204" pitchFamily="34" charset="-128"/>
              </a:defRPr>
            </a:lvl1pPr>
            <a:lvl2pPr marL="702945" indent="-270510" defTabSz="914400" eaLnBrk="0" hangingPunct="0">
              <a:defRPr sz="2300">
                <a:solidFill>
                  <a:schemeClr val="tx1"/>
                </a:solidFill>
                <a:latin typeface="Arial" panose="020B0604020202020204" pitchFamily="34" charset="0"/>
                <a:ea typeface="MS PGothic" panose="020B0600070205080204" pitchFamily="34" charset="-128"/>
              </a:defRPr>
            </a:lvl2pPr>
            <a:lvl3pPr marL="1081405" indent="-216535" defTabSz="914400" eaLnBrk="0" hangingPunct="0">
              <a:defRPr sz="2300">
                <a:solidFill>
                  <a:schemeClr val="tx1"/>
                </a:solidFill>
                <a:latin typeface="Arial" panose="020B0604020202020204" pitchFamily="34" charset="0"/>
                <a:ea typeface="MS PGothic" panose="020B0600070205080204" pitchFamily="34" charset="-128"/>
              </a:defRPr>
            </a:lvl3pPr>
            <a:lvl4pPr marL="1513840" indent="-216535" defTabSz="914400" eaLnBrk="0" hangingPunct="0">
              <a:defRPr sz="2300">
                <a:solidFill>
                  <a:schemeClr val="tx1"/>
                </a:solidFill>
                <a:latin typeface="Arial" panose="020B0604020202020204" pitchFamily="34" charset="0"/>
                <a:ea typeface="MS PGothic" panose="020B0600070205080204" pitchFamily="34" charset="-128"/>
              </a:defRPr>
            </a:lvl4pPr>
            <a:lvl5pPr marL="1946275" indent="-216535" defTabSz="914400" eaLnBrk="0" hangingPunct="0">
              <a:defRPr sz="2300">
                <a:solidFill>
                  <a:schemeClr val="tx1"/>
                </a:solidFill>
                <a:latin typeface="Arial" panose="020B0604020202020204" pitchFamily="34" charset="0"/>
                <a:ea typeface="MS PGothic" panose="020B0600070205080204" pitchFamily="34" charset="-128"/>
              </a:defRPr>
            </a:lvl5pPr>
            <a:lvl6pPr marL="2378710" indent="-216535" defTabSz="914400"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defRPr>
            </a:lvl6pPr>
            <a:lvl7pPr marL="2811145" indent="-216535" defTabSz="914400"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defRPr>
            </a:lvl7pPr>
            <a:lvl8pPr marL="3243580" indent="-216535" defTabSz="914400"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defRPr>
            </a:lvl8pPr>
            <a:lvl9pPr marL="3676015" indent="-216535" defTabSz="914400"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defRPr>
            </a:lvl9pPr>
          </a:lstStyle>
          <a:p>
            <a:pPr eaLnBrk="1" hangingPunct="1"/>
            <a:fld id="{C75A3D32-6BA7-4A1F-917C-754422230827}" type="slidenum">
              <a:rPr lang="en-US" sz="1200"/>
              <a:t>72</a:t>
            </a:fld>
            <a:endParaRPr 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73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当下面两个条件中有一个被满足，说明一个</a:t>
            </a:r>
            <a:r>
              <a:rPr lang="en-US" altLang="zh-CN" sz="1200" b="0" i="0" kern="1200" dirty="0">
                <a:solidFill>
                  <a:schemeClr val="tx1"/>
                </a:solidFill>
                <a:effectLst/>
                <a:latin typeface="+mn-lt"/>
                <a:ea typeface="+mn-ea"/>
                <a:cs typeface="+mn-cs"/>
              </a:rPr>
              <a:t>Trail</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X1-X2-…-</a:t>
            </a:r>
            <a:r>
              <a:rPr lang="en-US" altLang="zh-CN" sz="1200" b="0" i="0" kern="1200" dirty="0" err="1">
                <a:solidFill>
                  <a:schemeClr val="tx1"/>
                </a:solidFill>
                <a:effectLst/>
                <a:latin typeface="+mn-lt"/>
                <a:ea typeface="+mn-ea"/>
                <a:cs typeface="+mn-cs"/>
              </a:rPr>
              <a:t>Xn</a:t>
            </a:r>
            <a:r>
              <a:rPr lang="zh-CN" altLang="en-US" sz="1200" b="0" i="0" kern="1200" dirty="0">
                <a:solidFill>
                  <a:schemeClr val="tx1"/>
                </a:solidFill>
                <a:effectLst/>
                <a:latin typeface="+mn-lt"/>
                <a:ea typeface="+mn-ea"/>
                <a:cs typeface="+mn-cs"/>
              </a:rPr>
              <a:t>）关于</a:t>
            </a:r>
            <a:r>
              <a:rPr lang="en-US"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Active</a:t>
            </a:r>
            <a:r>
              <a:rPr lang="zh-CN" altLang="en-US" sz="1200" b="0" i="0" kern="1200" dirty="0">
                <a:solidFill>
                  <a:schemeClr val="tx1"/>
                </a:solidFill>
                <a:effectLst/>
                <a:latin typeface="+mn-lt"/>
                <a:ea typeface="+mn-ea"/>
                <a:cs typeface="+mn-cs"/>
              </a:rPr>
              <a:t>的： </a:t>
            </a:r>
            <a:br>
              <a:rPr lang="zh-CN" altLang="en-US" dirty="0"/>
            </a:b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）对于任意</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型结构：</a:t>
            </a:r>
            <a:r>
              <a:rPr lang="en-US" altLang="zh-CN" sz="1200" b="0" i="0" kern="1200" dirty="0">
                <a:solidFill>
                  <a:schemeClr val="tx1"/>
                </a:solidFill>
                <a:effectLst/>
                <a:latin typeface="+mn-lt"/>
                <a:ea typeface="+mn-ea"/>
                <a:cs typeface="+mn-cs"/>
              </a:rPr>
              <a:t>Xi-&gt;X&lt;-</a:t>
            </a:r>
            <a:r>
              <a:rPr lang="en-US" altLang="zh-CN" sz="1200" b="0" i="0" kern="1200" dirty="0" err="1">
                <a:solidFill>
                  <a:schemeClr val="tx1"/>
                </a:solidFill>
                <a:effectLst/>
                <a:latin typeface="+mn-lt"/>
                <a:ea typeface="+mn-ea"/>
                <a:cs typeface="+mn-cs"/>
              </a:rPr>
              <a:t>Xj</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属于</a:t>
            </a:r>
            <a:r>
              <a:rPr lang="en-US"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，或</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的子孙节点属于</a:t>
            </a:r>
            <a:r>
              <a:rPr lang="en-US" altLang="zh-CN" sz="1200" b="0" i="0" kern="1200" dirty="0">
                <a:solidFill>
                  <a:schemeClr val="tx1"/>
                </a:solidFill>
                <a:effectLst/>
                <a:latin typeface="+mn-lt"/>
                <a:ea typeface="+mn-ea"/>
                <a:cs typeface="+mn-cs"/>
              </a:rPr>
              <a:t>Z </a:t>
            </a:r>
            <a:br>
              <a:rPr lang="zh-CN" altLang="en-US" dirty="0"/>
            </a:b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）没有</a:t>
            </a:r>
            <a:r>
              <a:rPr lang="en-US" altLang="zh-CN" sz="1200" b="0" i="0" kern="1200" dirty="0">
                <a:solidFill>
                  <a:schemeClr val="tx1"/>
                </a:solidFill>
                <a:effectLst/>
                <a:latin typeface="+mn-lt"/>
                <a:ea typeface="+mn-ea"/>
                <a:cs typeface="+mn-cs"/>
              </a:rPr>
              <a:t>Xi</a:t>
            </a:r>
            <a:r>
              <a:rPr lang="zh-CN" altLang="en-US" sz="1200" b="0" i="0" kern="1200" dirty="0">
                <a:solidFill>
                  <a:schemeClr val="tx1"/>
                </a:solidFill>
                <a:effectLst/>
                <a:latin typeface="+mn-lt"/>
                <a:ea typeface="+mn-ea"/>
                <a:cs typeface="+mn-cs"/>
              </a:rPr>
              <a:t>属于</a:t>
            </a:r>
            <a:r>
              <a:rPr lang="en-US"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不为</a:t>
            </a:r>
            <a:r>
              <a:rPr lang="zh-CN" altLang="en-US" sz="1200" b="0" i="0" kern="1200">
                <a:solidFill>
                  <a:schemeClr val="tx1"/>
                </a:solidFill>
                <a:effectLst/>
                <a:latin typeface="+mn-lt"/>
                <a:ea typeface="+mn-ea"/>
                <a:cs typeface="+mn-cs"/>
              </a:rPr>
              <a:t>空）</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3B28AC2-F9B1-418D-A21C-9C89F975ACC6}" type="slidenum">
              <a:rPr lang="zh-CN" altLang="en-US" smtClean="0"/>
              <a:t>75</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7413"/>
          </a:xfrm>
        </p:spPr>
      </p:sp>
      <p:sp>
        <p:nvSpPr>
          <p:cNvPr id="3" name="Notes Placeholder 2"/>
          <p:cNvSpPr>
            <a:spLocks noGrp="1"/>
          </p:cNvSpPr>
          <p:nvPr>
            <p:ph type="body" idx="1"/>
          </p:nvPr>
        </p:nvSpPr>
        <p:spPr/>
        <p:txBody>
          <a:bodyPr/>
          <a:lstStyle/>
          <a:p>
            <a:r>
              <a:rPr lang="en-US" dirty="0"/>
              <a:t>Demo:</a:t>
            </a:r>
          </a:p>
          <a:p>
            <a:endParaRPr lang="en-US" dirty="0"/>
          </a:p>
          <a:p>
            <a:r>
              <a:rPr lang="en-US" dirty="0"/>
              <a:t>Draw network</a:t>
            </a:r>
          </a:p>
          <a:p>
            <a:r>
              <a:rPr lang="en-US" dirty="0"/>
              <a:t>Specify</a:t>
            </a:r>
            <a:r>
              <a:rPr lang="en-US" baseline="0" dirty="0"/>
              <a:t> the CPTs</a:t>
            </a:r>
          </a:p>
          <a:p>
            <a:r>
              <a:rPr lang="en-US" baseline="0" dirty="0"/>
              <a:t>Then query, e.g., Mary Calls --- not something we specified, inference computed this for us</a:t>
            </a:r>
          </a:p>
          <a:p>
            <a:endParaRPr lang="en-US" baseline="0" dirty="0"/>
          </a:p>
          <a:p>
            <a:endParaRPr lang="en-US" baseline="0" dirty="0"/>
          </a:p>
          <a:p>
            <a:r>
              <a:rPr lang="en-US" baseline="0" dirty="0"/>
              <a:t>P(B) = ?</a:t>
            </a:r>
          </a:p>
          <a:p>
            <a:r>
              <a:rPr lang="en-US" baseline="0" dirty="0"/>
              <a:t>P(B | +e) = ?</a:t>
            </a:r>
          </a:p>
          <a:p>
            <a:endParaRPr lang="en-US" baseline="0" dirty="0"/>
          </a:p>
          <a:p>
            <a:pPr marL="161925" indent="-161925">
              <a:buFont typeface="Wingdings" panose="05000000000000000000" charset="0"/>
              <a:buChar char="à"/>
            </a:pPr>
            <a:r>
              <a:rPr lang="en-US" baseline="0" dirty="0">
                <a:sym typeface="Wingdings" panose="05000000000000000000"/>
              </a:rPr>
              <a:t>Independence</a:t>
            </a:r>
          </a:p>
          <a:p>
            <a:pPr marL="161925" indent="-161925">
              <a:buFont typeface="Wingdings" panose="05000000000000000000" charset="0"/>
              <a:buChar char="à"/>
            </a:pPr>
            <a:endParaRPr lang="en-US" baseline="0" dirty="0">
              <a:sym typeface="Wingdings" panose="05000000000000000000"/>
            </a:endParaRPr>
          </a:p>
          <a:p>
            <a:r>
              <a:rPr lang="en-US" baseline="0" dirty="0"/>
              <a:t>P(B) = ?</a:t>
            </a:r>
          </a:p>
          <a:p>
            <a:r>
              <a:rPr lang="en-US" baseline="0" dirty="0"/>
              <a:t>P(B | +m) = ?</a:t>
            </a:r>
          </a:p>
          <a:p>
            <a:endParaRPr lang="en-US" baseline="0" dirty="0">
              <a:sym typeface="Wingdings" panose="05000000000000000000"/>
            </a:endParaRPr>
          </a:p>
          <a:p>
            <a:endParaRPr lang="en-US" baseline="0" dirty="0">
              <a:sym typeface="Wingdings" panose="05000000000000000000"/>
            </a:endParaRPr>
          </a:p>
          <a:p>
            <a:r>
              <a:rPr lang="en-US" baseline="0" dirty="0">
                <a:sym typeface="Wingdings" panose="05000000000000000000"/>
              </a:rPr>
              <a:t>Show explaining away</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t>81</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10"/>
          </p:nvPr>
        </p:nvSpPr>
        <p:spPr/>
        <p:txBody>
          <a:bodyPr/>
          <a:lstStyle/>
          <a:p>
            <a:fld id="{CD7DE18D-B477-5540-A418-45080CBABEBE}" type="slidenum">
              <a:rPr lang="en-US" smtClean="0"/>
              <a:t>82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10"/>
          </p:nvPr>
        </p:nvSpPr>
        <p:spPr/>
        <p:txBody>
          <a:bodyPr/>
          <a:lstStyle/>
          <a:p>
            <a:fld id="{CD7DE18D-B477-5540-A418-45080CBABEBE}" type="slidenum">
              <a:rPr lang="en-US" smtClean="0"/>
              <a:t>83</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a:xfrm>
            <a:off x="381000" y="685800"/>
            <a:ext cx="6096000" cy="3429000"/>
          </a:xfrm>
        </p:spPr>
      </p:sp>
      <p:sp>
        <p:nvSpPr>
          <p:cNvPr id="25602"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20204" pitchFamily="34" charset="0"/>
              <a:ea typeface="MS PGothic" panose="020B0600070205080204" pitchFamily="34" charset="-128"/>
            </a:endParaRPr>
          </a:p>
        </p:txBody>
      </p:sp>
      <p:sp>
        <p:nvSpPr>
          <p:cNvPr id="25603"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00" eaLnBrk="0" hangingPunct="0">
              <a:defRPr sz="2300">
                <a:solidFill>
                  <a:schemeClr val="tx1"/>
                </a:solidFill>
                <a:latin typeface="Arial" panose="020B0604020202020204" pitchFamily="34" charset="0"/>
                <a:ea typeface="MS PGothic" panose="020B0600070205080204" pitchFamily="34" charset="-128"/>
              </a:defRPr>
            </a:lvl1pPr>
            <a:lvl2pPr marL="702945" indent="-270510" defTabSz="914400" eaLnBrk="0" hangingPunct="0">
              <a:defRPr sz="2300">
                <a:solidFill>
                  <a:schemeClr val="tx1"/>
                </a:solidFill>
                <a:latin typeface="Arial" panose="020B0604020202020204" pitchFamily="34" charset="0"/>
                <a:ea typeface="MS PGothic" panose="020B0600070205080204" pitchFamily="34" charset="-128"/>
              </a:defRPr>
            </a:lvl2pPr>
            <a:lvl3pPr marL="1081405" indent="-216535" defTabSz="914400" eaLnBrk="0" hangingPunct="0">
              <a:defRPr sz="2300">
                <a:solidFill>
                  <a:schemeClr val="tx1"/>
                </a:solidFill>
                <a:latin typeface="Arial" panose="020B0604020202020204" pitchFamily="34" charset="0"/>
                <a:ea typeface="MS PGothic" panose="020B0600070205080204" pitchFamily="34" charset="-128"/>
              </a:defRPr>
            </a:lvl3pPr>
            <a:lvl4pPr marL="1513840" indent="-216535" defTabSz="914400" eaLnBrk="0" hangingPunct="0">
              <a:defRPr sz="2300">
                <a:solidFill>
                  <a:schemeClr val="tx1"/>
                </a:solidFill>
                <a:latin typeface="Arial" panose="020B0604020202020204" pitchFamily="34" charset="0"/>
                <a:ea typeface="MS PGothic" panose="020B0600070205080204" pitchFamily="34" charset="-128"/>
              </a:defRPr>
            </a:lvl4pPr>
            <a:lvl5pPr marL="1946275" indent="-216535" defTabSz="914400" eaLnBrk="0" hangingPunct="0">
              <a:defRPr sz="2300">
                <a:solidFill>
                  <a:schemeClr val="tx1"/>
                </a:solidFill>
                <a:latin typeface="Arial" panose="020B0604020202020204" pitchFamily="34" charset="0"/>
                <a:ea typeface="MS PGothic" panose="020B0600070205080204" pitchFamily="34" charset="-128"/>
              </a:defRPr>
            </a:lvl5pPr>
            <a:lvl6pPr marL="2378710" indent="-216535" defTabSz="914400"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defRPr>
            </a:lvl6pPr>
            <a:lvl7pPr marL="2811145" indent="-216535" defTabSz="914400"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defRPr>
            </a:lvl7pPr>
            <a:lvl8pPr marL="3243580" indent="-216535" defTabSz="914400"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defRPr>
            </a:lvl8pPr>
            <a:lvl9pPr marL="3676015" indent="-216535" defTabSz="914400" eaLnBrk="0" fontAlgn="base" hangingPunct="0">
              <a:spcBef>
                <a:spcPct val="0"/>
              </a:spcBef>
              <a:spcAft>
                <a:spcPct val="0"/>
              </a:spcAft>
              <a:defRPr sz="2300">
                <a:solidFill>
                  <a:schemeClr val="tx1"/>
                </a:solidFill>
                <a:latin typeface="Arial" panose="020B0604020202020204" pitchFamily="34" charset="0"/>
                <a:ea typeface="MS PGothic" panose="020B0600070205080204" pitchFamily="34" charset="-128"/>
              </a:defRPr>
            </a:lvl9pPr>
          </a:lstStyle>
          <a:p>
            <a:pPr eaLnBrk="1" hangingPunct="1"/>
            <a:fld id="{C0F13DAB-E8A7-49D8-9B00-67FF064195A2}" type="slidenum">
              <a:rPr lang="en-US" sz="1200"/>
              <a:t>91</a:t>
            </a:fld>
            <a:endParaRPr 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3E6AE6-BA58-4D01-BFA7-9066FA1BC529}" type="slidenum">
              <a:rPr lang="en-US" smtClean="0"/>
              <a:t>92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864870" eaLnBrk="0" fontAlgn="base" hangingPunct="0">
              <a:spcBef>
                <a:spcPct val="30000"/>
              </a:spcBef>
              <a:spcAft>
                <a:spcPct val="0"/>
              </a:spcAft>
              <a:defRPr/>
            </a:pPr>
            <a:r>
              <a:rPr lang="en-US" dirty="0"/>
              <a:t>Please retain proper</a:t>
            </a:r>
            <a:r>
              <a:rPr lang="en-US" baseline="0" dirty="0"/>
              <a:t> attribution, including the reference to </a:t>
            </a:r>
            <a:r>
              <a:rPr lang="en-US" baseline="0" dirty="0" err="1"/>
              <a:t>ai.berkeley.edu</a:t>
            </a:r>
            <a:r>
              <a:rPr lang="en-US" baseline="0" dirty="0"/>
              <a:t>.  Thanks!</a:t>
            </a:r>
            <a:endParaRPr lang="en-US" sz="1100" dirty="0">
              <a:latin typeface="Calibri" panose="020F0502020204030204"/>
              <a:cs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993E6AE6-BA58-4D01-BFA7-9066FA1BC529}" type="slidenum">
              <a:rPr lang="en-US" smtClean="0"/>
              <a:t>120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305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t>15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a:t>Meteor-</a:t>
            </a:r>
            <a:r>
              <a:rPr lang="zh-CN" altLang="en-US" dirty="0"/>
              <a:t>流星雨</a:t>
            </a:r>
            <a:endParaRPr 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p(hot</a:t>
            </a:r>
            <a:r>
              <a:rPr lang="en-US" altLang="zh-CN" baseline="0" dirty="0"/>
              <a:t> or sunny)=p(hot) + p(sunny) – p(hot, sunny)=0.4+0.1+0.2=0.7</a:t>
            </a:r>
            <a:endParaRPr 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21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dirty="0"/>
              <a:t>Meningitis</a:t>
            </a:r>
            <a:r>
              <a:rPr lang="en-US" altLang="zh-CN" sz="1200" dirty="0"/>
              <a:t>-</a:t>
            </a:r>
            <a:r>
              <a:rPr lang="zh-CN" altLang="en-US" sz="1200" dirty="0"/>
              <a:t>脑膜炎</a:t>
            </a:r>
            <a:endParaRPr lang="en-US" altLang="zh-CN" sz="1200" dirty="0"/>
          </a:p>
          <a:p>
            <a:r>
              <a:rPr lang="en-US" altLang="zh-CN" sz="1200" dirty="0"/>
              <a:t>Stiff neck-</a:t>
            </a:r>
            <a:r>
              <a:rPr lang="zh-CN" altLang="en-US" dirty="0">
                <a:effectLst/>
              </a:rPr>
              <a:t>斜颈、歪脖子</a:t>
            </a:r>
            <a:endParaRPr 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44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523499-E77D-4E83-BF60-D3B976F04A6D}" type="datetimeFigureOut">
              <a:rPr lang="zh-CN" altLang="en-US" smtClean="0"/>
              <a:t>2020/10/8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523499-E77D-4E83-BF60-D3B976F04A6D}" type="datetimeFigureOut">
              <a:rPr lang="zh-CN" altLang="en-US" smtClean="0"/>
              <a:t>2020/10/8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523499-E77D-4E83-BF60-D3B976F04A6D}" type="datetimeFigureOut">
              <a:rPr lang="zh-CN" altLang="en-US" smtClean="0"/>
              <a:t>2020/10/8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523499-E77D-4E83-BF60-D3B976F04A6D}" type="datetimeFigureOut">
              <a:rPr lang="zh-CN" altLang="en-US" smtClean="0"/>
              <a:t>2020/10/8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523499-E77D-4E83-BF60-D3B976F04A6D}" type="datetimeFigureOut">
              <a:rPr lang="zh-CN" altLang="en-US" smtClean="0"/>
              <a:t>2020/10/8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523499-E77D-4E83-BF60-D3B976F04A6D}" type="datetimeFigureOut">
              <a:rPr lang="zh-CN" altLang="en-US" smtClean="0"/>
              <a:t>2020/10/8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523499-E77D-4E83-BF60-D3B976F04A6D}" type="datetimeFigureOut">
              <a:rPr lang="zh-CN" altLang="en-US" smtClean="0"/>
              <a:t>2020/10/8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B6C7AA-3E0C-4E6D-9A6D-23A02E7A6BD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qinceli@hit.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6.png"/><Relationship Id="rId3" Type="http://schemas.openxmlformats.org/officeDocument/2006/relationships/tags" Target="../tags/tag189.xml"/><Relationship Id="rId7" Type="http://schemas.openxmlformats.org/officeDocument/2006/relationships/slideLayout" Target="../slideLayouts/slideLayout2.xml"/><Relationship Id="rId12" Type="http://schemas.openxmlformats.org/officeDocument/2006/relationships/image" Target="../media/image215.png"/><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tags" Target="../tags/tag192.xml"/><Relationship Id="rId11" Type="http://schemas.openxmlformats.org/officeDocument/2006/relationships/image" Target="../media/image195.png"/><Relationship Id="rId5" Type="http://schemas.openxmlformats.org/officeDocument/2006/relationships/tags" Target="../tags/tag191.xml"/><Relationship Id="rId10" Type="http://schemas.openxmlformats.org/officeDocument/2006/relationships/image" Target="../media/image193.png"/><Relationship Id="rId4" Type="http://schemas.openxmlformats.org/officeDocument/2006/relationships/tags" Target="../tags/tag190.xml"/><Relationship Id="rId9" Type="http://schemas.openxmlformats.org/officeDocument/2006/relationships/image" Target="../media/image194.png"/></Relationships>
</file>

<file path=ppt/slides/_rels/slide101.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tags" Target="../tags/tag195.xml"/><Relationship Id="rId7" Type="http://schemas.openxmlformats.org/officeDocument/2006/relationships/image" Target="../media/image218.png"/><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image" Target="../media/image211.png"/><Relationship Id="rId5" Type="http://schemas.openxmlformats.org/officeDocument/2006/relationships/image" Target="../media/image217.png"/><Relationship Id="rId4"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tags" Target="../tags/tag198.xml"/><Relationship Id="rId7" Type="http://schemas.openxmlformats.org/officeDocument/2006/relationships/image" Target="../media/image222.pn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25.emf"/><Relationship Id="rId2" Type="http://schemas.openxmlformats.org/officeDocument/2006/relationships/image" Target="../media/image196.emf"/><Relationship Id="rId1" Type="http://schemas.openxmlformats.org/officeDocument/2006/relationships/slideLayout" Target="../slideLayouts/slideLayout2.xml"/><Relationship Id="rId4" Type="http://schemas.openxmlformats.org/officeDocument/2006/relationships/image" Target="../media/image226.emf"/></Relationships>
</file>

<file path=ppt/slides/_rels/slide106.xml.rels><?xml version="1.0" encoding="UTF-8" standalone="yes"?>
<Relationships xmlns="http://schemas.openxmlformats.org/package/2006/relationships"><Relationship Id="rId8" Type="http://schemas.openxmlformats.org/officeDocument/2006/relationships/tags" Target="../tags/tag206.xml"/><Relationship Id="rId13" Type="http://schemas.openxmlformats.org/officeDocument/2006/relationships/image" Target="../media/image195.png"/><Relationship Id="rId3" Type="http://schemas.openxmlformats.org/officeDocument/2006/relationships/tags" Target="../tags/tag201.xml"/><Relationship Id="rId7" Type="http://schemas.openxmlformats.org/officeDocument/2006/relationships/tags" Target="../tags/tag205.xml"/><Relationship Id="rId12" Type="http://schemas.openxmlformats.org/officeDocument/2006/relationships/image" Target="../media/image215.png"/><Relationship Id="rId17" Type="http://schemas.openxmlformats.org/officeDocument/2006/relationships/image" Target="../media/image222.png"/><Relationship Id="rId2" Type="http://schemas.openxmlformats.org/officeDocument/2006/relationships/tags" Target="../tags/tag200.xml"/><Relationship Id="rId16" Type="http://schemas.openxmlformats.org/officeDocument/2006/relationships/image" Target="../media/image228.png"/><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image" Target="../media/image227.png"/><Relationship Id="rId5" Type="http://schemas.openxmlformats.org/officeDocument/2006/relationships/tags" Target="../tags/tag203.xml"/><Relationship Id="rId15" Type="http://schemas.openxmlformats.org/officeDocument/2006/relationships/image" Target="../media/image193.png"/><Relationship Id="rId10" Type="http://schemas.openxmlformats.org/officeDocument/2006/relationships/slideLayout" Target="../slideLayouts/slideLayout2.xml"/><Relationship Id="rId4" Type="http://schemas.openxmlformats.org/officeDocument/2006/relationships/tags" Target="../tags/tag202.xml"/><Relationship Id="rId9" Type="http://schemas.openxmlformats.org/officeDocument/2006/relationships/tags" Target="../tags/tag207.xml"/><Relationship Id="rId14" Type="http://schemas.openxmlformats.org/officeDocument/2006/relationships/image" Target="../media/image194.png"/></Relationships>
</file>

<file path=ppt/slides/_rels/slide10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30.png"/><Relationship Id="rId3" Type="http://schemas.openxmlformats.org/officeDocument/2006/relationships/tags" Target="../tags/tag210.xml"/><Relationship Id="rId7" Type="http://schemas.openxmlformats.org/officeDocument/2006/relationships/tags" Target="../tags/tag214.xml"/><Relationship Id="rId12" Type="http://schemas.openxmlformats.org/officeDocument/2006/relationships/image" Target="../media/image202.png"/><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image" Target="../media/image201.png"/><Relationship Id="rId5" Type="http://schemas.openxmlformats.org/officeDocument/2006/relationships/tags" Target="../tags/tag212.xml"/><Relationship Id="rId15" Type="http://schemas.openxmlformats.org/officeDocument/2006/relationships/image" Target="../media/image232.png"/><Relationship Id="rId10" Type="http://schemas.openxmlformats.org/officeDocument/2006/relationships/image" Target="../media/image200.png"/><Relationship Id="rId4" Type="http://schemas.openxmlformats.org/officeDocument/2006/relationships/tags" Target="../tags/tag211.xml"/><Relationship Id="rId9" Type="http://schemas.openxmlformats.org/officeDocument/2006/relationships/image" Target="../media/image229.png"/><Relationship Id="rId14" Type="http://schemas.openxmlformats.org/officeDocument/2006/relationships/image" Target="../media/image231.png"/></Relationships>
</file>

<file path=ppt/slides/_rels/slide108.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232.png"/><Relationship Id="rId7" Type="http://schemas.openxmlformats.org/officeDocument/2006/relationships/image" Target="../media/image234.png"/><Relationship Id="rId2" Type="http://schemas.openxmlformats.org/officeDocument/2006/relationships/slideLayout" Target="../slideLayouts/slideLayout2.xml"/><Relationship Id="rId1" Type="http://schemas.openxmlformats.org/officeDocument/2006/relationships/tags" Target="../tags/tag215.xml"/><Relationship Id="rId6" Type="http://schemas.openxmlformats.org/officeDocument/2006/relationships/image" Target="../media/image233.png"/><Relationship Id="rId5" Type="http://schemas.openxmlformats.org/officeDocument/2006/relationships/image" Target="../media/image231.png"/><Relationship Id="rId4" Type="http://schemas.openxmlformats.org/officeDocument/2006/relationships/image" Target="../media/image230.png"/><Relationship Id="rId9" Type="http://schemas.openxmlformats.org/officeDocument/2006/relationships/image" Target="../media/image235.png"/></Relationships>
</file>

<file path=ppt/slides/_rels/slide109.xml.rels><?xml version="1.0" encoding="UTF-8" standalone="yes"?>
<Relationships xmlns="http://schemas.openxmlformats.org/package/2006/relationships"><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234.png"/><Relationship Id="rId4" Type="http://schemas.openxmlformats.org/officeDocument/2006/relationships/image" Target="../media/image2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slideLayout" Target="../slideLayouts/slideLayout2.xml"/><Relationship Id="rId7" Type="http://schemas.openxmlformats.org/officeDocument/2006/relationships/image" Target="../media/image239.png"/><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111.xml.rels><?xml version="1.0" encoding="UTF-8" standalone="yes"?>
<Relationships xmlns="http://schemas.openxmlformats.org/package/2006/relationships"><Relationship Id="rId8" Type="http://schemas.openxmlformats.org/officeDocument/2006/relationships/tags" Target="../tags/tag225.xml"/><Relationship Id="rId13" Type="http://schemas.openxmlformats.org/officeDocument/2006/relationships/tags" Target="../tags/tag230.xml"/><Relationship Id="rId18" Type="http://schemas.openxmlformats.org/officeDocument/2006/relationships/image" Target="../media/image241.png"/><Relationship Id="rId26" Type="http://schemas.openxmlformats.org/officeDocument/2006/relationships/image" Target="../media/image248.png"/><Relationship Id="rId3" Type="http://schemas.openxmlformats.org/officeDocument/2006/relationships/tags" Target="../tags/tag220.xml"/><Relationship Id="rId21" Type="http://schemas.openxmlformats.org/officeDocument/2006/relationships/image" Target="../media/image244.png"/><Relationship Id="rId7" Type="http://schemas.openxmlformats.org/officeDocument/2006/relationships/tags" Target="../tags/tag224.xml"/><Relationship Id="rId12" Type="http://schemas.openxmlformats.org/officeDocument/2006/relationships/tags" Target="../tags/tag229.xml"/><Relationship Id="rId17" Type="http://schemas.openxmlformats.org/officeDocument/2006/relationships/slideLayout" Target="../slideLayouts/slideLayout2.xml"/><Relationship Id="rId25" Type="http://schemas.openxmlformats.org/officeDocument/2006/relationships/image" Target="../media/image247.png"/><Relationship Id="rId2" Type="http://schemas.openxmlformats.org/officeDocument/2006/relationships/tags" Target="../tags/tag219.xml"/><Relationship Id="rId16" Type="http://schemas.openxmlformats.org/officeDocument/2006/relationships/tags" Target="../tags/tag233.xml"/><Relationship Id="rId20" Type="http://schemas.openxmlformats.org/officeDocument/2006/relationships/image" Target="../media/image243.png"/><Relationship Id="rId1" Type="http://schemas.openxmlformats.org/officeDocument/2006/relationships/tags" Target="../tags/tag218.xml"/><Relationship Id="rId6" Type="http://schemas.openxmlformats.org/officeDocument/2006/relationships/tags" Target="../tags/tag223.xml"/><Relationship Id="rId11" Type="http://schemas.openxmlformats.org/officeDocument/2006/relationships/tags" Target="../tags/tag228.xml"/><Relationship Id="rId24" Type="http://schemas.openxmlformats.org/officeDocument/2006/relationships/image" Target="../media/image208.png"/><Relationship Id="rId5" Type="http://schemas.openxmlformats.org/officeDocument/2006/relationships/tags" Target="../tags/tag222.xml"/><Relationship Id="rId15" Type="http://schemas.openxmlformats.org/officeDocument/2006/relationships/tags" Target="../tags/tag232.xml"/><Relationship Id="rId23" Type="http://schemas.openxmlformats.org/officeDocument/2006/relationships/image" Target="../media/image246.png"/><Relationship Id="rId28" Type="http://schemas.openxmlformats.org/officeDocument/2006/relationships/image" Target="../media/image250.png"/><Relationship Id="rId10" Type="http://schemas.openxmlformats.org/officeDocument/2006/relationships/tags" Target="../tags/tag227.xml"/><Relationship Id="rId19" Type="http://schemas.openxmlformats.org/officeDocument/2006/relationships/image" Target="../media/image242.png"/><Relationship Id="rId4" Type="http://schemas.openxmlformats.org/officeDocument/2006/relationships/tags" Target="../tags/tag221.xml"/><Relationship Id="rId9" Type="http://schemas.openxmlformats.org/officeDocument/2006/relationships/tags" Target="../tags/tag226.xml"/><Relationship Id="rId14" Type="http://schemas.openxmlformats.org/officeDocument/2006/relationships/tags" Target="../tags/tag231.xml"/><Relationship Id="rId22" Type="http://schemas.openxmlformats.org/officeDocument/2006/relationships/image" Target="../media/image245.png"/><Relationship Id="rId27" Type="http://schemas.openxmlformats.org/officeDocument/2006/relationships/image" Target="../media/image249.png"/></Relationships>
</file>

<file path=ppt/slides/_rels/slide112.xml.rels><?xml version="1.0" encoding="UTF-8" standalone="yes"?>
<Relationships xmlns="http://schemas.openxmlformats.org/package/2006/relationships"><Relationship Id="rId8" Type="http://schemas.openxmlformats.org/officeDocument/2006/relationships/tags" Target="../tags/tag241.xml"/><Relationship Id="rId13" Type="http://schemas.openxmlformats.org/officeDocument/2006/relationships/tags" Target="../tags/tag246.xml"/><Relationship Id="rId18" Type="http://schemas.openxmlformats.org/officeDocument/2006/relationships/image" Target="../media/image208.png"/><Relationship Id="rId26" Type="http://schemas.openxmlformats.org/officeDocument/2006/relationships/image" Target="../media/image254.png"/><Relationship Id="rId3" Type="http://schemas.openxmlformats.org/officeDocument/2006/relationships/tags" Target="../tags/tag236.xml"/><Relationship Id="rId21" Type="http://schemas.openxmlformats.org/officeDocument/2006/relationships/image" Target="../media/image249.png"/><Relationship Id="rId7" Type="http://schemas.openxmlformats.org/officeDocument/2006/relationships/tags" Target="../tags/tag240.xml"/><Relationship Id="rId12" Type="http://schemas.openxmlformats.org/officeDocument/2006/relationships/tags" Target="../tags/tag245.xml"/><Relationship Id="rId17" Type="http://schemas.openxmlformats.org/officeDocument/2006/relationships/slideLayout" Target="../slideLayouts/slideLayout2.xml"/><Relationship Id="rId25" Type="http://schemas.openxmlformats.org/officeDocument/2006/relationships/image" Target="../media/image253.png"/><Relationship Id="rId2" Type="http://schemas.openxmlformats.org/officeDocument/2006/relationships/tags" Target="../tags/tag235.xml"/><Relationship Id="rId16" Type="http://schemas.openxmlformats.org/officeDocument/2006/relationships/tags" Target="../tags/tag249.xml"/><Relationship Id="rId20" Type="http://schemas.openxmlformats.org/officeDocument/2006/relationships/image" Target="../media/image251.png"/><Relationship Id="rId1" Type="http://schemas.openxmlformats.org/officeDocument/2006/relationships/tags" Target="../tags/tag234.xml"/><Relationship Id="rId6" Type="http://schemas.openxmlformats.org/officeDocument/2006/relationships/tags" Target="../tags/tag239.xml"/><Relationship Id="rId11" Type="http://schemas.openxmlformats.org/officeDocument/2006/relationships/tags" Target="../tags/tag244.xml"/><Relationship Id="rId24" Type="http://schemas.openxmlformats.org/officeDocument/2006/relationships/image" Target="../media/image252.png"/><Relationship Id="rId5" Type="http://schemas.openxmlformats.org/officeDocument/2006/relationships/tags" Target="../tags/tag238.xml"/><Relationship Id="rId15" Type="http://schemas.openxmlformats.org/officeDocument/2006/relationships/tags" Target="../tags/tag248.xml"/><Relationship Id="rId23" Type="http://schemas.openxmlformats.org/officeDocument/2006/relationships/image" Target="../media/image246.png"/><Relationship Id="rId10" Type="http://schemas.openxmlformats.org/officeDocument/2006/relationships/tags" Target="../tags/tag243.xml"/><Relationship Id="rId19" Type="http://schemas.openxmlformats.org/officeDocument/2006/relationships/image" Target="../media/image247.png"/><Relationship Id="rId4" Type="http://schemas.openxmlformats.org/officeDocument/2006/relationships/tags" Target="../tags/tag237.xml"/><Relationship Id="rId9" Type="http://schemas.openxmlformats.org/officeDocument/2006/relationships/tags" Target="../tags/tag242.xml"/><Relationship Id="rId14" Type="http://schemas.openxmlformats.org/officeDocument/2006/relationships/tags" Target="../tags/tag247.xml"/><Relationship Id="rId22" Type="http://schemas.openxmlformats.org/officeDocument/2006/relationships/image" Target="../media/image242.png"/><Relationship Id="rId27" Type="http://schemas.openxmlformats.org/officeDocument/2006/relationships/image" Target="../media/image250.png"/></Relationships>
</file>

<file path=ppt/slides/_rels/slide113.xml.rels><?xml version="1.0" encoding="UTF-8" standalone="yes"?>
<Relationships xmlns="http://schemas.openxmlformats.org/package/2006/relationships"><Relationship Id="rId8" Type="http://schemas.openxmlformats.org/officeDocument/2006/relationships/image" Target="../media/image257.png"/><Relationship Id="rId3" Type="http://schemas.openxmlformats.org/officeDocument/2006/relationships/tags" Target="../tags/tag252.xml"/><Relationship Id="rId7" Type="http://schemas.openxmlformats.org/officeDocument/2006/relationships/image" Target="../media/image256.png"/><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image" Target="../media/image255.png"/><Relationship Id="rId5" Type="http://schemas.openxmlformats.org/officeDocument/2006/relationships/slideLayout" Target="../slideLayouts/slideLayout2.xml"/><Relationship Id="rId10" Type="http://schemas.openxmlformats.org/officeDocument/2006/relationships/image" Target="../media/image259.png"/><Relationship Id="rId4" Type="http://schemas.openxmlformats.org/officeDocument/2006/relationships/tags" Target="../tags/tag253.xml"/><Relationship Id="rId9" Type="http://schemas.openxmlformats.org/officeDocument/2006/relationships/image" Target="../media/image258.png"/></Relationships>
</file>

<file path=ppt/slides/_rels/slide11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45.png"/><Relationship Id="rId3" Type="http://schemas.openxmlformats.org/officeDocument/2006/relationships/tags" Target="../tags/tag256.xml"/><Relationship Id="rId7" Type="http://schemas.openxmlformats.org/officeDocument/2006/relationships/tags" Target="../tags/tag260.xml"/><Relationship Id="rId12" Type="http://schemas.openxmlformats.org/officeDocument/2006/relationships/image" Target="../media/image244.png"/><Relationship Id="rId2" Type="http://schemas.openxmlformats.org/officeDocument/2006/relationships/tags" Target="../tags/tag255.xml"/><Relationship Id="rId16" Type="http://schemas.openxmlformats.org/officeDocument/2006/relationships/image" Target="../media/image250.png"/><Relationship Id="rId1" Type="http://schemas.openxmlformats.org/officeDocument/2006/relationships/tags" Target="../tags/tag254.xml"/><Relationship Id="rId6" Type="http://schemas.openxmlformats.org/officeDocument/2006/relationships/tags" Target="../tags/tag259.xml"/><Relationship Id="rId11" Type="http://schemas.openxmlformats.org/officeDocument/2006/relationships/image" Target="../media/image243.png"/><Relationship Id="rId5" Type="http://schemas.openxmlformats.org/officeDocument/2006/relationships/tags" Target="../tags/tag258.xml"/><Relationship Id="rId15" Type="http://schemas.openxmlformats.org/officeDocument/2006/relationships/image" Target="../media/image260.png"/><Relationship Id="rId10" Type="http://schemas.openxmlformats.org/officeDocument/2006/relationships/image" Target="../media/image242.png"/><Relationship Id="rId4" Type="http://schemas.openxmlformats.org/officeDocument/2006/relationships/tags" Target="../tags/tag257.xml"/><Relationship Id="rId9" Type="http://schemas.openxmlformats.org/officeDocument/2006/relationships/image" Target="../media/image241.png"/><Relationship Id="rId14" Type="http://schemas.openxmlformats.org/officeDocument/2006/relationships/image" Target="../media/image246.png"/></Relationships>
</file>

<file path=ppt/slides/_rels/slide115.xml.rels><?xml version="1.0" encoding="UTF-8" standalone="yes"?>
<Relationships xmlns="http://schemas.openxmlformats.org/package/2006/relationships"><Relationship Id="rId8" Type="http://schemas.openxmlformats.org/officeDocument/2006/relationships/tags" Target="../tags/tag268.xml"/><Relationship Id="rId13" Type="http://schemas.openxmlformats.org/officeDocument/2006/relationships/image" Target="../media/image263.png"/><Relationship Id="rId18" Type="http://schemas.openxmlformats.org/officeDocument/2006/relationships/image" Target="../media/image268.png"/><Relationship Id="rId3" Type="http://schemas.openxmlformats.org/officeDocument/2006/relationships/tags" Target="../tags/tag263.xml"/><Relationship Id="rId7" Type="http://schemas.openxmlformats.org/officeDocument/2006/relationships/tags" Target="../tags/tag267.xml"/><Relationship Id="rId12" Type="http://schemas.openxmlformats.org/officeDocument/2006/relationships/image" Target="../media/image262.png"/><Relationship Id="rId17" Type="http://schemas.openxmlformats.org/officeDocument/2006/relationships/image" Target="../media/image267.png"/><Relationship Id="rId2" Type="http://schemas.openxmlformats.org/officeDocument/2006/relationships/tags" Target="../tags/tag262.xml"/><Relationship Id="rId16" Type="http://schemas.openxmlformats.org/officeDocument/2006/relationships/image" Target="../media/image266.png"/><Relationship Id="rId1" Type="http://schemas.openxmlformats.org/officeDocument/2006/relationships/tags" Target="../tags/tag261.xml"/><Relationship Id="rId6" Type="http://schemas.openxmlformats.org/officeDocument/2006/relationships/tags" Target="../tags/tag266.xml"/><Relationship Id="rId11" Type="http://schemas.openxmlformats.org/officeDocument/2006/relationships/image" Target="../media/image261.png"/><Relationship Id="rId5" Type="http://schemas.openxmlformats.org/officeDocument/2006/relationships/tags" Target="../tags/tag265.xml"/><Relationship Id="rId15" Type="http://schemas.openxmlformats.org/officeDocument/2006/relationships/image" Target="../media/image265.png"/><Relationship Id="rId10" Type="http://schemas.openxmlformats.org/officeDocument/2006/relationships/slideLayout" Target="../slideLayouts/slideLayout2.xml"/><Relationship Id="rId19" Type="http://schemas.openxmlformats.org/officeDocument/2006/relationships/image" Target="../media/image269.png"/><Relationship Id="rId4" Type="http://schemas.openxmlformats.org/officeDocument/2006/relationships/tags" Target="../tags/tag264.xml"/><Relationship Id="rId9" Type="http://schemas.openxmlformats.org/officeDocument/2006/relationships/tags" Target="../tags/tag269.xml"/><Relationship Id="rId14" Type="http://schemas.openxmlformats.org/officeDocument/2006/relationships/image" Target="../media/image264.png"/></Relationships>
</file>

<file path=ppt/slides/_rels/slide116.xml.rels><?xml version="1.0" encoding="UTF-8" standalone="yes"?>
<Relationships xmlns="http://schemas.openxmlformats.org/package/2006/relationships"><Relationship Id="rId8" Type="http://schemas.openxmlformats.org/officeDocument/2006/relationships/tags" Target="../tags/tag277.xml"/><Relationship Id="rId13" Type="http://schemas.openxmlformats.org/officeDocument/2006/relationships/image" Target="../media/image267.png"/><Relationship Id="rId18" Type="http://schemas.openxmlformats.org/officeDocument/2006/relationships/image" Target="../media/image272.png"/><Relationship Id="rId3" Type="http://schemas.openxmlformats.org/officeDocument/2006/relationships/tags" Target="../tags/tag272.xml"/><Relationship Id="rId7" Type="http://schemas.openxmlformats.org/officeDocument/2006/relationships/tags" Target="../tags/tag276.xml"/><Relationship Id="rId12" Type="http://schemas.openxmlformats.org/officeDocument/2006/relationships/image" Target="../media/image265.png"/><Relationship Id="rId17" Type="http://schemas.openxmlformats.org/officeDocument/2006/relationships/image" Target="../media/image271.png"/><Relationship Id="rId2" Type="http://schemas.openxmlformats.org/officeDocument/2006/relationships/tags" Target="../tags/tag271.xml"/><Relationship Id="rId16" Type="http://schemas.openxmlformats.org/officeDocument/2006/relationships/image" Target="../media/image270.png"/><Relationship Id="rId1" Type="http://schemas.openxmlformats.org/officeDocument/2006/relationships/tags" Target="../tags/tag270.xml"/><Relationship Id="rId6" Type="http://schemas.openxmlformats.org/officeDocument/2006/relationships/tags" Target="../tags/tag275.xml"/><Relationship Id="rId11" Type="http://schemas.openxmlformats.org/officeDocument/2006/relationships/image" Target="../media/image264.png"/><Relationship Id="rId5" Type="http://schemas.openxmlformats.org/officeDocument/2006/relationships/tags" Target="../tags/tag274.xml"/><Relationship Id="rId15" Type="http://schemas.openxmlformats.org/officeDocument/2006/relationships/image" Target="../media/image268.png"/><Relationship Id="rId10" Type="http://schemas.openxmlformats.org/officeDocument/2006/relationships/slideLayout" Target="../slideLayouts/slideLayout2.xml"/><Relationship Id="rId19" Type="http://schemas.openxmlformats.org/officeDocument/2006/relationships/image" Target="../media/image273.png"/><Relationship Id="rId4" Type="http://schemas.openxmlformats.org/officeDocument/2006/relationships/tags" Target="../tags/tag273.xml"/><Relationship Id="rId9" Type="http://schemas.openxmlformats.org/officeDocument/2006/relationships/tags" Target="../tags/tag278.xml"/><Relationship Id="rId14" Type="http://schemas.openxmlformats.org/officeDocument/2006/relationships/image" Target="../media/image26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3" Type="http://schemas.openxmlformats.org/officeDocument/2006/relationships/tags" Target="../tags/tag291.xml"/><Relationship Id="rId18" Type="http://schemas.openxmlformats.org/officeDocument/2006/relationships/tags" Target="../tags/tag296.xml"/><Relationship Id="rId26" Type="http://schemas.openxmlformats.org/officeDocument/2006/relationships/tags" Target="../tags/tag304.xml"/><Relationship Id="rId39" Type="http://schemas.openxmlformats.org/officeDocument/2006/relationships/image" Target="../media/image277.png"/><Relationship Id="rId21" Type="http://schemas.openxmlformats.org/officeDocument/2006/relationships/tags" Target="../tags/tag299.xml"/><Relationship Id="rId34" Type="http://schemas.openxmlformats.org/officeDocument/2006/relationships/image" Target="../media/image265.png"/><Relationship Id="rId42" Type="http://schemas.openxmlformats.org/officeDocument/2006/relationships/image" Target="../media/image280.png"/><Relationship Id="rId47" Type="http://schemas.openxmlformats.org/officeDocument/2006/relationships/image" Target="../media/image285.png"/><Relationship Id="rId50" Type="http://schemas.openxmlformats.org/officeDocument/2006/relationships/image" Target="../media/image288.png"/><Relationship Id="rId55" Type="http://schemas.openxmlformats.org/officeDocument/2006/relationships/image" Target="../media/image293.png"/><Relationship Id="rId63" Type="http://schemas.openxmlformats.org/officeDocument/2006/relationships/image" Target="../media/image301.png"/><Relationship Id="rId7" Type="http://schemas.openxmlformats.org/officeDocument/2006/relationships/tags" Target="../tags/tag285.xml"/><Relationship Id="rId2" Type="http://schemas.openxmlformats.org/officeDocument/2006/relationships/tags" Target="../tags/tag280.xml"/><Relationship Id="rId16" Type="http://schemas.openxmlformats.org/officeDocument/2006/relationships/tags" Target="../tags/tag294.xml"/><Relationship Id="rId29" Type="http://schemas.openxmlformats.org/officeDocument/2006/relationships/tags" Target="../tags/tag307.xml"/><Relationship Id="rId11" Type="http://schemas.openxmlformats.org/officeDocument/2006/relationships/tags" Target="../tags/tag289.xml"/><Relationship Id="rId24" Type="http://schemas.openxmlformats.org/officeDocument/2006/relationships/tags" Target="../tags/tag302.xml"/><Relationship Id="rId32" Type="http://schemas.openxmlformats.org/officeDocument/2006/relationships/slideLayout" Target="../slideLayouts/slideLayout2.xml"/><Relationship Id="rId37" Type="http://schemas.openxmlformats.org/officeDocument/2006/relationships/image" Target="../media/image275.png"/><Relationship Id="rId40" Type="http://schemas.openxmlformats.org/officeDocument/2006/relationships/image" Target="../media/image278.png"/><Relationship Id="rId45" Type="http://schemas.openxmlformats.org/officeDocument/2006/relationships/image" Target="../media/image283.png"/><Relationship Id="rId53" Type="http://schemas.openxmlformats.org/officeDocument/2006/relationships/image" Target="../media/image291.png"/><Relationship Id="rId58" Type="http://schemas.openxmlformats.org/officeDocument/2006/relationships/image" Target="../media/image296.png"/><Relationship Id="rId5" Type="http://schemas.openxmlformats.org/officeDocument/2006/relationships/tags" Target="../tags/tag283.xml"/><Relationship Id="rId61" Type="http://schemas.openxmlformats.org/officeDocument/2006/relationships/image" Target="../media/image299.png"/><Relationship Id="rId19" Type="http://schemas.openxmlformats.org/officeDocument/2006/relationships/tags" Target="../tags/tag297.xml"/><Relationship Id="rId14" Type="http://schemas.openxmlformats.org/officeDocument/2006/relationships/tags" Target="../tags/tag292.xml"/><Relationship Id="rId22" Type="http://schemas.openxmlformats.org/officeDocument/2006/relationships/tags" Target="../tags/tag300.xml"/><Relationship Id="rId27" Type="http://schemas.openxmlformats.org/officeDocument/2006/relationships/tags" Target="../tags/tag305.xml"/><Relationship Id="rId30" Type="http://schemas.openxmlformats.org/officeDocument/2006/relationships/tags" Target="../tags/tag308.xml"/><Relationship Id="rId35" Type="http://schemas.openxmlformats.org/officeDocument/2006/relationships/image" Target="../media/image266.png"/><Relationship Id="rId43" Type="http://schemas.openxmlformats.org/officeDocument/2006/relationships/image" Target="../media/image281.png"/><Relationship Id="rId48" Type="http://schemas.openxmlformats.org/officeDocument/2006/relationships/image" Target="../media/image286.png"/><Relationship Id="rId56" Type="http://schemas.openxmlformats.org/officeDocument/2006/relationships/image" Target="../media/image294.png"/><Relationship Id="rId8" Type="http://schemas.openxmlformats.org/officeDocument/2006/relationships/tags" Target="../tags/tag286.xml"/><Relationship Id="rId51" Type="http://schemas.openxmlformats.org/officeDocument/2006/relationships/image" Target="../media/image289.png"/><Relationship Id="rId3" Type="http://schemas.openxmlformats.org/officeDocument/2006/relationships/tags" Target="../tags/tag281.xml"/><Relationship Id="rId12" Type="http://schemas.openxmlformats.org/officeDocument/2006/relationships/tags" Target="../tags/tag290.xml"/><Relationship Id="rId17" Type="http://schemas.openxmlformats.org/officeDocument/2006/relationships/tags" Target="../tags/tag295.xml"/><Relationship Id="rId25" Type="http://schemas.openxmlformats.org/officeDocument/2006/relationships/tags" Target="../tags/tag303.xml"/><Relationship Id="rId33" Type="http://schemas.openxmlformats.org/officeDocument/2006/relationships/image" Target="../media/image267.png"/><Relationship Id="rId38" Type="http://schemas.openxmlformats.org/officeDocument/2006/relationships/image" Target="../media/image276.png"/><Relationship Id="rId46" Type="http://schemas.openxmlformats.org/officeDocument/2006/relationships/image" Target="../media/image284.png"/><Relationship Id="rId59" Type="http://schemas.openxmlformats.org/officeDocument/2006/relationships/image" Target="../media/image297.png"/><Relationship Id="rId20" Type="http://schemas.openxmlformats.org/officeDocument/2006/relationships/tags" Target="../tags/tag298.xml"/><Relationship Id="rId41" Type="http://schemas.openxmlformats.org/officeDocument/2006/relationships/image" Target="../media/image279.png"/><Relationship Id="rId54" Type="http://schemas.openxmlformats.org/officeDocument/2006/relationships/image" Target="../media/image292.png"/><Relationship Id="rId62" Type="http://schemas.openxmlformats.org/officeDocument/2006/relationships/image" Target="../media/image300.png"/><Relationship Id="rId1" Type="http://schemas.openxmlformats.org/officeDocument/2006/relationships/tags" Target="../tags/tag279.xml"/><Relationship Id="rId6" Type="http://schemas.openxmlformats.org/officeDocument/2006/relationships/tags" Target="../tags/tag284.xml"/><Relationship Id="rId15" Type="http://schemas.openxmlformats.org/officeDocument/2006/relationships/tags" Target="../tags/tag293.xml"/><Relationship Id="rId23" Type="http://schemas.openxmlformats.org/officeDocument/2006/relationships/tags" Target="../tags/tag301.xml"/><Relationship Id="rId28" Type="http://schemas.openxmlformats.org/officeDocument/2006/relationships/tags" Target="../tags/tag306.xml"/><Relationship Id="rId36" Type="http://schemas.openxmlformats.org/officeDocument/2006/relationships/image" Target="../media/image274.png"/><Relationship Id="rId49" Type="http://schemas.openxmlformats.org/officeDocument/2006/relationships/image" Target="../media/image287.png"/><Relationship Id="rId57" Type="http://schemas.openxmlformats.org/officeDocument/2006/relationships/image" Target="../media/image295.png"/><Relationship Id="rId10" Type="http://schemas.openxmlformats.org/officeDocument/2006/relationships/tags" Target="../tags/tag288.xml"/><Relationship Id="rId31" Type="http://schemas.openxmlformats.org/officeDocument/2006/relationships/tags" Target="../tags/tag309.xml"/><Relationship Id="rId44" Type="http://schemas.openxmlformats.org/officeDocument/2006/relationships/image" Target="../media/image282.png"/><Relationship Id="rId52" Type="http://schemas.openxmlformats.org/officeDocument/2006/relationships/image" Target="../media/image290.png"/><Relationship Id="rId60" Type="http://schemas.openxmlformats.org/officeDocument/2006/relationships/image" Target="../media/image298.png"/><Relationship Id="rId4" Type="http://schemas.openxmlformats.org/officeDocument/2006/relationships/tags" Target="../tags/tag282.xml"/><Relationship Id="rId9" Type="http://schemas.openxmlformats.org/officeDocument/2006/relationships/tags" Target="../tags/tag287.xml"/></Relationships>
</file>

<file path=ppt/slides/_rels/slide119.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5.png"/><Relationship Id="rId2" Type="http://schemas.openxmlformats.org/officeDocument/2006/relationships/tags" Target="../tags/tag311.xml"/><Relationship Id="rId1" Type="http://schemas.openxmlformats.org/officeDocument/2006/relationships/tags" Target="../tags/tag310.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22.xml.rels><?xml version="1.0" encoding="UTF-8" standalone="yes"?>
<Relationships xmlns="http://schemas.openxmlformats.org/package/2006/relationships"><Relationship Id="rId13" Type="http://schemas.openxmlformats.org/officeDocument/2006/relationships/tags" Target="../tags/tag324.xml"/><Relationship Id="rId18" Type="http://schemas.openxmlformats.org/officeDocument/2006/relationships/tags" Target="../tags/tag329.xml"/><Relationship Id="rId26" Type="http://schemas.openxmlformats.org/officeDocument/2006/relationships/image" Target="../media/image267.png"/><Relationship Id="rId39" Type="http://schemas.openxmlformats.org/officeDocument/2006/relationships/image" Target="../media/image310.png"/><Relationship Id="rId21" Type="http://schemas.openxmlformats.org/officeDocument/2006/relationships/tags" Target="../tags/tag332.xml"/><Relationship Id="rId34" Type="http://schemas.openxmlformats.org/officeDocument/2006/relationships/image" Target="../media/image305.png"/><Relationship Id="rId42" Type="http://schemas.openxmlformats.org/officeDocument/2006/relationships/image" Target="../media/image313.png"/><Relationship Id="rId47" Type="http://schemas.openxmlformats.org/officeDocument/2006/relationships/image" Target="../media/image318.png"/><Relationship Id="rId50" Type="http://schemas.openxmlformats.org/officeDocument/2006/relationships/image" Target="../media/image321.png"/><Relationship Id="rId55" Type="http://schemas.openxmlformats.org/officeDocument/2006/relationships/image" Target="../media/image326.png"/><Relationship Id="rId7" Type="http://schemas.openxmlformats.org/officeDocument/2006/relationships/tags" Target="../tags/tag318.xml"/><Relationship Id="rId2" Type="http://schemas.openxmlformats.org/officeDocument/2006/relationships/tags" Target="../tags/tag313.xml"/><Relationship Id="rId16" Type="http://schemas.openxmlformats.org/officeDocument/2006/relationships/tags" Target="../tags/tag327.xml"/><Relationship Id="rId29" Type="http://schemas.openxmlformats.org/officeDocument/2006/relationships/image" Target="../media/image270.png"/><Relationship Id="rId11" Type="http://schemas.openxmlformats.org/officeDocument/2006/relationships/tags" Target="../tags/tag322.xml"/><Relationship Id="rId24" Type="http://schemas.openxmlformats.org/officeDocument/2006/relationships/image" Target="../media/image264.png"/><Relationship Id="rId32" Type="http://schemas.openxmlformats.org/officeDocument/2006/relationships/image" Target="../media/image273.png"/><Relationship Id="rId37" Type="http://schemas.openxmlformats.org/officeDocument/2006/relationships/image" Target="../media/image308.png"/><Relationship Id="rId40" Type="http://schemas.openxmlformats.org/officeDocument/2006/relationships/image" Target="../media/image311.png"/><Relationship Id="rId45" Type="http://schemas.openxmlformats.org/officeDocument/2006/relationships/image" Target="../media/image316.png"/><Relationship Id="rId53" Type="http://schemas.openxmlformats.org/officeDocument/2006/relationships/image" Target="../media/image324.png"/><Relationship Id="rId5" Type="http://schemas.openxmlformats.org/officeDocument/2006/relationships/tags" Target="../tags/tag316.xml"/><Relationship Id="rId10" Type="http://schemas.openxmlformats.org/officeDocument/2006/relationships/tags" Target="../tags/tag321.xml"/><Relationship Id="rId19" Type="http://schemas.openxmlformats.org/officeDocument/2006/relationships/tags" Target="../tags/tag330.xml"/><Relationship Id="rId31" Type="http://schemas.openxmlformats.org/officeDocument/2006/relationships/image" Target="../media/image272.png"/><Relationship Id="rId44" Type="http://schemas.openxmlformats.org/officeDocument/2006/relationships/image" Target="../media/image315.png"/><Relationship Id="rId52" Type="http://schemas.openxmlformats.org/officeDocument/2006/relationships/image" Target="../media/image323.png"/><Relationship Id="rId4" Type="http://schemas.openxmlformats.org/officeDocument/2006/relationships/tags" Target="../tags/tag315.xml"/><Relationship Id="rId9" Type="http://schemas.openxmlformats.org/officeDocument/2006/relationships/tags" Target="../tags/tag320.xml"/><Relationship Id="rId14" Type="http://schemas.openxmlformats.org/officeDocument/2006/relationships/tags" Target="../tags/tag325.xml"/><Relationship Id="rId22" Type="http://schemas.openxmlformats.org/officeDocument/2006/relationships/tags" Target="../tags/tag333.xml"/><Relationship Id="rId27" Type="http://schemas.openxmlformats.org/officeDocument/2006/relationships/image" Target="../media/image263.png"/><Relationship Id="rId30" Type="http://schemas.openxmlformats.org/officeDocument/2006/relationships/image" Target="../media/image271.png"/><Relationship Id="rId35" Type="http://schemas.openxmlformats.org/officeDocument/2006/relationships/image" Target="../media/image306.png"/><Relationship Id="rId43" Type="http://schemas.openxmlformats.org/officeDocument/2006/relationships/image" Target="../media/image314.png"/><Relationship Id="rId48" Type="http://schemas.openxmlformats.org/officeDocument/2006/relationships/image" Target="../media/image319.png"/><Relationship Id="rId8" Type="http://schemas.openxmlformats.org/officeDocument/2006/relationships/tags" Target="../tags/tag319.xml"/><Relationship Id="rId51" Type="http://schemas.openxmlformats.org/officeDocument/2006/relationships/image" Target="../media/image322.png"/><Relationship Id="rId3" Type="http://schemas.openxmlformats.org/officeDocument/2006/relationships/tags" Target="../tags/tag314.xml"/><Relationship Id="rId12" Type="http://schemas.openxmlformats.org/officeDocument/2006/relationships/tags" Target="../tags/tag323.xml"/><Relationship Id="rId17" Type="http://schemas.openxmlformats.org/officeDocument/2006/relationships/tags" Target="../tags/tag328.xml"/><Relationship Id="rId25" Type="http://schemas.openxmlformats.org/officeDocument/2006/relationships/image" Target="../media/image265.png"/><Relationship Id="rId33" Type="http://schemas.openxmlformats.org/officeDocument/2006/relationships/image" Target="../media/image304.png"/><Relationship Id="rId38" Type="http://schemas.openxmlformats.org/officeDocument/2006/relationships/image" Target="../media/image309.png"/><Relationship Id="rId46" Type="http://schemas.openxmlformats.org/officeDocument/2006/relationships/image" Target="../media/image317.png"/><Relationship Id="rId20" Type="http://schemas.openxmlformats.org/officeDocument/2006/relationships/tags" Target="../tags/tag331.xml"/><Relationship Id="rId41" Type="http://schemas.openxmlformats.org/officeDocument/2006/relationships/image" Target="../media/image312.png"/><Relationship Id="rId54" Type="http://schemas.openxmlformats.org/officeDocument/2006/relationships/image" Target="../media/image325.png"/><Relationship Id="rId1" Type="http://schemas.openxmlformats.org/officeDocument/2006/relationships/tags" Target="../tags/tag312.xml"/><Relationship Id="rId6" Type="http://schemas.openxmlformats.org/officeDocument/2006/relationships/tags" Target="../tags/tag317.xml"/><Relationship Id="rId15" Type="http://schemas.openxmlformats.org/officeDocument/2006/relationships/tags" Target="../tags/tag326.xml"/><Relationship Id="rId23" Type="http://schemas.openxmlformats.org/officeDocument/2006/relationships/slideLayout" Target="../slideLayouts/slideLayout2.xml"/><Relationship Id="rId28" Type="http://schemas.openxmlformats.org/officeDocument/2006/relationships/image" Target="../media/image268.png"/><Relationship Id="rId36" Type="http://schemas.openxmlformats.org/officeDocument/2006/relationships/image" Target="../media/image307.png"/><Relationship Id="rId49" Type="http://schemas.openxmlformats.org/officeDocument/2006/relationships/image" Target="../media/image320.png"/></Relationships>
</file>

<file path=ppt/slides/_rels/slide123.xml.rels><?xml version="1.0" encoding="UTF-8" standalone="yes"?>
<Relationships xmlns="http://schemas.openxmlformats.org/package/2006/relationships"><Relationship Id="rId13" Type="http://schemas.openxmlformats.org/officeDocument/2006/relationships/tags" Target="../tags/tag346.xml"/><Relationship Id="rId18" Type="http://schemas.openxmlformats.org/officeDocument/2006/relationships/tags" Target="../tags/tag351.xml"/><Relationship Id="rId26" Type="http://schemas.openxmlformats.org/officeDocument/2006/relationships/tags" Target="../tags/tag359.xml"/><Relationship Id="rId39" Type="http://schemas.openxmlformats.org/officeDocument/2006/relationships/image" Target="../media/image277.png"/><Relationship Id="rId21" Type="http://schemas.openxmlformats.org/officeDocument/2006/relationships/tags" Target="../tags/tag354.xml"/><Relationship Id="rId34" Type="http://schemas.openxmlformats.org/officeDocument/2006/relationships/image" Target="../media/image265.png"/><Relationship Id="rId42" Type="http://schemas.openxmlformats.org/officeDocument/2006/relationships/image" Target="../media/image280.png"/><Relationship Id="rId47" Type="http://schemas.openxmlformats.org/officeDocument/2006/relationships/image" Target="../media/image328.png"/><Relationship Id="rId50" Type="http://schemas.openxmlformats.org/officeDocument/2006/relationships/image" Target="../media/image288.png"/><Relationship Id="rId55" Type="http://schemas.openxmlformats.org/officeDocument/2006/relationships/image" Target="../media/image293.png"/><Relationship Id="rId63" Type="http://schemas.openxmlformats.org/officeDocument/2006/relationships/image" Target="../media/image301.png"/><Relationship Id="rId7" Type="http://schemas.openxmlformats.org/officeDocument/2006/relationships/tags" Target="../tags/tag340.xml"/><Relationship Id="rId2" Type="http://schemas.openxmlformats.org/officeDocument/2006/relationships/tags" Target="../tags/tag335.xml"/><Relationship Id="rId16" Type="http://schemas.openxmlformats.org/officeDocument/2006/relationships/tags" Target="../tags/tag349.xml"/><Relationship Id="rId29" Type="http://schemas.openxmlformats.org/officeDocument/2006/relationships/tags" Target="../tags/tag362.xml"/><Relationship Id="rId11" Type="http://schemas.openxmlformats.org/officeDocument/2006/relationships/tags" Target="../tags/tag344.xml"/><Relationship Id="rId24" Type="http://schemas.openxmlformats.org/officeDocument/2006/relationships/tags" Target="../tags/tag357.xml"/><Relationship Id="rId32" Type="http://schemas.openxmlformats.org/officeDocument/2006/relationships/slideLayout" Target="../slideLayouts/slideLayout2.xml"/><Relationship Id="rId37" Type="http://schemas.openxmlformats.org/officeDocument/2006/relationships/image" Target="../media/image275.png"/><Relationship Id="rId40" Type="http://schemas.openxmlformats.org/officeDocument/2006/relationships/image" Target="../media/image278.png"/><Relationship Id="rId45" Type="http://schemas.openxmlformats.org/officeDocument/2006/relationships/image" Target="../media/image283.png"/><Relationship Id="rId53" Type="http://schemas.openxmlformats.org/officeDocument/2006/relationships/image" Target="../media/image330.png"/><Relationship Id="rId58" Type="http://schemas.openxmlformats.org/officeDocument/2006/relationships/image" Target="../media/image296.png"/><Relationship Id="rId5" Type="http://schemas.openxmlformats.org/officeDocument/2006/relationships/tags" Target="../tags/tag338.xml"/><Relationship Id="rId61" Type="http://schemas.openxmlformats.org/officeDocument/2006/relationships/image" Target="../media/image299.png"/><Relationship Id="rId19" Type="http://schemas.openxmlformats.org/officeDocument/2006/relationships/tags" Target="../tags/tag352.xml"/><Relationship Id="rId14" Type="http://schemas.openxmlformats.org/officeDocument/2006/relationships/tags" Target="../tags/tag347.xml"/><Relationship Id="rId22" Type="http://schemas.openxmlformats.org/officeDocument/2006/relationships/tags" Target="../tags/tag355.xml"/><Relationship Id="rId27" Type="http://schemas.openxmlformats.org/officeDocument/2006/relationships/tags" Target="../tags/tag360.xml"/><Relationship Id="rId30" Type="http://schemas.openxmlformats.org/officeDocument/2006/relationships/tags" Target="../tags/tag363.xml"/><Relationship Id="rId35" Type="http://schemas.openxmlformats.org/officeDocument/2006/relationships/image" Target="../media/image266.png"/><Relationship Id="rId43" Type="http://schemas.openxmlformats.org/officeDocument/2006/relationships/image" Target="../media/image281.png"/><Relationship Id="rId48" Type="http://schemas.openxmlformats.org/officeDocument/2006/relationships/image" Target="../media/image286.png"/><Relationship Id="rId56" Type="http://schemas.openxmlformats.org/officeDocument/2006/relationships/image" Target="../media/image294.png"/><Relationship Id="rId8" Type="http://schemas.openxmlformats.org/officeDocument/2006/relationships/tags" Target="../tags/tag341.xml"/><Relationship Id="rId51" Type="http://schemas.openxmlformats.org/officeDocument/2006/relationships/image" Target="../media/image289.png"/><Relationship Id="rId3" Type="http://schemas.openxmlformats.org/officeDocument/2006/relationships/tags" Target="../tags/tag336.xml"/><Relationship Id="rId12" Type="http://schemas.openxmlformats.org/officeDocument/2006/relationships/tags" Target="../tags/tag345.xml"/><Relationship Id="rId17" Type="http://schemas.openxmlformats.org/officeDocument/2006/relationships/tags" Target="../tags/tag350.xml"/><Relationship Id="rId25" Type="http://schemas.openxmlformats.org/officeDocument/2006/relationships/tags" Target="../tags/tag358.xml"/><Relationship Id="rId33" Type="http://schemas.openxmlformats.org/officeDocument/2006/relationships/image" Target="../media/image267.png"/><Relationship Id="rId38" Type="http://schemas.openxmlformats.org/officeDocument/2006/relationships/image" Target="../media/image276.png"/><Relationship Id="rId46" Type="http://schemas.openxmlformats.org/officeDocument/2006/relationships/image" Target="../media/image284.png"/><Relationship Id="rId59" Type="http://schemas.openxmlformats.org/officeDocument/2006/relationships/image" Target="../media/image297.png"/><Relationship Id="rId20" Type="http://schemas.openxmlformats.org/officeDocument/2006/relationships/tags" Target="../tags/tag353.xml"/><Relationship Id="rId41" Type="http://schemas.openxmlformats.org/officeDocument/2006/relationships/image" Target="../media/image327.png"/><Relationship Id="rId54" Type="http://schemas.openxmlformats.org/officeDocument/2006/relationships/image" Target="../media/image292.png"/><Relationship Id="rId62" Type="http://schemas.openxmlformats.org/officeDocument/2006/relationships/image" Target="../media/image300.png"/><Relationship Id="rId1" Type="http://schemas.openxmlformats.org/officeDocument/2006/relationships/tags" Target="../tags/tag334.xml"/><Relationship Id="rId6" Type="http://schemas.openxmlformats.org/officeDocument/2006/relationships/tags" Target="../tags/tag339.xml"/><Relationship Id="rId15" Type="http://schemas.openxmlformats.org/officeDocument/2006/relationships/tags" Target="../tags/tag348.xml"/><Relationship Id="rId23" Type="http://schemas.openxmlformats.org/officeDocument/2006/relationships/tags" Target="../tags/tag356.xml"/><Relationship Id="rId28" Type="http://schemas.openxmlformats.org/officeDocument/2006/relationships/tags" Target="../tags/tag361.xml"/><Relationship Id="rId36" Type="http://schemas.openxmlformats.org/officeDocument/2006/relationships/image" Target="../media/image274.png"/><Relationship Id="rId49" Type="http://schemas.openxmlformats.org/officeDocument/2006/relationships/image" Target="../media/image287.png"/><Relationship Id="rId57" Type="http://schemas.openxmlformats.org/officeDocument/2006/relationships/image" Target="../media/image295.png"/><Relationship Id="rId10" Type="http://schemas.openxmlformats.org/officeDocument/2006/relationships/tags" Target="../tags/tag343.xml"/><Relationship Id="rId31" Type="http://schemas.openxmlformats.org/officeDocument/2006/relationships/tags" Target="../tags/tag364.xml"/><Relationship Id="rId44" Type="http://schemas.openxmlformats.org/officeDocument/2006/relationships/image" Target="../media/image282.png"/><Relationship Id="rId52" Type="http://schemas.openxmlformats.org/officeDocument/2006/relationships/image" Target="../media/image329.png"/><Relationship Id="rId60" Type="http://schemas.openxmlformats.org/officeDocument/2006/relationships/image" Target="../media/image298.png"/><Relationship Id="rId4" Type="http://schemas.openxmlformats.org/officeDocument/2006/relationships/tags" Target="../tags/tag337.xml"/><Relationship Id="rId9" Type="http://schemas.openxmlformats.org/officeDocument/2006/relationships/tags" Target="../tags/tag342.xml"/></Relationships>
</file>

<file path=ppt/slides/_rels/slide124.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slideLayout" Target="../slideLayouts/slideLayout2.xml"/><Relationship Id="rId1" Type="http://schemas.openxmlformats.org/officeDocument/2006/relationships/tags" Target="../tags/tag365.xml"/><Relationship Id="rId4" Type="http://schemas.openxmlformats.org/officeDocument/2006/relationships/image" Target="../media/image33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image" Target="../media/image338.png"/><Relationship Id="rId3" Type="http://schemas.openxmlformats.org/officeDocument/2006/relationships/tags" Target="../tags/tag368.xml"/><Relationship Id="rId7" Type="http://schemas.openxmlformats.org/officeDocument/2006/relationships/image" Target="../media/image337.png"/><Relationship Id="rId2" Type="http://schemas.openxmlformats.org/officeDocument/2006/relationships/tags" Target="../tags/tag367.xml"/><Relationship Id="rId1" Type="http://schemas.openxmlformats.org/officeDocument/2006/relationships/tags" Target="../tags/tag366.xml"/><Relationship Id="rId6" Type="http://schemas.openxmlformats.org/officeDocument/2006/relationships/image" Target="../media/image336.png"/><Relationship Id="rId5" Type="http://schemas.openxmlformats.org/officeDocument/2006/relationships/slideLayout" Target="../slideLayouts/slideLayout2.xml"/><Relationship Id="rId4" Type="http://schemas.openxmlformats.org/officeDocument/2006/relationships/tags" Target="../tags/tag369.xml"/><Relationship Id="rId9" Type="http://schemas.openxmlformats.org/officeDocument/2006/relationships/image" Target="../media/image3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tags" Target="../tags/tag372.xml"/><Relationship Id="rId7" Type="http://schemas.openxmlformats.org/officeDocument/2006/relationships/image" Target="../media/image342.png"/><Relationship Id="rId2" Type="http://schemas.openxmlformats.org/officeDocument/2006/relationships/tags" Target="../tags/tag371.xml"/><Relationship Id="rId1" Type="http://schemas.openxmlformats.org/officeDocument/2006/relationships/tags" Target="../tags/tag370.xml"/><Relationship Id="rId6" Type="http://schemas.openxmlformats.org/officeDocument/2006/relationships/image" Target="../media/image341.png"/><Relationship Id="rId5" Type="http://schemas.openxmlformats.org/officeDocument/2006/relationships/image" Target="../media/image340.png"/><Relationship Id="rId4"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2.xml"/><Relationship Id="rId4" Type="http://schemas.openxmlformats.org/officeDocument/2006/relationships/image" Target="../media/image348.png"/></Relationships>
</file>

<file path=ppt/slides/_rels/slide13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49.png"/><Relationship Id="rId3" Type="http://schemas.openxmlformats.org/officeDocument/2006/relationships/tags" Target="../tags/tag375.xml"/><Relationship Id="rId7" Type="http://schemas.openxmlformats.org/officeDocument/2006/relationships/tags" Target="../tags/tag379.xml"/><Relationship Id="rId12" Type="http://schemas.openxmlformats.org/officeDocument/2006/relationships/image" Target="../media/image339.png"/><Relationship Id="rId2" Type="http://schemas.openxmlformats.org/officeDocument/2006/relationships/tags" Target="../tags/tag374.xml"/><Relationship Id="rId1" Type="http://schemas.openxmlformats.org/officeDocument/2006/relationships/tags" Target="../tags/tag373.xml"/><Relationship Id="rId6" Type="http://schemas.openxmlformats.org/officeDocument/2006/relationships/tags" Target="../tags/tag378.xml"/><Relationship Id="rId11" Type="http://schemas.openxmlformats.org/officeDocument/2006/relationships/image" Target="../media/image338.png"/><Relationship Id="rId5" Type="http://schemas.openxmlformats.org/officeDocument/2006/relationships/tags" Target="../tags/tag377.xml"/><Relationship Id="rId15" Type="http://schemas.openxmlformats.org/officeDocument/2006/relationships/image" Target="../media/image351.png"/><Relationship Id="rId10" Type="http://schemas.openxmlformats.org/officeDocument/2006/relationships/image" Target="../media/image337.png"/><Relationship Id="rId4" Type="http://schemas.openxmlformats.org/officeDocument/2006/relationships/tags" Target="../tags/tag376.xml"/><Relationship Id="rId9" Type="http://schemas.openxmlformats.org/officeDocument/2006/relationships/image" Target="../media/image336.png"/><Relationship Id="rId14" Type="http://schemas.openxmlformats.org/officeDocument/2006/relationships/image" Target="../media/image350.png"/></Relationships>
</file>

<file path=ppt/slides/_rels/slide139.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356.png"/><Relationship Id="rId3" Type="http://schemas.openxmlformats.org/officeDocument/2006/relationships/tags" Target="../tags/tag382.xml"/><Relationship Id="rId7" Type="http://schemas.openxmlformats.org/officeDocument/2006/relationships/image" Target="../media/image355.png"/><Relationship Id="rId2" Type="http://schemas.openxmlformats.org/officeDocument/2006/relationships/tags" Target="../tags/tag381.xml"/><Relationship Id="rId1" Type="http://schemas.openxmlformats.org/officeDocument/2006/relationships/tags" Target="../tags/tag380.xml"/><Relationship Id="rId6" Type="http://schemas.openxmlformats.org/officeDocument/2006/relationships/image" Target="../media/image354.png"/><Relationship Id="rId5" Type="http://schemas.openxmlformats.org/officeDocument/2006/relationships/image" Target="../media/image353.png"/><Relationship Id="rId4"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4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tags" Target="../tags/tag385.xml"/><Relationship Id="rId7" Type="http://schemas.openxmlformats.org/officeDocument/2006/relationships/image" Target="../media/image361.png"/><Relationship Id="rId2" Type="http://schemas.openxmlformats.org/officeDocument/2006/relationships/tags" Target="../tags/tag384.xml"/><Relationship Id="rId1" Type="http://schemas.openxmlformats.org/officeDocument/2006/relationships/tags" Target="../tags/tag383.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slideLayout" Target="../slideLayouts/slideLayout2.xml"/><Relationship Id="rId1" Type="http://schemas.openxmlformats.org/officeDocument/2006/relationships/tags" Target="../tags/tag386.xml"/></Relationships>
</file>

<file path=ppt/slides/_rels/slide147.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2.xml"/><Relationship Id="rId6" Type="http://schemas.openxmlformats.org/officeDocument/2006/relationships/image" Target="../media/image367.png"/><Relationship Id="rId5" Type="http://schemas.openxmlformats.org/officeDocument/2006/relationships/image" Target="../media/image366.png"/><Relationship Id="rId4" Type="http://schemas.openxmlformats.org/officeDocument/2006/relationships/image" Target="../media/image36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4.png"/><Relationship Id="rId18" Type="http://schemas.openxmlformats.org/officeDocument/2006/relationships/image" Target="../media/image11.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3.png"/><Relationship Id="rId17" Type="http://schemas.openxmlformats.org/officeDocument/2006/relationships/image" Target="../media/image10.png"/><Relationship Id="rId2" Type="http://schemas.openxmlformats.org/officeDocument/2006/relationships/tags" Target="../tags/tag4.xml"/><Relationship Id="rId16" Type="http://schemas.openxmlformats.org/officeDocument/2006/relationships/image" Target="../media/image9.png"/><Relationship Id="rId20" Type="http://schemas.openxmlformats.org/officeDocument/2006/relationships/image" Target="../media/image13.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notesSlide" Target="../notesSlides/notesSlide7.xml"/><Relationship Id="rId5" Type="http://schemas.openxmlformats.org/officeDocument/2006/relationships/tags" Target="../tags/tag7.xml"/><Relationship Id="rId15" Type="http://schemas.openxmlformats.org/officeDocument/2006/relationships/image" Target="../media/image8.png"/><Relationship Id="rId10" Type="http://schemas.openxmlformats.org/officeDocument/2006/relationships/slideLayout" Target="../slideLayouts/slideLayout2.xml"/><Relationship Id="rId19" Type="http://schemas.openxmlformats.org/officeDocument/2006/relationships/image" Target="../media/image12.png"/><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tags" Target="../tags/tag14.xml"/><Relationship Id="rId7" Type="http://schemas.openxmlformats.org/officeDocument/2006/relationships/slideLayout" Target="../slideLayouts/slideLayout2.xml"/><Relationship Id="rId12" Type="http://schemas.openxmlformats.org/officeDocument/2006/relationships/image" Target="../media/image18.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image" Target="../media/image17.png"/><Relationship Id="rId5" Type="http://schemas.openxmlformats.org/officeDocument/2006/relationships/tags" Target="../tags/tag16.xml"/><Relationship Id="rId10" Type="http://schemas.openxmlformats.org/officeDocument/2006/relationships/image" Target="../media/image16.png"/><Relationship Id="rId4" Type="http://schemas.openxmlformats.org/officeDocument/2006/relationships/tags" Target="../tags/tag15.xml"/><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mailto:qinceli@hit.edu.c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6.png"/><Relationship Id="rId3" Type="http://schemas.openxmlformats.org/officeDocument/2006/relationships/tags" Target="../tags/tag23.xml"/><Relationship Id="rId7" Type="http://schemas.openxmlformats.org/officeDocument/2006/relationships/slideLayout" Target="../slideLayouts/slideLayout2.xml"/><Relationship Id="rId12" Type="http://schemas.openxmlformats.org/officeDocument/2006/relationships/image" Target="../media/image4.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image" Target="../media/image25.png"/><Relationship Id="rId5" Type="http://schemas.openxmlformats.org/officeDocument/2006/relationships/tags" Target="../tags/tag25.xml"/><Relationship Id="rId10" Type="http://schemas.openxmlformats.org/officeDocument/2006/relationships/image" Target="../media/image3.png"/><Relationship Id="rId4" Type="http://schemas.openxmlformats.org/officeDocument/2006/relationships/tags" Target="../tags/tag24.xml"/><Relationship Id="rId9" Type="http://schemas.openxmlformats.org/officeDocument/2006/relationships/image" Target="../media/image24.png"/><Relationship Id="rId14"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29.xml"/><Relationship Id="rId7" Type="http://schemas.openxmlformats.org/officeDocument/2006/relationships/image" Target="../media/image28.png"/><Relationship Id="rId12" Type="http://schemas.openxmlformats.org/officeDocument/2006/relationships/image" Target="../media/image27.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2.xml"/><Relationship Id="rId11" Type="http://schemas.openxmlformats.org/officeDocument/2006/relationships/image" Target="../media/image32.png"/><Relationship Id="rId5" Type="http://schemas.openxmlformats.org/officeDocument/2006/relationships/tags" Target="../tags/tag31.xml"/><Relationship Id="rId10" Type="http://schemas.openxmlformats.org/officeDocument/2006/relationships/image" Target="../media/image31.png"/><Relationship Id="rId4" Type="http://schemas.openxmlformats.org/officeDocument/2006/relationships/tags" Target="../tags/tag30.xml"/><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image" Target="../media/image19.png"/><Relationship Id="rId17" Type="http://schemas.openxmlformats.org/officeDocument/2006/relationships/image" Target="../media/image38.png"/><Relationship Id="rId2" Type="http://schemas.openxmlformats.org/officeDocument/2006/relationships/tags" Target="../tags/tag33.xml"/><Relationship Id="rId16" Type="http://schemas.openxmlformats.org/officeDocument/2006/relationships/image" Target="../media/image37.png"/><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33.png"/><Relationship Id="rId5" Type="http://schemas.openxmlformats.org/officeDocument/2006/relationships/tags" Target="../tags/tag36.xml"/><Relationship Id="rId15" Type="http://schemas.openxmlformats.org/officeDocument/2006/relationships/image" Target="../media/image36.png"/><Relationship Id="rId10" Type="http://schemas.openxmlformats.org/officeDocument/2006/relationships/slideLayout" Target="../slideLayouts/slideLayout2.xml"/><Relationship Id="rId19" Type="http://schemas.openxmlformats.org/officeDocument/2006/relationships/image" Target="../media/image40.png"/><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44.xml"/><Relationship Id="rId7" Type="http://schemas.openxmlformats.org/officeDocument/2006/relationships/image" Target="../media/image42.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41.png"/><Relationship Id="rId5" Type="http://schemas.openxmlformats.org/officeDocument/2006/relationships/slideLayout" Target="../slideLayouts/slideLayout2.xml"/><Relationship Id="rId4" Type="http://schemas.openxmlformats.org/officeDocument/2006/relationships/tags" Target="../tags/tag45.xml"/><Relationship Id="rId9" Type="http://schemas.openxmlformats.org/officeDocument/2006/relationships/image" Target="../media/image43.png"/></Relationships>
</file>

<file path=ppt/slides/_rels/slide28.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image" Target="../media/image45.png"/><Relationship Id="rId18" Type="http://schemas.openxmlformats.org/officeDocument/2006/relationships/image" Target="../media/image49.png"/><Relationship Id="rId3" Type="http://schemas.openxmlformats.org/officeDocument/2006/relationships/tags" Target="../tags/tag48.xml"/><Relationship Id="rId21" Type="http://schemas.openxmlformats.org/officeDocument/2006/relationships/image" Target="../media/image52.png"/><Relationship Id="rId7" Type="http://schemas.openxmlformats.org/officeDocument/2006/relationships/tags" Target="../tags/tag52.xml"/><Relationship Id="rId12" Type="http://schemas.openxmlformats.org/officeDocument/2006/relationships/image" Target="../media/image44.png"/><Relationship Id="rId17" Type="http://schemas.openxmlformats.org/officeDocument/2006/relationships/image" Target="../media/image48.png"/><Relationship Id="rId2" Type="http://schemas.openxmlformats.org/officeDocument/2006/relationships/tags" Target="../tags/tag47.xml"/><Relationship Id="rId16" Type="http://schemas.openxmlformats.org/officeDocument/2006/relationships/image" Target="../media/image19.png"/><Relationship Id="rId20" Type="http://schemas.openxmlformats.org/officeDocument/2006/relationships/image" Target="../media/image51.png"/><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slideLayout" Target="../slideLayouts/slideLayout2.xml"/><Relationship Id="rId5" Type="http://schemas.openxmlformats.org/officeDocument/2006/relationships/tags" Target="../tags/tag50.xml"/><Relationship Id="rId15" Type="http://schemas.openxmlformats.org/officeDocument/2006/relationships/image" Target="../media/image47.png"/><Relationship Id="rId10" Type="http://schemas.openxmlformats.org/officeDocument/2006/relationships/tags" Target="../tags/tag55.xml"/><Relationship Id="rId19" Type="http://schemas.openxmlformats.org/officeDocument/2006/relationships/image" Target="../media/image50.png"/><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image" Target="../media/image53.png"/><Relationship Id="rId18" Type="http://schemas.openxmlformats.org/officeDocument/2006/relationships/image" Target="../media/image57.png"/><Relationship Id="rId3" Type="http://schemas.openxmlformats.org/officeDocument/2006/relationships/tags" Target="../tags/tag58.xml"/><Relationship Id="rId21" Type="http://schemas.openxmlformats.org/officeDocument/2006/relationships/image" Target="../media/image60.png"/><Relationship Id="rId7" Type="http://schemas.openxmlformats.org/officeDocument/2006/relationships/tags" Target="../tags/tag62.xml"/><Relationship Id="rId12" Type="http://schemas.openxmlformats.org/officeDocument/2006/relationships/slideLayout" Target="../slideLayouts/slideLayout2.xml"/><Relationship Id="rId17" Type="http://schemas.openxmlformats.org/officeDocument/2006/relationships/image" Target="../media/image19.png"/><Relationship Id="rId2" Type="http://schemas.openxmlformats.org/officeDocument/2006/relationships/tags" Target="../tags/tag57.xml"/><Relationship Id="rId16" Type="http://schemas.openxmlformats.org/officeDocument/2006/relationships/image" Target="../media/image56.png"/><Relationship Id="rId20" Type="http://schemas.openxmlformats.org/officeDocument/2006/relationships/image" Target="../media/image59.png"/><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6.xml"/><Relationship Id="rId5" Type="http://schemas.openxmlformats.org/officeDocument/2006/relationships/tags" Target="../tags/tag60.xml"/><Relationship Id="rId15" Type="http://schemas.openxmlformats.org/officeDocument/2006/relationships/image" Target="../media/image55.png"/><Relationship Id="rId23" Type="http://schemas.openxmlformats.org/officeDocument/2006/relationships/image" Target="../media/image61.png"/><Relationship Id="rId10" Type="http://schemas.openxmlformats.org/officeDocument/2006/relationships/tags" Target="../tags/tag65.xml"/><Relationship Id="rId19" Type="http://schemas.openxmlformats.org/officeDocument/2006/relationships/image" Target="../media/image58.png"/><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image" Target="../media/image54.png"/><Relationship Id="rId22"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69.xml"/><Relationship Id="rId7" Type="http://schemas.openxmlformats.org/officeDocument/2006/relationships/image" Target="../media/image52.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19.png"/><Relationship Id="rId5" Type="http://schemas.openxmlformats.org/officeDocument/2006/relationships/slideLayout" Target="../slideLayouts/slideLayout2.xml"/><Relationship Id="rId4" Type="http://schemas.openxmlformats.org/officeDocument/2006/relationships/tags" Target="../tags/tag70.xml"/><Relationship Id="rId9"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74.xml"/><Relationship Id="rId7" Type="http://schemas.openxmlformats.org/officeDocument/2006/relationships/image" Target="../media/image65.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64.png"/><Relationship Id="rId5" Type="http://schemas.openxmlformats.org/officeDocument/2006/relationships/slideLayout" Target="../slideLayouts/slideLayout2.xml"/><Relationship Id="rId4" Type="http://schemas.openxmlformats.org/officeDocument/2006/relationships/tags" Target="../tags/tag75.xml"/><Relationship Id="rId9" Type="http://schemas.openxmlformats.org/officeDocument/2006/relationships/image" Target="../media/image19.png"/></Relationships>
</file>

<file path=ppt/slides/_rels/slide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78.xml"/><Relationship Id="rId7" Type="http://schemas.openxmlformats.org/officeDocument/2006/relationships/image" Target="../media/image42.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41.png"/><Relationship Id="rId5" Type="http://schemas.openxmlformats.org/officeDocument/2006/relationships/slideLayout" Target="../slideLayouts/slideLayout2.xml"/><Relationship Id="rId4" Type="http://schemas.openxmlformats.org/officeDocument/2006/relationships/tags" Target="../tags/tag79.xml"/><Relationship Id="rId9"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tags" Target="../tags/tag82.xml"/><Relationship Id="rId21" Type="http://schemas.openxmlformats.org/officeDocument/2006/relationships/image" Target="../media/image76.png"/><Relationship Id="rId7" Type="http://schemas.openxmlformats.org/officeDocument/2006/relationships/tags" Target="../tags/tag86.xml"/><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tags" Target="../tags/tag81.xml"/><Relationship Id="rId16" Type="http://schemas.openxmlformats.org/officeDocument/2006/relationships/image" Target="../media/image71.png"/><Relationship Id="rId20" Type="http://schemas.openxmlformats.org/officeDocument/2006/relationships/image" Target="../media/image75.png"/><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slideLayout" Target="../slideLayouts/slideLayout2.xml"/><Relationship Id="rId5" Type="http://schemas.openxmlformats.org/officeDocument/2006/relationships/tags" Target="../tags/tag84.xml"/><Relationship Id="rId15" Type="http://schemas.openxmlformats.org/officeDocument/2006/relationships/image" Target="../media/image70.png"/><Relationship Id="rId23" Type="http://schemas.openxmlformats.org/officeDocument/2006/relationships/image" Target="../media/image78.emf"/><Relationship Id="rId10" Type="http://schemas.openxmlformats.org/officeDocument/2006/relationships/tags" Target="../tags/tag89.xml"/><Relationship Id="rId19" Type="http://schemas.openxmlformats.org/officeDocument/2006/relationships/image" Target="../media/image74.png"/><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image" Target="../media/image69.png"/><Relationship Id="rId22" Type="http://schemas.openxmlformats.org/officeDocument/2006/relationships/image" Target="../media/image7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94.xml"/><Relationship Id="rId7" Type="http://schemas.openxmlformats.org/officeDocument/2006/relationships/image" Target="../media/image83.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82.png"/><Relationship Id="rId5" Type="http://schemas.openxmlformats.org/officeDocument/2006/relationships/slideLayout" Target="../slideLayouts/slideLayout2.xml"/><Relationship Id="rId4" Type="http://schemas.openxmlformats.org/officeDocument/2006/relationships/tags" Target="../tags/tag95.xml"/><Relationship Id="rId9"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tags" Target="../tags/tag96.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en.wikipedia.org/wiki/Image:Thomasbayes.jpg" TargetMode="External"/><Relationship Id="rId3" Type="http://schemas.openxmlformats.org/officeDocument/2006/relationships/tags" Target="../tags/tag100.xml"/><Relationship Id="rId7" Type="http://schemas.openxmlformats.org/officeDocument/2006/relationships/image" Target="../media/image89.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slideLayout" Target="../slideLayouts/slideLayout2.xml"/><Relationship Id="rId9" Type="http://schemas.openxmlformats.org/officeDocument/2006/relationships/image" Target="../media/image90.jpeg"/></Relationships>
</file>

<file path=ppt/slides/_rels/slide44.xml.rels><?xml version="1.0" encoding="UTF-8" standalone="yes"?>
<Relationships xmlns="http://schemas.openxmlformats.org/package/2006/relationships"><Relationship Id="rId3" Type="http://schemas.openxmlformats.org/officeDocument/2006/relationships/image" Target="../media/image91.emf"/><Relationship Id="rId7" Type="http://schemas.openxmlformats.org/officeDocument/2006/relationships/image" Target="../media/image95.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92.emf"/></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image" Target="../media/image4.png"/><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11.xml"/><Relationship Id="rId13" Type="http://schemas.openxmlformats.org/officeDocument/2006/relationships/image" Target="../media/image99.png"/><Relationship Id="rId3" Type="http://schemas.openxmlformats.org/officeDocument/2006/relationships/tags" Target="../tags/tag105.xml"/><Relationship Id="rId7" Type="http://schemas.openxmlformats.org/officeDocument/2006/relationships/slideLayout" Target="../slideLayouts/slideLayout2.xml"/><Relationship Id="rId12" Type="http://schemas.openxmlformats.org/officeDocument/2006/relationships/image" Target="../media/image98.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image" Target="../media/image97.png"/><Relationship Id="rId5" Type="http://schemas.openxmlformats.org/officeDocument/2006/relationships/tags" Target="../tags/tag107.xml"/><Relationship Id="rId10" Type="http://schemas.openxmlformats.org/officeDocument/2006/relationships/image" Target="../media/image87.png"/><Relationship Id="rId4" Type="http://schemas.openxmlformats.org/officeDocument/2006/relationships/tags" Target="../tags/tag106.xml"/><Relationship Id="rId9" Type="http://schemas.openxmlformats.org/officeDocument/2006/relationships/image" Target="../media/image79.png"/><Relationship Id="rId14" Type="http://schemas.openxmlformats.org/officeDocument/2006/relationships/image" Target="../media/image100.png"/></Relationships>
</file>

<file path=ppt/slides/_rels/slide4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5.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1.xml"/><Relationship Id="rId5" Type="http://schemas.openxmlformats.org/officeDocument/2006/relationships/image" Target="../media/image107.png"/><Relationship Id="rId4" Type="http://schemas.openxmlformats.org/officeDocument/2006/relationships/image" Target="../media/image106.png"/></Relationships>
</file>

<file path=ppt/slides/_rels/slide5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tags" Target="../tags/tag114.xml"/><Relationship Id="rId7" Type="http://schemas.openxmlformats.org/officeDocument/2006/relationships/image" Target="../media/image107.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108.png"/><Relationship Id="rId5" Type="http://schemas.openxmlformats.org/officeDocument/2006/relationships/notesSlide" Target="../notesSlides/notesSlide13.xml"/><Relationship Id="rId4" Type="http://schemas.openxmlformats.org/officeDocument/2006/relationships/slideLayout" Target="../slideLayouts/slideLayout2.xml"/><Relationship Id="rId9" Type="http://schemas.openxmlformats.org/officeDocument/2006/relationships/image" Target="../media/image110.png"/></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2.xml"/><Relationship Id="rId1" Type="http://schemas.openxmlformats.org/officeDocument/2006/relationships/tags" Target="../tags/tag115.xml"/><Relationship Id="rId4" Type="http://schemas.openxmlformats.org/officeDocument/2006/relationships/image" Target="../media/image112.png"/></Relationships>
</file>

<file path=ppt/slides/_rels/slide5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tags" Target="../tags/tag118.xml"/><Relationship Id="rId7" Type="http://schemas.openxmlformats.org/officeDocument/2006/relationships/image" Target="../media/image114.png"/><Relationship Id="rId12" Type="http://schemas.openxmlformats.org/officeDocument/2006/relationships/image" Target="../media/image118.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slideLayout" Target="../slideLayouts/slideLayout2.xml"/><Relationship Id="rId11" Type="http://schemas.openxmlformats.org/officeDocument/2006/relationships/image" Target="../media/image117.png"/><Relationship Id="rId5" Type="http://schemas.openxmlformats.org/officeDocument/2006/relationships/tags" Target="../tags/tag120.xml"/><Relationship Id="rId10" Type="http://schemas.openxmlformats.org/officeDocument/2006/relationships/image" Target="../media/image99.png"/><Relationship Id="rId4" Type="http://schemas.openxmlformats.org/officeDocument/2006/relationships/tags" Target="../tags/tag119.xml"/><Relationship Id="rId9" Type="http://schemas.openxmlformats.org/officeDocument/2006/relationships/image" Target="../media/image116.png"/></Relationships>
</file>

<file path=ppt/slides/_rels/slide56.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tags" Target="../tags/tag121.xml"/><Relationship Id="rId4" Type="http://schemas.openxmlformats.org/officeDocument/2006/relationships/image" Target="../media/image123.png"/></Relationships>
</file>

<file path=ppt/slides/_rels/slide6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tags" Target="../tags/tag124.xml"/><Relationship Id="rId7" Type="http://schemas.openxmlformats.org/officeDocument/2006/relationships/image" Target="../media/image123.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122.png"/><Relationship Id="rId5" Type="http://schemas.openxmlformats.org/officeDocument/2006/relationships/slideLayout" Target="../slideLayouts/slideLayout2.xml"/><Relationship Id="rId10" Type="http://schemas.openxmlformats.org/officeDocument/2006/relationships/image" Target="../media/image126.png"/><Relationship Id="rId4" Type="http://schemas.openxmlformats.org/officeDocument/2006/relationships/tags" Target="../tags/tag125.xml"/><Relationship Id="rId9" Type="http://schemas.openxmlformats.org/officeDocument/2006/relationships/image" Target="../media/image125.png"/></Relationships>
</file>

<file path=ppt/slides/_rels/slide6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2.xml"/><Relationship Id="rId1" Type="http://schemas.openxmlformats.org/officeDocument/2006/relationships/tags" Target="../tags/tag126.xml"/><Relationship Id="rId4" Type="http://schemas.openxmlformats.org/officeDocument/2006/relationships/image" Target="../media/image128.png"/></Relationships>
</file>

<file path=ppt/slides/_rels/slide64.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tags" Target="../tags/tag129.xml"/><Relationship Id="rId7" Type="http://schemas.openxmlformats.org/officeDocument/2006/relationships/image" Target="../media/image126.pn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image" Target="../media/image124.png"/><Relationship Id="rId5" Type="http://schemas.openxmlformats.org/officeDocument/2006/relationships/slideLayout" Target="../slideLayouts/slideLayout2.xml"/><Relationship Id="rId10" Type="http://schemas.openxmlformats.org/officeDocument/2006/relationships/image" Target="../media/image128.png"/><Relationship Id="rId4" Type="http://schemas.openxmlformats.org/officeDocument/2006/relationships/tags" Target="../tags/tag130.xml"/><Relationship Id="rId9" Type="http://schemas.openxmlformats.org/officeDocument/2006/relationships/image" Target="../media/image127.png"/></Relationships>
</file>

<file path=ppt/slides/_rels/slide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0.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139.png"/><Relationship Id="rId5" Type="http://schemas.openxmlformats.org/officeDocument/2006/relationships/image" Target="../media/image138.emf"/><Relationship Id="rId4" Type="http://schemas.openxmlformats.org/officeDocument/2006/relationships/image" Target="../media/image137.png"/></Relationships>
</file>

<file path=ppt/slides/_rels/slide72.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tags" Target="../tags/tag135.xml"/><Relationship Id="rId7" Type="http://schemas.openxmlformats.org/officeDocument/2006/relationships/image" Target="../media/image142.png"/><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141.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tags" Target="../tags/tag138.xml"/><Relationship Id="rId7" Type="http://schemas.openxmlformats.org/officeDocument/2006/relationships/notesSlide" Target="../notesSlides/notesSlide21.xml"/><Relationship Id="rId12" Type="http://schemas.openxmlformats.org/officeDocument/2006/relationships/image" Target="../media/image148.png"/><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slideLayout" Target="../slideLayouts/slideLayout2.xml"/><Relationship Id="rId11" Type="http://schemas.openxmlformats.org/officeDocument/2006/relationships/image" Target="../media/image147.png"/><Relationship Id="rId5" Type="http://schemas.openxmlformats.org/officeDocument/2006/relationships/tags" Target="../tags/tag140.xml"/><Relationship Id="rId10" Type="http://schemas.openxmlformats.org/officeDocument/2006/relationships/image" Target="../media/image146.png"/><Relationship Id="rId4" Type="http://schemas.openxmlformats.org/officeDocument/2006/relationships/tags" Target="../tags/tag139.xml"/><Relationship Id="rId9" Type="http://schemas.openxmlformats.org/officeDocument/2006/relationships/image" Target="../media/image145.png"/></Relationships>
</file>

<file path=ppt/slides/_rels/slide74.xml.rels><?xml version="1.0" encoding="UTF-8" standalone="yes"?>
<Relationships xmlns="http://schemas.openxmlformats.org/package/2006/relationships"><Relationship Id="rId3" Type="http://schemas.openxmlformats.org/officeDocument/2006/relationships/tags" Target="../tags/tag143.xml"/><Relationship Id="rId7" Type="http://schemas.openxmlformats.org/officeDocument/2006/relationships/image" Target="../media/image151.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38.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image" Target="../media/image155.emf"/><Relationship Id="rId1" Type="http://schemas.openxmlformats.org/officeDocument/2006/relationships/slideLayout" Target="../slideLayouts/slideLayout2.xml"/><Relationship Id="rId4" Type="http://schemas.openxmlformats.org/officeDocument/2006/relationships/image" Target="../media/image157.emf"/></Relationships>
</file>

<file path=ppt/slides/_rels/slide7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5.png"/><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9.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image" Target="../media/image107.png"/><Relationship Id="rId5" Type="http://schemas.openxmlformats.org/officeDocument/2006/relationships/image" Target="../media/image158.png"/><Relationship Id="rId4" Type="http://schemas.openxmlformats.org/officeDocument/2006/relationships/notesSlide" Target="../notesSlides/notesSlide24.xml"/></Relationships>
</file>

<file path=ppt/slides/_rels/slide83.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tags" Target="../tags/tag150.xml"/><Relationship Id="rId7" Type="http://schemas.openxmlformats.org/officeDocument/2006/relationships/image" Target="../media/image107.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image" Target="../media/image159.png"/><Relationship Id="rId5" Type="http://schemas.openxmlformats.org/officeDocument/2006/relationships/notesSlide" Target="../notesSlides/notesSlide25.xml"/><Relationship Id="rId4" Type="http://schemas.openxmlformats.org/officeDocument/2006/relationships/slideLayout" Target="../slideLayouts/slideLayout2.xml"/><Relationship Id="rId9" Type="http://schemas.openxmlformats.org/officeDocument/2006/relationships/image" Target="../media/image110.png"/></Relationships>
</file>

<file path=ppt/slides/_rels/slide8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86.xml.rels><?xml version="1.0" encoding="UTF-8" standalone="yes"?>
<Relationships xmlns="http://schemas.openxmlformats.org/package/2006/relationships"><Relationship Id="rId8" Type="http://schemas.openxmlformats.org/officeDocument/2006/relationships/tags" Target="../tags/tag160.xml"/><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tags" Target="../tags/tag155.xml"/><Relationship Id="rId21" Type="http://schemas.openxmlformats.org/officeDocument/2006/relationships/image" Target="../media/image76.png"/><Relationship Id="rId7" Type="http://schemas.openxmlformats.org/officeDocument/2006/relationships/tags" Target="../tags/tag159.xml"/><Relationship Id="rId12" Type="http://schemas.openxmlformats.org/officeDocument/2006/relationships/image" Target="../media/image67.png"/><Relationship Id="rId17" Type="http://schemas.openxmlformats.org/officeDocument/2006/relationships/image" Target="../media/image164.png"/><Relationship Id="rId2" Type="http://schemas.openxmlformats.org/officeDocument/2006/relationships/tags" Target="../tags/tag154.xml"/><Relationship Id="rId16" Type="http://schemas.openxmlformats.org/officeDocument/2006/relationships/image" Target="../media/image71.png"/><Relationship Id="rId20" Type="http://schemas.openxmlformats.org/officeDocument/2006/relationships/image" Target="../media/image165.png"/><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slideLayout" Target="../slideLayouts/slideLayout2.xml"/><Relationship Id="rId5" Type="http://schemas.openxmlformats.org/officeDocument/2006/relationships/tags" Target="../tags/tag157.xml"/><Relationship Id="rId15" Type="http://schemas.openxmlformats.org/officeDocument/2006/relationships/image" Target="../media/image70.png"/><Relationship Id="rId23" Type="http://schemas.openxmlformats.org/officeDocument/2006/relationships/image" Target="../media/image78.emf"/><Relationship Id="rId10" Type="http://schemas.openxmlformats.org/officeDocument/2006/relationships/tags" Target="../tags/tag162.xml"/><Relationship Id="rId19" Type="http://schemas.openxmlformats.org/officeDocument/2006/relationships/image" Target="../media/image74.png"/><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image" Target="../media/image69.png"/><Relationship Id="rId22" Type="http://schemas.openxmlformats.org/officeDocument/2006/relationships/image" Target="../media/image166.png"/></Relationships>
</file>

<file path=ppt/slides/_rels/slide87.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image" Target="../media/image167.emf"/><Relationship Id="rId1" Type="http://schemas.openxmlformats.org/officeDocument/2006/relationships/slideLayout" Target="../slideLayouts/slideLayout2.xml"/><Relationship Id="rId6" Type="http://schemas.openxmlformats.org/officeDocument/2006/relationships/image" Target="../media/image171.emf"/><Relationship Id="rId5" Type="http://schemas.openxmlformats.org/officeDocument/2006/relationships/image" Target="../media/image170.emf"/><Relationship Id="rId4" Type="http://schemas.openxmlformats.org/officeDocument/2006/relationships/image" Target="../media/image169.emf"/></Relationships>
</file>

<file path=ppt/slides/_rels/slide88.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8.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19.png"/><Relationship Id="rId5" Type="http://schemas.openxmlformats.org/officeDocument/2006/relationships/image" Target="../media/image177.png"/><Relationship Id="rId4" Type="http://schemas.openxmlformats.org/officeDocument/2006/relationships/notesSlide" Target="../notesSlides/notesSlide26.xml"/></Relationships>
</file>

<file path=ppt/slides/_rels/slide92.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tags" Target="../tags/tag167.xml"/><Relationship Id="rId7" Type="http://schemas.openxmlformats.org/officeDocument/2006/relationships/image" Target="../media/image179.png"/><Relationship Id="rId12" Type="http://schemas.openxmlformats.org/officeDocument/2006/relationships/image" Target="../media/image184.png"/><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notesSlide" Target="../notesSlides/notesSlide27.xml"/><Relationship Id="rId11" Type="http://schemas.openxmlformats.org/officeDocument/2006/relationships/image" Target="../media/image183.png"/><Relationship Id="rId5" Type="http://schemas.openxmlformats.org/officeDocument/2006/relationships/slideLayout" Target="../slideLayouts/slideLayout2.xml"/><Relationship Id="rId10" Type="http://schemas.openxmlformats.org/officeDocument/2006/relationships/image" Target="../media/image182.png"/><Relationship Id="rId4" Type="http://schemas.openxmlformats.org/officeDocument/2006/relationships/tags" Target="../tags/tag168.xml"/><Relationship Id="rId9" Type="http://schemas.openxmlformats.org/officeDocument/2006/relationships/image" Target="../media/image181.png"/></Relationships>
</file>

<file path=ppt/slides/_rels/slide93.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tags" Target="../tags/tag171.xml"/><Relationship Id="rId7" Type="http://schemas.openxmlformats.org/officeDocument/2006/relationships/image" Target="../media/image187.png"/><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 Id="rId5" Type="http://schemas.openxmlformats.org/officeDocument/2006/relationships/image" Target="../media/image192.png"/><Relationship Id="rId4" Type="http://schemas.openxmlformats.org/officeDocument/2006/relationships/image" Target="../media/image191.png"/></Relationships>
</file>

<file path=ppt/slides/_rels/slide95.x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tags" Target="../tags/tag174.xml"/><Relationship Id="rId7" Type="http://schemas.openxmlformats.org/officeDocument/2006/relationships/image" Target="../media/image195.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194.png"/><Relationship Id="rId5" Type="http://schemas.openxmlformats.org/officeDocument/2006/relationships/image" Target="../media/image193.png"/><Relationship Id="rId10" Type="http://schemas.openxmlformats.org/officeDocument/2006/relationships/image" Target="../media/image198.emf"/><Relationship Id="rId4" Type="http://schemas.openxmlformats.org/officeDocument/2006/relationships/slideLayout" Target="../slideLayouts/slideLayout2.xml"/><Relationship Id="rId9" Type="http://schemas.openxmlformats.org/officeDocument/2006/relationships/image" Target="../media/image197.emf"/></Relationships>
</file>

<file path=ppt/slides/_rels/slide96.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04.png"/><Relationship Id="rId3" Type="http://schemas.openxmlformats.org/officeDocument/2006/relationships/tags" Target="../tags/tag177.xml"/><Relationship Id="rId7" Type="http://schemas.openxmlformats.org/officeDocument/2006/relationships/tags" Target="../tags/tag181.xml"/><Relationship Id="rId12" Type="http://schemas.openxmlformats.org/officeDocument/2006/relationships/image" Target="../media/image203.png"/><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tags" Target="../tags/tag180.xml"/><Relationship Id="rId11" Type="http://schemas.openxmlformats.org/officeDocument/2006/relationships/image" Target="../media/image202.png"/><Relationship Id="rId5" Type="http://schemas.openxmlformats.org/officeDocument/2006/relationships/tags" Target="../tags/tag179.xml"/><Relationship Id="rId15" Type="http://schemas.openxmlformats.org/officeDocument/2006/relationships/image" Target="../media/image206.png"/><Relationship Id="rId10" Type="http://schemas.openxmlformats.org/officeDocument/2006/relationships/image" Target="../media/image201.png"/><Relationship Id="rId4" Type="http://schemas.openxmlformats.org/officeDocument/2006/relationships/tags" Target="../tags/tag178.xml"/><Relationship Id="rId9" Type="http://schemas.openxmlformats.org/officeDocument/2006/relationships/image" Target="../media/image200.png"/><Relationship Id="rId14" Type="http://schemas.openxmlformats.org/officeDocument/2006/relationships/image" Target="../media/image205.png"/></Relationships>
</file>

<file path=ppt/slides/_rels/slide98.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tags" Target="../tags/tag184.xml"/><Relationship Id="rId7" Type="http://schemas.openxmlformats.org/officeDocument/2006/relationships/image" Target="../media/image207.png"/><Relationship Id="rId12" Type="http://schemas.openxmlformats.org/officeDocument/2006/relationships/image" Target="../media/image212.png"/><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slideLayout" Target="../slideLayouts/slideLayout2.xml"/><Relationship Id="rId11" Type="http://schemas.openxmlformats.org/officeDocument/2006/relationships/image" Target="../media/image211.png"/><Relationship Id="rId5" Type="http://schemas.openxmlformats.org/officeDocument/2006/relationships/tags" Target="../tags/tag186.xml"/><Relationship Id="rId10" Type="http://schemas.openxmlformats.org/officeDocument/2006/relationships/image" Target="../media/image210.png"/><Relationship Id="rId4" Type="http://schemas.openxmlformats.org/officeDocument/2006/relationships/tags" Target="../tags/tag185.xml"/><Relationship Id="rId9" Type="http://schemas.openxmlformats.org/officeDocument/2006/relationships/image" Target="../media/image209.png"/></Relationships>
</file>

<file path=ppt/slides/_rels/slide99.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日期占位符 3"/>
          <p:cNvSpPr>
            <a:spLocks noGrp="1"/>
          </p:cNvSpPr>
          <p:nvPr>
            <p:ph type="dt" sz="quarter" idx="10"/>
          </p:nvPr>
        </p:nvSpPr>
        <p:spPr bwMode="auto">
          <a:xfrm>
            <a:off x="10765970" y="6492875"/>
            <a:ext cx="1426029"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86BE19A-82AB-4C05-B274-B4C35A87C754}" type="datetime1">
              <a:rPr lang="zh-CN" altLang="en-US" sz="1800">
                <a:solidFill>
                  <a:srgbClr val="003399"/>
                </a:solidFill>
                <a:latin typeface="微软雅黑" panose="020B0503020204020204" charset="-122"/>
                <a:ea typeface="微软雅黑" panose="020B0503020204020204" charset="-122"/>
              </a:rPr>
              <a:t>2020/10/8</a:t>
            </a:fld>
            <a:endParaRPr lang="en-US" altLang="zh-CN" sz="1800" dirty="0">
              <a:solidFill>
                <a:srgbClr val="003399"/>
              </a:solidFill>
              <a:latin typeface="微软雅黑" panose="020B0503020204020204" charset="-122"/>
              <a:ea typeface="微软雅黑" panose="020B0503020204020204" charset="-122"/>
            </a:endParaRPr>
          </a:p>
        </p:txBody>
      </p:sp>
      <p:sp>
        <p:nvSpPr>
          <p:cNvPr id="6148" name="Text Box 2"/>
          <p:cNvSpPr txBox="1">
            <a:spLocks noChangeArrowheads="1"/>
          </p:cNvSpPr>
          <p:nvPr/>
        </p:nvSpPr>
        <p:spPr bwMode="auto">
          <a:xfrm>
            <a:off x="4393847" y="1773238"/>
            <a:ext cx="3331281" cy="1006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6000" b="1" dirty="0">
                <a:solidFill>
                  <a:srgbClr val="3333FF"/>
                </a:solidFill>
                <a:ea typeface="楷体_GB2312" pitchFamily="49" charset="-122"/>
              </a:rPr>
              <a:t>人工智能</a:t>
            </a:r>
          </a:p>
        </p:txBody>
      </p:sp>
      <p:sp>
        <p:nvSpPr>
          <p:cNvPr id="6149" name="Rectangle 3"/>
          <p:cNvSpPr>
            <a:spLocks noChangeArrowheads="1"/>
          </p:cNvSpPr>
          <p:nvPr/>
        </p:nvSpPr>
        <p:spPr bwMode="auto">
          <a:xfrm>
            <a:off x="3071813" y="3573464"/>
            <a:ext cx="597535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dirty="0">
                <a:solidFill>
                  <a:srgbClr val="000000"/>
                </a:solidFill>
                <a:latin typeface="隶书" panose="02010509060101010101" pitchFamily="49" charset="-122"/>
                <a:ea typeface="隶书" panose="02010509060101010101" pitchFamily="49" charset="-122"/>
              </a:rPr>
              <a:t>汤步洲、苏敬勇</a:t>
            </a:r>
            <a:endParaRPr lang="en-US" altLang="zh-CN" sz="2800" dirty="0">
              <a:solidFill>
                <a:srgbClr val="000000"/>
              </a:solidFill>
              <a:latin typeface="隶书" panose="02010509060101010101" pitchFamily="49" charset="-122"/>
              <a:ea typeface="隶书" panose="02010509060101010101" pitchFamily="49" charset="-122"/>
            </a:endParaRPr>
          </a:p>
          <a:p>
            <a:pPr eaLnBrk="1" hangingPunct="1">
              <a:spcBef>
                <a:spcPct val="50000"/>
              </a:spcBef>
            </a:pPr>
            <a:r>
              <a:rPr lang="zh-CN" altLang="en-US" sz="2800" dirty="0">
                <a:solidFill>
                  <a:srgbClr val="000000"/>
                </a:solidFill>
                <a:latin typeface="隶书" panose="02010509060101010101" pitchFamily="49" charset="-122"/>
                <a:ea typeface="隶书" panose="02010509060101010101" pitchFamily="49" charset="-122"/>
              </a:rPr>
              <a:t>哈尔滨工业大学（深圳）</a:t>
            </a:r>
            <a:endParaRPr lang="en-US" altLang="zh-CN" sz="2800" dirty="0">
              <a:solidFill>
                <a:srgbClr val="000000"/>
              </a:solidFill>
              <a:latin typeface="隶书" panose="02010509060101010101" pitchFamily="49" charset="-122"/>
              <a:ea typeface="隶书" panose="02010509060101010101" pitchFamily="49" charset="-122"/>
            </a:endParaRPr>
          </a:p>
          <a:p>
            <a:pPr eaLnBrk="1" hangingPunct="1">
              <a:spcBef>
                <a:spcPct val="50000"/>
              </a:spcBef>
            </a:pPr>
            <a:r>
              <a:rPr lang="zh-CN" altLang="en-US" sz="2800" dirty="0">
                <a:solidFill>
                  <a:srgbClr val="000000"/>
                </a:solidFill>
                <a:latin typeface="隶书" panose="02010509060101010101" pitchFamily="49" charset="-122"/>
                <a:ea typeface="隶书" panose="02010509060101010101" pitchFamily="49" charset="-122"/>
              </a:rPr>
              <a:t>计算机科学与技术学院</a:t>
            </a:r>
            <a:endParaRPr lang="en-US" altLang="zh-CN" sz="2800" dirty="0">
              <a:solidFill>
                <a:srgbClr val="000000"/>
              </a:solidFill>
              <a:latin typeface="隶书" panose="02010509060101010101" pitchFamily="49" charset="-122"/>
              <a:ea typeface="隶书" panose="02010509060101010101" pitchFamily="49" charset="-122"/>
            </a:endParaRPr>
          </a:p>
          <a:p>
            <a:pPr>
              <a:spcBef>
                <a:spcPct val="50000"/>
              </a:spcBef>
            </a:pPr>
            <a:r>
              <a:rPr lang="en-US" altLang="zh-CN" sz="2800" b="1" dirty="0">
                <a:solidFill>
                  <a:srgbClr val="000000"/>
                </a:solidFill>
                <a:latin typeface="隶书" panose="02010509060101010101" pitchFamily="49" charset="-122"/>
                <a:ea typeface="隶书" panose="02010509060101010101" pitchFamily="49" charset="-122"/>
                <a:hlinkClick r:id="rId3"/>
              </a:rPr>
              <a:t>tangbuzhou@hit.edu.cn</a:t>
            </a:r>
            <a:endParaRPr lang="en-US" altLang="zh-CN" sz="2800" b="1" dirty="0">
              <a:solidFill>
                <a:srgbClr val="000000"/>
              </a:solidFill>
              <a:latin typeface="隶书" panose="02010509060101010101" pitchFamily="49" charset="-122"/>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7763"/>
    </mc:Choice>
    <mc:Fallback xmlns="">
      <p:transition spd="slow" advTm="277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5.1.4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不确定性推理类型</a:t>
            </a:r>
            <a:endParaRPr 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33" name="AutoShape 6"/>
          <p:cNvSpPr/>
          <p:nvPr/>
        </p:nvSpPr>
        <p:spPr bwMode="auto">
          <a:xfrm>
            <a:off x="4422264" y="4473575"/>
            <a:ext cx="228600" cy="1597025"/>
          </a:xfrm>
          <a:prstGeom prst="leftBrace">
            <a:avLst>
              <a:gd name="adj1" fmla="val 58218"/>
              <a:gd name="adj2" fmla="val 50000"/>
            </a:avLst>
          </a:prstGeom>
          <a:noFill/>
          <a:ln w="38100">
            <a:solidFill>
              <a:srgbClr val="0000CC"/>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Text Box 7"/>
          <p:cNvSpPr txBox="1">
            <a:spLocks noChangeArrowheads="1"/>
          </p:cNvSpPr>
          <p:nvPr/>
        </p:nvSpPr>
        <p:spPr bwMode="auto">
          <a:xfrm>
            <a:off x="4854064" y="5842000"/>
            <a:ext cx="1414462" cy="379413"/>
          </a:xfrm>
          <a:prstGeom prst="rect">
            <a:avLst/>
          </a:prstGeom>
          <a:noFill/>
          <a:ln>
            <a:noFill/>
          </a:ln>
          <a:extLst>
            <a:ext uri="{909E8E84-426E-40DD-AFC4-6F175D3DCCD1}">
              <a14:hiddenFill xmlns:a14="http://schemas.microsoft.com/office/drawing/2010/main">
                <a:gradFill rotWithShape="0">
                  <a:gsLst>
                    <a:gs pos="0">
                      <a:srgbClr val="008000">
                        <a:gamma/>
                        <a:shade val="46275"/>
                        <a:invGamma/>
                      </a:srgbClr>
                    </a:gs>
                    <a:gs pos="50000">
                      <a:srgbClr val="008000"/>
                    </a:gs>
                    <a:gs pos="100000">
                      <a:srgbClr val="008000">
                        <a:gamma/>
                        <a:shade val="46275"/>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000" b="1">
                <a:solidFill>
                  <a:srgbClr val="0000CC"/>
                </a:solidFill>
                <a:latin typeface="Times New Roman" panose="02020603050405020304" pitchFamily="18" charset="0"/>
              </a:rPr>
              <a:t>模糊方法</a:t>
            </a:r>
          </a:p>
        </p:txBody>
      </p:sp>
      <p:sp>
        <p:nvSpPr>
          <p:cNvPr id="35" name="Text Box 8"/>
          <p:cNvSpPr txBox="1">
            <a:spLocks noChangeArrowheads="1"/>
          </p:cNvSpPr>
          <p:nvPr/>
        </p:nvSpPr>
        <p:spPr bwMode="auto">
          <a:xfrm>
            <a:off x="6295514" y="3465513"/>
            <a:ext cx="1223962" cy="431800"/>
          </a:xfrm>
          <a:prstGeom prst="rect">
            <a:avLst/>
          </a:prstGeom>
          <a:noFill/>
          <a:ln>
            <a:noFill/>
          </a:ln>
          <a:extLst>
            <a:ext uri="{909E8E84-426E-40DD-AFC4-6F175D3DCCD1}">
              <a14:hiddenFill xmlns:a14="http://schemas.microsoft.com/office/drawing/2010/main">
                <a:gradFill rotWithShape="0">
                  <a:gsLst>
                    <a:gs pos="0">
                      <a:srgbClr val="008000">
                        <a:gamma/>
                        <a:shade val="46275"/>
                        <a:invGamma/>
                      </a:srgbClr>
                    </a:gs>
                    <a:gs pos="50000">
                      <a:srgbClr val="008000"/>
                    </a:gs>
                    <a:gs pos="100000">
                      <a:srgbClr val="008000">
                        <a:gamma/>
                        <a:shade val="46275"/>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000" b="1">
                <a:solidFill>
                  <a:srgbClr val="0000CC"/>
                </a:solidFill>
                <a:latin typeface="Times New Roman" panose="02020603050405020304" pitchFamily="18" charset="0"/>
              </a:rPr>
              <a:t>基于概率</a:t>
            </a:r>
          </a:p>
        </p:txBody>
      </p:sp>
      <p:sp>
        <p:nvSpPr>
          <p:cNvPr id="36" name="Text Box 10"/>
          <p:cNvSpPr txBox="1">
            <a:spLocks noChangeArrowheads="1"/>
          </p:cNvSpPr>
          <p:nvPr/>
        </p:nvSpPr>
        <p:spPr bwMode="auto">
          <a:xfrm>
            <a:off x="7914764" y="3465513"/>
            <a:ext cx="1944687" cy="361950"/>
          </a:xfrm>
          <a:prstGeom prst="rect">
            <a:avLst/>
          </a:prstGeom>
          <a:noFill/>
          <a:ln>
            <a:noFill/>
          </a:ln>
          <a:extLst>
            <a:ext uri="{909E8E84-426E-40DD-AFC4-6F175D3DCCD1}">
              <a14:hiddenFill xmlns:a14="http://schemas.microsoft.com/office/drawing/2010/main">
                <a:gradFill rotWithShape="0">
                  <a:gsLst>
                    <a:gs pos="0">
                      <a:srgbClr val="008000">
                        <a:gamma/>
                        <a:shade val="46275"/>
                        <a:invGamma/>
                      </a:srgbClr>
                    </a:gs>
                    <a:gs pos="50000">
                      <a:srgbClr val="008000"/>
                    </a:gs>
                    <a:gs pos="100000">
                      <a:srgbClr val="008000">
                        <a:gamma/>
                        <a:shade val="46275"/>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000" b="1">
                <a:solidFill>
                  <a:srgbClr val="0000CC"/>
                </a:solidFill>
                <a:latin typeface="Times New Roman" panose="02020603050405020304" pitchFamily="18" charset="0"/>
              </a:rPr>
              <a:t>主观</a:t>
            </a:r>
            <a:r>
              <a:rPr lang="en-US" altLang="zh-CN" sz="2000" b="1">
                <a:solidFill>
                  <a:srgbClr val="0000CC"/>
                </a:solidFill>
                <a:latin typeface="Times New Roman" panose="02020603050405020304" pitchFamily="18" charset="0"/>
              </a:rPr>
              <a:t>Bayes</a:t>
            </a:r>
            <a:r>
              <a:rPr lang="zh-CN" altLang="en-US" sz="2000" b="1">
                <a:solidFill>
                  <a:srgbClr val="0000CC"/>
                </a:solidFill>
                <a:latin typeface="Times New Roman" panose="02020603050405020304" pitchFamily="18" charset="0"/>
              </a:rPr>
              <a:t>方法</a:t>
            </a:r>
          </a:p>
        </p:txBody>
      </p:sp>
      <p:sp>
        <p:nvSpPr>
          <p:cNvPr id="37" name="AutoShape 12"/>
          <p:cNvSpPr/>
          <p:nvPr/>
        </p:nvSpPr>
        <p:spPr bwMode="auto">
          <a:xfrm>
            <a:off x="7627426" y="3033713"/>
            <a:ext cx="209550" cy="1290637"/>
          </a:xfrm>
          <a:prstGeom prst="leftBrace">
            <a:avLst>
              <a:gd name="adj1" fmla="val 51326"/>
              <a:gd name="adj2" fmla="val 50000"/>
            </a:avLst>
          </a:prstGeom>
          <a:noFill/>
          <a:ln w="38100">
            <a:solidFill>
              <a:srgbClr val="0000CC"/>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 name="Text Box 13"/>
          <p:cNvSpPr txBox="1">
            <a:spLocks noChangeArrowheads="1"/>
          </p:cNvSpPr>
          <p:nvPr/>
        </p:nvSpPr>
        <p:spPr bwMode="auto">
          <a:xfrm>
            <a:off x="7951276" y="2816225"/>
            <a:ext cx="1619250" cy="396875"/>
          </a:xfrm>
          <a:prstGeom prst="rect">
            <a:avLst/>
          </a:prstGeom>
          <a:noFill/>
          <a:ln>
            <a:noFill/>
          </a:ln>
          <a:extLst>
            <a:ext uri="{909E8E84-426E-40DD-AFC4-6F175D3DCCD1}">
              <a14:hiddenFill xmlns:a14="http://schemas.microsoft.com/office/drawing/2010/main">
                <a:gradFill rotWithShape="0">
                  <a:gsLst>
                    <a:gs pos="0">
                      <a:srgbClr val="008000">
                        <a:gamma/>
                        <a:shade val="46275"/>
                        <a:invGamma/>
                      </a:srgbClr>
                    </a:gs>
                    <a:gs pos="50000">
                      <a:srgbClr val="008000"/>
                    </a:gs>
                    <a:gs pos="100000">
                      <a:srgbClr val="008000">
                        <a:gamma/>
                        <a:shade val="46275"/>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000" b="1">
                <a:solidFill>
                  <a:srgbClr val="0000CC"/>
                </a:solidFill>
                <a:latin typeface="Times New Roman" panose="02020603050405020304" pitchFamily="18" charset="0"/>
              </a:rPr>
              <a:t>可信度方法</a:t>
            </a:r>
          </a:p>
        </p:txBody>
      </p:sp>
      <p:sp>
        <p:nvSpPr>
          <p:cNvPr id="39" name="Text Box 14"/>
          <p:cNvSpPr txBox="1">
            <a:spLocks noChangeArrowheads="1"/>
          </p:cNvSpPr>
          <p:nvPr/>
        </p:nvSpPr>
        <p:spPr bwMode="auto">
          <a:xfrm>
            <a:off x="7987789" y="4113213"/>
            <a:ext cx="1368425" cy="431800"/>
          </a:xfrm>
          <a:prstGeom prst="rect">
            <a:avLst/>
          </a:prstGeom>
          <a:noFill/>
          <a:ln>
            <a:noFill/>
          </a:ln>
          <a:extLst>
            <a:ext uri="{909E8E84-426E-40DD-AFC4-6F175D3DCCD1}">
              <a14:hiddenFill xmlns:a14="http://schemas.microsoft.com/office/drawing/2010/main">
                <a:gradFill rotWithShape="0">
                  <a:gsLst>
                    <a:gs pos="0">
                      <a:srgbClr val="008000">
                        <a:gamma/>
                        <a:shade val="46275"/>
                        <a:invGamma/>
                      </a:srgbClr>
                    </a:gs>
                    <a:gs pos="50000">
                      <a:srgbClr val="008000"/>
                    </a:gs>
                    <a:gs pos="100000">
                      <a:srgbClr val="008000">
                        <a:gamma/>
                        <a:shade val="46275"/>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000" b="1">
                <a:solidFill>
                  <a:srgbClr val="008000"/>
                </a:solidFill>
                <a:latin typeface="Times New Roman" panose="02020603050405020304" pitchFamily="18" charset="0"/>
              </a:rPr>
              <a:t>证据理论</a:t>
            </a:r>
          </a:p>
        </p:txBody>
      </p:sp>
      <p:sp>
        <p:nvSpPr>
          <p:cNvPr id="40" name="Text Box 16"/>
          <p:cNvSpPr txBox="1">
            <a:spLocks noChangeArrowheads="1"/>
          </p:cNvSpPr>
          <p:nvPr/>
        </p:nvSpPr>
        <p:spPr bwMode="auto">
          <a:xfrm>
            <a:off x="3811076" y="4402138"/>
            <a:ext cx="457200" cy="1211262"/>
          </a:xfrm>
          <a:prstGeom prst="rect">
            <a:avLst/>
          </a:prstGeom>
          <a:noFill/>
          <a:ln>
            <a:noFill/>
          </a:ln>
          <a:extLst>
            <a:ext uri="{909E8E84-426E-40DD-AFC4-6F175D3DCCD1}">
              <a14:hiddenFill xmlns:a14="http://schemas.microsoft.com/office/drawing/2010/main">
                <a:gradFill rotWithShape="0">
                  <a:gsLst>
                    <a:gs pos="0">
                      <a:srgbClr val="008000">
                        <a:gamma/>
                        <a:shade val="46275"/>
                        <a:invGamma/>
                      </a:srgbClr>
                    </a:gs>
                    <a:gs pos="50000">
                      <a:srgbClr val="008000"/>
                    </a:gs>
                    <a:gs pos="100000">
                      <a:srgbClr val="008000">
                        <a:gamma/>
                        <a:shade val="46275"/>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000" b="1">
                <a:solidFill>
                  <a:srgbClr val="0000CC"/>
                </a:solidFill>
                <a:latin typeface="Times New Roman" panose="02020603050405020304" pitchFamily="18" charset="0"/>
              </a:rPr>
              <a:t>数值方法</a:t>
            </a:r>
          </a:p>
        </p:txBody>
      </p:sp>
      <p:sp>
        <p:nvSpPr>
          <p:cNvPr id="41" name="Text Box 17"/>
          <p:cNvSpPr txBox="1">
            <a:spLocks noChangeArrowheads="1"/>
          </p:cNvSpPr>
          <p:nvPr/>
        </p:nvSpPr>
        <p:spPr bwMode="auto">
          <a:xfrm>
            <a:off x="3811076" y="1557338"/>
            <a:ext cx="431800" cy="1655762"/>
          </a:xfrm>
          <a:prstGeom prst="rect">
            <a:avLst/>
          </a:prstGeom>
          <a:noFill/>
          <a:ln>
            <a:noFill/>
          </a:ln>
          <a:extLst>
            <a:ext uri="{909E8E84-426E-40DD-AFC4-6F175D3DCCD1}">
              <a14:hiddenFill xmlns:a14="http://schemas.microsoft.com/office/drawing/2010/main">
                <a:gradFill rotWithShape="0">
                  <a:gsLst>
                    <a:gs pos="0">
                      <a:srgbClr val="008000">
                        <a:gamma/>
                        <a:shade val="46275"/>
                        <a:invGamma/>
                      </a:srgbClr>
                    </a:gs>
                    <a:gs pos="50000">
                      <a:srgbClr val="008000"/>
                    </a:gs>
                    <a:gs pos="100000">
                      <a:srgbClr val="008000">
                        <a:gamma/>
                        <a:shade val="46275"/>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000" b="1">
                <a:solidFill>
                  <a:srgbClr val="0000CC"/>
                </a:solidFill>
                <a:latin typeface="Times New Roman" panose="02020603050405020304" pitchFamily="18" charset="0"/>
              </a:rPr>
              <a:t>非数值方法</a:t>
            </a:r>
          </a:p>
        </p:txBody>
      </p:sp>
      <p:sp>
        <p:nvSpPr>
          <p:cNvPr id="42" name="AutoShape 18"/>
          <p:cNvSpPr/>
          <p:nvPr/>
        </p:nvSpPr>
        <p:spPr bwMode="auto">
          <a:xfrm>
            <a:off x="3342764" y="2673350"/>
            <a:ext cx="304800" cy="2362200"/>
          </a:xfrm>
          <a:prstGeom prst="leftBrace">
            <a:avLst>
              <a:gd name="adj1" fmla="val 64583"/>
              <a:gd name="adj2" fmla="val 49463"/>
            </a:avLst>
          </a:prstGeom>
          <a:noFill/>
          <a:ln w="38100">
            <a:solidFill>
              <a:srgbClr val="0000CC"/>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en-US" sz="2400">
              <a:solidFill>
                <a:schemeClr val="hlink"/>
              </a:solidFill>
              <a:latin typeface="Tahoma" panose="020B0604030504040204" pitchFamily="34" charset="0"/>
            </a:endParaRPr>
          </a:p>
        </p:txBody>
      </p:sp>
      <p:sp>
        <p:nvSpPr>
          <p:cNvPr id="43" name="Text Box 19"/>
          <p:cNvSpPr txBox="1">
            <a:spLocks noChangeArrowheads="1"/>
          </p:cNvSpPr>
          <p:nvPr/>
        </p:nvSpPr>
        <p:spPr bwMode="auto">
          <a:xfrm>
            <a:off x="2803014" y="2852738"/>
            <a:ext cx="457200" cy="1979612"/>
          </a:xfrm>
          <a:prstGeom prst="rect">
            <a:avLst/>
          </a:prstGeom>
          <a:noFill/>
          <a:ln>
            <a:noFill/>
          </a:ln>
          <a:extLst>
            <a:ext uri="{909E8E84-426E-40DD-AFC4-6F175D3DCCD1}">
              <a14:hiddenFill xmlns:a14="http://schemas.microsoft.com/office/drawing/2010/main">
                <a:gradFill rotWithShape="0">
                  <a:gsLst>
                    <a:gs pos="0">
                      <a:srgbClr val="008000">
                        <a:gamma/>
                        <a:shade val="46275"/>
                        <a:invGamma/>
                      </a:srgbClr>
                    </a:gs>
                    <a:gs pos="50000">
                      <a:srgbClr val="008000"/>
                    </a:gs>
                    <a:gs pos="100000">
                      <a:srgbClr val="008000">
                        <a:gamma/>
                        <a:shade val="46275"/>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000" b="1">
                <a:solidFill>
                  <a:srgbClr val="0000CC"/>
                </a:solidFill>
                <a:latin typeface="Times New Roman" panose="02020603050405020304" pitchFamily="18" charset="0"/>
              </a:rPr>
              <a:t>不确定性推理</a:t>
            </a:r>
          </a:p>
        </p:txBody>
      </p:sp>
      <p:sp>
        <p:nvSpPr>
          <p:cNvPr id="44" name="AutoShape 21"/>
          <p:cNvSpPr/>
          <p:nvPr/>
        </p:nvSpPr>
        <p:spPr bwMode="auto">
          <a:xfrm>
            <a:off x="4387339" y="1700213"/>
            <a:ext cx="215900" cy="1441450"/>
          </a:xfrm>
          <a:prstGeom prst="leftBrace">
            <a:avLst>
              <a:gd name="adj1" fmla="val 55637"/>
              <a:gd name="adj2" fmla="val 50000"/>
            </a:avLst>
          </a:prstGeom>
          <a:noFill/>
          <a:ln w="38100">
            <a:solidFill>
              <a:srgbClr val="0000CC"/>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 name="Text Box 22"/>
          <p:cNvSpPr txBox="1">
            <a:spLocks noChangeArrowheads="1"/>
          </p:cNvSpPr>
          <p:nvPr/>
        </p:nvSpPr>
        <p:spPr bwMode="auto">
          <a:xfrm>
            <a:off x="4746114" y="1557338"/>
            <a:ext cx="1738312" cy="40005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000" b="1">
                <a:solidFill>
                  <a:srgbClr val="008000"/>
                </a:solidFill>
                <a:latin typeface="宋体" panose="02010600030101010101" pitchFamily="2" charset="-122"/>
              </a:rPr>
              <a:t>框架推理</a:t>
            </a:r>
            <a:r>
              <a:rPr lang="zh-CN" altLang="en-US" sz="2000" b="1">
                <a:solidFill>
                  <a:srgbClr val="008000"/>
                </a:solidFill>
                <a:latin typeface="Times New Roman" panose="02020603050405020304" pitchFamily="18" charset="0"/>
              </a:rPr>
              <a:t> </a:t>
            </a:r>
          </a:p>
        </p:txBody>
      </p:sp>
      <p:sp>
        <p:nvSpPr>
          <p:cNvPr id="46" name="Text Box 23"/>
          <p:cNvSpPr txBox="1">
            <a:spLocks noChangeArrowheads="1"/>
          </p:cNvSpPr>
          <p:nvPr/>
        </p:nvSpPr>
        <p:spPr bwMode="auto">
          <a:xfrm>
            <a:off x="4746114" y="1989138"/>
            <a:ext cx="1835150" cy="361950"/>
          </a:xfrm>
          <a:prstGeom prst="rect">
            <a:avLst/>
          </a:prstGeom>
          <a:noFill/>
          <a:ln>
            <a:noFill/>
          </a:ln>
          <a:extLst>
            <a:ext uri="{909E8E84-426E-40DD-AFC4-6F175D3DCCD1}">
              <a14:hiddenFill xmlns:a14="http://schemas.microsoft.com/office/drawing/2010/main">
                <a:gradFill rotWithShape="0">
                  <a:gsLst>
                    <a:gs pos="0">
                      <a:srgbClr val="008000">
                        <a:gamma/>
                        <a:shade val="46275"/>
                        <a:invGamma/>
                      </a:srgbClr>
                    </a:gs>
                    <a:gs pos="50000">
                      <a:srgbClr val="008000"/>
                    </a:gs>
                    <a:gs pos="100000">
                      <a:srgbClr val="008000">
                        <a:gamma/>
                        <a:shade val="46275"/>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000" b="1">
                <a:solidFill>
                  <a:srgbClr val="008000"/>
                </a:solidFill>
                <a:latin typeface="宋体" panose="02010600030101010101" pitchFamily="2" charset="-122"/>
              </a:rPr>
              <a:t>语义网络推理</a:t>
            </a:r>
            <a:r>
              <a:rPr lang="zh-CN" altLang="en-US" b="1">
                <a:solidFill>
                  <a:srgbClr val="FFFFFF"/>
                </a:solidFill>
                <a:latin typeface="Times New Roman" panose="02020603050405020304" pitchFamily="18" charset="0"/>
              </a:rPr>
              <a:t> </a:t>
            </a:r>
          </a:p>
        </p:txBody>
      </p:sp>
      <p:sp>
        <p:nvSpPr>
          <p:cNvPr id="47" name="Text Box 24"/>
          <p:cNvSpPr txBox="1">
            <a:spLocks noChangeArrowheads="1"/>
          </p:cNvSpPr>
          <p:nvPr/>
        </p:nvSpPr>
        <p:spPr bwMode="auto">
          <a:xfrm>
            <a:off x="4746114" y="2420938"/>
            <a:ext cx="1739900" cy="361950"/>
          </a:xfrm>
          <a:prstGeom prst="rect">
            <a:avLst/>
          </a:prstGeom>
          <a:noFill/>
          <a:ln>
            <a:noFill/>
          </a:ln>
          <a:extLst>
            <a:ext uri="{909E8E84-426E-40DD-AFC4-6F175D3DCCD1}">
              <a14:hiddenFill xmlns:a14="http://schemas.microsoft.com/office/drawing/2010/main">
                <a:gradFill rotWithShape="0">
                  <a:gsLst>
                    <a:gs pos="0">
                      <a:srgbClr val="008000">
                        <a:gamma/>
                        <a:shade val="46275"/>
                        <a:invGamma/>
                      </a:srgbClr>
                    </a:gs>
                    <a:gs pos="50000">
                      <a:srgbClr val="008000"/>
                    </a:gs>
                    <a:gs pos="100000">
                      <a:srgbClr val="008000">
                        <a:gamma/>
                        <a:shade val="46275"/>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000" b="1">
                <a:solidFill>
                  <a:srgbClr val="008000"/>
                </a:solidFill>
                <a:latin typeface="宋体" panose="02010600030101010101" pitchFamily="2" charset="-122"/>
              </a:rPr>
              <a:t>常识推理</a:t>
            </a:r>
          </a:p>
        </p:txBody>
      </p:sp>
      <p:sp>
        <p:nvSpPr>
          <p:cNvPr id="48" name="Text Box 47"/>
          <p:cNvSpPr txBox="1">
            <a:spLocks noChangeArrowheads="1"/>
          </p:cNvSpPr>
          <p:nvPr/>
        </p:nvSpPr>
        <p:spPr bwMode="auto">
          <a:xfrm>
            <a:off x="4782626" y="2889250"/>
            <a:ext cx="1404938" cy="361950"/>
          </a:xfrm>
          <a:prstGeom prst="rect">
            <a:avLst/>
          </a:prstGeom>
          <a:noFill/>
          <a:ln>
            <a:noFill/>
          </a:ln>
          <a:extLst>
            <a:ext uri="{909E8E84-426E-40DD-AFC4-6F175D3DCCD1}">
              <a14:hiddenFill xmlns:a14="http://schemas.microsoft.com/office/drawing/2010/main">
                <a:gradFill rotWithShape="0">
                  <a:gsLst>
                    <a:gs pos="0">
                      <a:srgbClr val="008000">
                        <a:gamma/>
                        <a:shade val="46275"/>
                        <a:invGamma/>
                      </a:srgbClr>
                    </a:gs>
                    <a:gs pos="50000">
                      <a:srgbClr val="008000"/>
                    </a:gs>
                    <a:gs pos="100000">
                      <a:srgbClr val="008000">
                        <a:gamma/>
                        <a:shade val="46275"/>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000" b="1">
                <a:solidFill>
                  <a:srgbClr val="0000CC"/>
                </a:solidFill>
                <a:latin typeface="Times New Roman" panose="02020603050405020304"/>
              </a:rPr>
              <a:t>…</a:t>
            </a:r>
            <a:endParaRPr lang="en-US" altLang="zh-CN" sz="2000" b="1">
              <a:solidFill>
                <a:srgbClr val="0000CC"/>
              </a:solidFill>
              <a:latin typeface="宋体" panose="02010600030101010101" pitchFamily="2" charset="-122"/>
            </a:endParaRPr>
          </a:p>
        </p:txBody>
      </p:sp>
      <p:sp>
        <p:nvSpPr>
          <p:cNvPr id="49" name="Text Box 48"/>
          <p:cNvSpPr txBox="1">
            <a:spLocks noChangeArrowheads="1"/>
          </p:cNvSpPr>
          <p:nvPr/>
        </p:nvSpPr>
        <p:spPr bwMode="auto">
          <a:xfrm>
            <a:off x="4819139" y="4257675"/>
            <a:ext cx="1223962" cy="431800"/>
          </a:xfrm>
          <a:prstGeom prst="rect">
            <a:avLst/>
          </a:prstGeom>
          <a:noFill/>
          <a:ln>
            <a:noFill/>
          </a:ln>
          <a:extLst>
            <a:ext uri="{909E8E84-426E-40DD-AFC4-6F175D3DCCD1}">
              <a14:hiddenFill xmlns:a14="http://schemas.microsoft.com/office/drawing/2010/main">
                <a:gradFill rotWithShape="0">
                  <a:gsLst>
                    <a:gs pos="0">
                      <a:srgbClr val="008000">
                        <a:gamma/>
                        <a:shade val="46275"/>
                        <a:invGamma/>
                      </a:srgbClr>
                    </a:gs>
                    <a:gs pos="50000">
                      <a:srgbClr val="008000"/>
                    </a:gs>
                    <a:gs pos="100000">
                      <a:srgbClr val="008000">
                        <a:gamma/>
                        <a:shade val="46275"/>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000" b="1">
                <a:solidFill>
                  <a:srgbClr val="0000CC"/>
                </a:solidFill>
                <a:latin typeface="Times New Roman" panose="02020603050405020304" pitchFamily="18" charset="0"/>
              </a:rPr>
              <a:t>概率方法</a:t>
            </a:r>
          </a:p>
        </p:txBody>
      </p:sp>
      <p:sp>
        <p:nvSpPr>
          <p:cNvPr id="50" name="AutoShape 49"/>
          <p:cNvSpPr/>
          <p:nvPr/>
        </p:nvSpPr>
        <p:spPr bwMode="auto">
          <a:xfrm>
            <a:off x="5971664" y="3681413"/>
            <a:ext cx="228600" cy="1597025"/>
          </a:xfrm>
          <a:prstGeom prst="leftBrace">
            <a:avLst>
              <a:gd name="adj1" fmla="val 58218"/>
              <a:gd name="adj2" fmla="val 50000"/>
            </a:avLst>
          </a:prstGeom>
          <a:noFill/>
          <a:ln w="38100">
            <a:solidFill>
              <a:srgbClr val="0000CC"/>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 name="Text Box 50"/>
          <p:cNvSpPr txBox="1">
            <a:spLocks noChangeArrowheads="1"/>
          </p:cNvSpPr>
          <p:nvPr/>
        </p:nvSpPr>
        <p:spPr bwMode="auto">
          <a:xfrm>
            <a:off x="6295514" y="5013325"/>
            <a:ext cx="1223962" cy="431800"/>
          </a:xfrm>
          <a:prstGeom prst="rect">
            <a:avLst/>
          </a:prstGeom>
          <a:noFill/>
          <a:ln>
            <a:noFill/>
          </a:ln>
          <a:extLst>
            <a:ext uri="{909E8E84-426E-40DD-AFC4-6F175D3DCCD1}">
              <a14:hiddenFill xmlns:a14="http://schemas.microsoft.com/office/drawing/2010/main">
                <a:gradFill rotWithShape="0">
                  <a:gsLst>
                    <a:gs pos="0">
                      <a:srgbClr val="008000">
                        <a:gamma/>
                        <a:shade val="46275"/>
                        <a:invGamma/>
                      </a:srgbClr>
                    </a:gs>
                    <a:gs pos="50000">
                      <a:srgbClr val="008000"/>
                    </a:gs>
                    <a:gs pos="100000">
                      <a:srgbClr val="008000">
                        <a:gamma/>
                        <a:shade val="46275"/>
                        <a:invGamma/>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000" b="1">
                <a:solidFill>
                  <a:srgbClr val="0000CC"/>
                </a:solidFill>
                <a:latin typeface="Times New Roman" panose="02020603050405020304" pitchFamily="18" charset="0"/>
              </a:rPr>
              <a:t>概率推理</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2000" y="0"/>
            <a:ext cx="3810000" cy="2002971"/>
          </a:xfrm>
          <a:prstGeom prst="rect">
            <a:avLst/>
          </a:prstGeom>
        </p:spPr>
      </p:pic>
      <p:sp>
        <p:nvSpPr>
          <p:cNvPr id="32769" name="Title 1"/>
          <p:cNvSpPr>
            <a:spLocks noGrp="1"/>
          </p:cNvSpPr>
          <p:nvPr>
            <p:ph type="title"/>
          </p:nvPr>
        </p:nvSpPr>
        <p:spPr>
          <a:xfrm>
            <a:off x="0" y="-25400"/>
            <a:ext cx="8153400" cy="1143000"/>
          </a:xfrm>
        </p:spPr>
        <p:txBody>
          <a:bodyPr/>
          <a:lstStyle/>
          <a:p>
            <a:r>
              <a:rPr lang="en-US" dirty="0">
                <a:ea typeface="MS PGothic" panose="020B0600070205080204" pitchFamily="34" charset="-128"/>
              </a:rPr>
              <a:t>Example: Multiple Joins</a:t>
            </a:r>
          </a:p>
        </p:txBody>
      </p:sp>
      <p:sp>
        <p:nvSpPr>
          <p:cNvPr id="32771" name="Oval 15"/>
          <p:cNvSpPr>
            <a:spLocks noChangeArrowheads="1"/>
          </p:cNvSpPr>
          <p:nvPr/>
        </p:nvSpPr>
        <p:spPr bwMode="auto">
          <a:xfrm>
            <a:off x="457200" y="32385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T</a:t>
            </a:r>
            <a:endParaRPr lang="en-US" sz="2400" baseline="-25000">
              <a:latin typeface="Times New Roman" panose="02020603050405020304" pitchFamily="18" charset="0"/>
              <a:cs typeface="Times New Roman" panose="02020603050405020304" pitchFamily="18" charset="0"/>
            </a:endParaRPr>
          </a:p>
        </p:txBody>
      </p:sp>
      <p:pic>
        <p:nvPicPr>
          <p:cNvPr id="32772" name="Picture 25" descr="txp_fi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768475" y="1524000"/>
            <a:ext cx="731837"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27" descr="txp_fi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616075" y="2895600"/>
            <a:ext cx="1060450"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Oval 11"/>
          <p:cNvSpPr>
            <a:spLocks noChangeArrowheads="1"/>
          </p:cNvSpPr>
          <p:nvPr/>
        </p:nvSpPr>
        <p:spPr bwMode="auto">
          <a:xfrm>
            <a:off x="458787" y="21717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R</a:t>
            </a:r>
          </a:p>
        </p:txBody>
      </p:sp>
      <p:cxnSp>
        <p:nvCxnSpPr>
          <p:cNvPr id="32775" name="AutoShape 12"/>
          <p:cNvCxnSpPr>
            <a:cxnSpLocks noChangeShapeType="1"/>
            <a:stCxn id="32774" idx="4"/>
            <a:endCxn id="32771" idx="0"/>
          </p:cNvCxnSpPr>
          <p:nvPr/>
        </p:nvCxnSpPr>
        <p:spPr bwMode="auto">
          <a:xfrm rot="5400000">
            <a:off x="457994" y="2971006"/>
            <a:ext cx="533400" cy="1587"/>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27" name="TextBox 26"/>
          <p:cNvSpPr txBox="1">
            <a:spLocks noChangeArrowheads="1"/>
          </p:cNvSpPr>
          <p:nvPr/>
        </p:nvSpPr>
        <p:spPr bwMode="auto">
          <a:xfrm>
            <a:off x="2667000" y="2247900"/>
            <a:ext cx="2057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sz="2800" dirty="0">
                <a:solidFill>
                  <a:schemeClr val="accent2"/>
                </a:solidFill>
                <a:latin typeface="Calibri" panose="020F0502020204030204" pitchFamily="34" charset="0"/>
                <a:cs typeface="Calibri" panose="020F0502020204030204" pitchFamily="34" charset="0"/>
              </a:rPr>
              <a:t>Join R</a:t>
            </a:r>
          </a:p>
        </p:txBody>
      </p:sp>
      <p:sp>
        <p:nvSpPr>
          <p:cNvPr id="32777" name="Oval 25"/>
          <p:cNvSpPr>
            <a:spLocks noChangeArrowheads="1"/>
          </p:cNvSpPr>
          <p:nvPr/>
        </p:nvSpPr>
        <p:spPr bwMode="auto">
          <a:xfrm>
            <a:off x="457200" y="43053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L</a:t>
            </a:r>
            <a:endParaRPr lang="en-US" sz="2400" baseline="-25000">
              <a:latin typeface="Times New Roman" panose="02020603050405020304" pitchFamily="18" charset="0"/>
              <a:cs typeface="Times New Roman" panose="02020603050405020304" pitchFamily="18" charset="0"/>
            </a:endParaRPr>
          </a:p>
        </p:txBody>
      </p:sp>
      <p:cxnSp>
        <p:nvCxnSpPr>
          <p:cNvPr id="32778" name="AutoShape 12"/>
          <p:cNvCxnSpPr>
            <a:cxnSpLocks noChangeShapeType="1"/>
            <a:stCxn id="32771" idx="4"/>
            <a:endCxn id="32777" idx="0"/>
          </p:cNvCxnSpPr>
          <p:nvPr/>
        </p:nvCxnSpPr>
        <p:spPr bwMode="auto">
          <a:xfrm rot="5400000">
            <a:off x="457200" y="4038600"/>
            <a:ext cx="533400" cy="3175"/>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pic>
        <p:nvPicPr>
          <p:cNvPr id="32779" name="Picture 31" descr="txp_fig"/>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616075" y="4838700"/>
            <a:ext cx="1030287"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Oval 50"/>
          <p:cNvSpPr>
            <a:spLocks noChangeArrowheads="1"/>
          </p:cNvSpPr>
          <p:nvPr/>
        </p:nvSpPr>
        <p:spPr bwMode="auto">
          <a:xfrm>
            <a:off x="6553200" y="3429000"/>
            <a:ext cx="1295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R,</a:t>
            </a:r>
            <a:r>
              <a:rPr lang="en-US" sz="2400">
                <a:sym typeface="Symbol" panose="05050102010706020507" pitchFamily="18" charset="2"/>
              </a:rPr>
              <a:t> </a:t>
            </a:r>
            <a:r>
              <a:rPr lang="en-US" sz="2400" i="1">
                <a:latin typeface="Times New Roman" panose="02020603050405020304" pitchFamily="18" charset="0"/>
                <a:cs typeface="Times New Roman" panose="02020603050405020304" pitchFamily="18" charset="0"/>
                <a:sym typeface="Symbol" panose="05050102010706020507" pitchFamily="18" charset="2"/>
              </a:rPr>
              <a:t>T</a:t>
            </a:r>
            <a:endParaRPr lang="en-US" sz="2400" baseline="-25000">
              <a:latin typeface="Times New Roman" panose="02020603050405020304" pitchFamily="18" charset="0"/>
              <a:cs typeface="Times New Roman" panose="02020603050405020304" pitchFamily="18" charset="0"/>
            </a:endParaRPr>
          </a:p>
        </p:txBody>
      </p:sp>
      <p:sp>
        <p:nvSpPr>
          <p:cNvPr id="30" name="Oval 29"/>
          <p:cNvSpPr>
            <a:spLocks noChangeArrowheads="1"/>
          </p:cNvSpPr>
          <p:nvPr/>
        </p:nvSpPr>
        <p:spPr bwMode="auto">
          <a:xfrm>
            <a:off x="6934200" y="44958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L</a:t>
            </a:r>
            <a:endParaRPr lang="en-US" sz="2400" baseline="-25000">
              <a:latin typeface="Times New Roman" panose="02020603050405020304" pitchFamily="18" charset="0"/>
              <a:cs typeface="Times New Roman" panose="02020603050405020304" pitchFamily="18" charset="0"/>
            </a:endParaRPr>
          </a:p>
        </p:txBody>
      </p:sp>
      <p:cxnSp>
        <p:nvCxnSpPr>
          <p:cNvPr id="31" name="AutoShape 12"/>
          <p:cNvCxnSpPr>
            <a:cxnSpLocks noChangeShapeType="1"/>
            <a:stCxn id="51" idx="4"/>
            <a:endCxn id="30" idx="0"/>
          </p:cNvCxnSpPr>
          <p:nvPr/>
        </p:nvCxnSpPr>
        <p:spPr bwMode="auto">
          <a:xfrm rot="5400000">
            <a:off x="6934201" y="4229100"/>
            <a:ext cx="533400" cy="3175"/>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pic>
        <p:nvPicPr>
          <p:cNvPr id="34" name="Picture 33" descr="txp_fi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808538" y="2238375"/>
            <a:ext cx="1103312"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4" name="Table 23"/>
          <p:cNvGraphicFramePr>
            <a:graphicFrameLocks noGrp="1"/>
          </p:cNvGraphicFramePr>
          <p:nvPr/>
        </p:nvGraphicFramePr>
        <p:xfrm>
          <a:off x="1557337" y="1981200"/>
          <a:ext cx="1219200" cy="62865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0">
                <a:tc>
                  <a:txBody>
                    <a:bodyPr/>
                    <a:lstStyle/>
                    <a:p>
                      <a:pPr algn="ctr" fontAlgn="b"/>
                      <a:r>
                        <a:rPr lang="en-US" sz="20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fontAlgn="b"/>
                      <a:r>
                        <a:rPr lang="en-US" sz="20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1511300" y="3352800"/>
          <a:ext cx="1295400" cy="1257300"/>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0">
                <a:tc>
                  <a:txBody>
                    <a:bodyPr/>
                    <a:lstStyle/>
                    <a:p>
                      <a:pPr algn="ctr" fontAlgn="b"/>
                      <a:r>
                        <a:rPr lang="en-US" sz="20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fontAlgn="b"/>
                      <a:r>
                        <a:rPr lang="en-US" sz="20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fontAlgn="b"/>
                      <a:r>
                        <a:rPr lang="en-US" sz="20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fontAlgn="b"/>
                      <a:r>
                        <a:rPr lang="en-US" sz="20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29" name="Table 28"/>
          <p:cNvGraphicFramePr>
            <a:graphicFrameLocks noGrp="1"/>
          </p:cNvGraphicFramePr>
          <p:nvPr/>
        </p:nvGraphicFramePr>
        <p:xfrm>
          <a:off x="1525587" y="5295900"/>
          <a:ext cx="1295400" cy="1257300"/>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35" name="Table 34"/>
          <p:cNvGraphicFramePr>
            <a:graphicFrameLocks noGrp="1"/>
          </p:cNvGraphicFramePr>
          <p:nvPr/>
        </p:nvGraphicFramePr>
        <p:xfrm>
          <a:off x="4572000" y="2667000"/>
          <a:ext cx="1600200" cy="1257300"/>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tblGrid>
              <a:tr h="0">
                <a:tc>
                  <a:txBody>
                    <a:bodyPr/>
                    <a:lstStyle/>
                    <a:p>
                      <a:pPr algn="ctr" fontAlgn="b"/>
                      <a:r>
                        <a:rPr lang="en-US" sz="20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fontAlgn="b"/>
                      <a:r>
                        <a:rPr lang="en-US" sz="20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fontAlgn="b"/>
                      <a:r>
                        <a:rPr lang="en-US" sz="20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fontAlgn="b"/>
                      <a:r>
                        <a:rPr lang="en-US" sz="20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36" name="Picture 35" descr="txp_fig"/>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814888" y="4838700"/>
            <a:ext cx="1030287"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7" name="Table 36"/>
          <p:cNvGraphicFramePr>
            <a:graphicFrameLocks noGrp="1"/>
          </p:cNvGraphicFramePr>
          <p:nvPr/>
        </p:nvGraphicFramePr>
        <p:xfrm>
          <a:off x="4724400" y="5295900"/>
          <a:ext cx="1295400" cy="1257300"/>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1" name="AutoShape 5"/>
          <p:cNvSpPr>
            <a:spLocks noChangeArrowheads="1"/>
          </p:cNvSpPr>
          <p:nvPr/>
        </p:nvSpPr>
        <p:spPr bwMode="auto">
          <a:xfrm>
            <a:off x="3200400" y="3086100"/>
            <a:ext cx="990600" cy="304800"/>
          </a:xfrm>
          <a:prstGeom prst="rightArrow">
            <a:avLst>
              <a:gd name="adj1" fmla="val 50000"/>
              <a:gd name="adj2" fmla="val 81250"/>
            </a:avLst>
          </a:prstGeom>
          <a:solidFill>
            <a:schemeClr val="accent1"/>
          </a:solidFill>
          <a:ln w="9525">
            <a:solidFill>
              <a:schemeClr val="tx1"/>
            </a:solidFill>
            <a:miter lim="800000"/>
          </a:ln>
        </p:spPr>
        <p:txBody>
          <a:bodyPr wrap="none" anchor="ctr"/>
          <a:lstStyle/>
          <a:p>
            <a:endParaRPr lang="en-US"/>
          </a:p>
        </p:txBody>
      </p:sp>
      <p:sp>
        <p:nvSpPr>
          <p:cNvPr id="26" name="Oval 25"/>
          <p:cNvSpPr>
            <a:spLocks noChangeArrowheads="1"/>
          </p:cNvSpPr>
          <p:nvPr/>
        </p:nvSpPr>
        <p:spPr bwMode="auto">
          <a:xfrm>
            <a:off x="9753600" y="2590800"/>
            <a:ext cx="1295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R,</a:t>
            </a:r>
            <a:r>
              <a:rPr lang="en-US" sz="2400">
                <a:sym typeface="Symbol" panose="05050102010706020507" pitchFamily="18" charset="2"/>
              </a:rPr>
              <a:t> </a:t>
            </a:r>
            <a:r>
              <a:rPr lang="en-US" sz="2400" i="1">
                <a:latin typeface="Times New Roman" panose="02020603050405020304" pitchFamily="18" charset="0"/>
                <a:cs typeface="Times New Roman" panose="02020603050405020304" pitchFamily="18" charset="0"/>
              </a:rPr>
              <a:t>T, L</a:t>
            </a:r>
            <a:endParaRPr lang="en-US" sz="2400" baseline="-25000">
              <a:latin typeface="Times New Roman" panose="02020603050405020304" pitchFamily="18" charset="0"/>
              <a:cs typeface="Times New Roman" panose="02020603050405020304" pitchFamily="18" charset="0"/>
            </a:endParaRPr>
          </a:p>
        </p:txBody>
      </p:sp>
      <p:pic>
        <p:nvPicPr>
          <p:cNvPr id="28" name="Picture 27" descr="txp_fi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9601200" y="3657600"/>
            <a:ext cx="14890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2" name="Table 31"/>
          <p:cNvGraphicFramePr>
            <a:graphicFrameLocks noGrp="1"/>
          </p:cNvGraphicFramePr>
          <p:nvPr/>
        </p:nvGraphicFramePr>
        <p:xfrm>
          <a:off x="9144000" y="4038600"/>
          <a:ext cx="2667000" cy="251460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190500">
                <a:tc>
                  <a:txBody>
                    <a:bodyPr/>
                    <a:lstStyle/>
                    <a:p>
                      <a:pPr algn="ctr" fontAlgn="b"/>
                      <a:r>
                        <a:rPr lang="en-US" sz="18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0.024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8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18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sz="18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0.018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18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0.027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US" sz="18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0.063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b"/>
                      <a:r>
                        <a:rPr lang="en-US" sz="18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ctr" fontAlgn="b"/>
                      <a:r>
                        <a:rPr lang="en-US" sz="18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0.729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33" name="AutoShape 5"/>
          <p:cNvSpPr>
            <a:spLocks noChangeArrowheads="1"/>
          </p:cNvSpPr>
          <p:nvPr/>
        </p:nvSpPr>
        <p:spPr bwMode="auto">
          <a:xfrm>
            <a:off x="8153400" y="3048000"/>
            <a:ext cx="990600" cy="304800"/>
          </a:xfrm>
          <a:prstGeom prst="rightArrow">
            <a:avLst>
              <a:gd name="adj1" fmla="val 50000"/>
              <a:gd name="adj2" fmla="val 81250"/>
            </a:avLst>
          </a:prstGeom>
          <a:solidFill>
            <a:schemeClr val="accent1"/>
          </a:solidFill>
          <a:ln w="9525">
            <a:solidFill>
              <a:schemeClr val="tx1"/>
            </a:solidFill>
            <a:miter lim="800000"/>
          </a:ln>
        </p:spPr>
        <p:txBody>
          <a:bodyPr wrap="none" anchor="ctr"/>
          <a:lstStyle/>
          <a:p>
            <a:endParaRPr lang="en-US"/>
          </a:p>
        </p:txBody>
      </p:sp>
      <p:sp>
        <p:nvSpPr>
          <p:cNvPr id="38" name="TextBox 37"/>
          <p:cNvSpPr txBox="1">
            <a:spLocks noChangeArrowheads="1"/>
          </p:cNvSpPr>
          <p:nvPr/>
        </p:nvSpPr>
        <p:spPr bwMode="auto">
          <a:xfrm>
            <a:off x="7467600" y="2362200"/>
            <a:ext cx="2057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sz="2800" dirty="0">
                <a:solidFill>
                  <a:schemeClr val="accent2"/>
                </a:solidFill>
                <a:latin typeface="Calibri" panose="020F0502020204030204" pitchFamily="34" charset="0"/>
                <a:cs typeface="Calibri" panose="020F0502020204030204" pitchFamily="34" charset="0"/>
              </a:rPr>
              <a:t>Join 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1" grpId="0" animBg="1"/>
      <p:bldP spid="30" grpId="0" animBg="1"/>
      <p:bldP spid="41" grpId="0" animBg="1"/>
      <p:bldP spid="26" grpId="0" animBg="1"/>
      <p:bldP spid="33" grpId="0" animBg="1"/>
      <p:bldP spid="3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0" y="1447800"/>
            <a:ext cx="6361366" cy="4499640"/>
          </a:xfrm>
          <a:prstGeom prst="rect">
            <a:avLst/>
          </a:prstGeom>
        </p:spPr>
      </p:pic>
      <p:sp>
        <p:nvSpPr>
          <p:cNvPr id="34817" name="Rectangle 2"/>
          <p:cNvSpPr>
            <a:spLocks noGrp="1" noChangeArrowheads="1"/>
          </p:cNvSpPr>
          <p:nvPr>
            <p:ph type="title"/>
          </p:nvPr>
        </p:nvSpPr>
        <p:spPr/>
        <p:txBody>
          <a:bodyPr/>
          <a:lstStyle/>
          <a:p>
            <a:r>
              <a:rPr lang="en-US">
                <a:ea typeface="MS PGothic" panose="020B0600070205080204" pitchFamily="34" charset="-128"/>
              </a:rPr>
              <a:t>Operation 2: Eliminate</a:t>
            </a:r>
          </a:p>
        </p:txBody>
      </p:sp>
      <p:sp>
        <p:nvSpPr>
          <p:cNvPr id="34818" name="Rectangle 3"/>
          <p:cNvSpPr>
            <a:spLocks noGrp="1" noChangeArrowheads="1"/>
          </p:cNvSpPr>
          <p:nvPr>
            <p:ph idx="1"/>
          </p:nvPr>
        </p:nvSpPr>
        <p:spPr>
          <a:xfrm>
            <a:off x="406400" y="1397001"/>
            <a:ext cx="5613400" cy="4729164"/>
          </a:xfrm>
        </p:spPr>
        <p:txBody>
          <a:bodyPr/>
          <a:lstStyle/>
          <a:p>
            <a:r>
              <a:rPr lang="en-US" sz="2400" dirty="0">
                <a:ea typeface="MS PGothic" panose="020B0600070205080204" pitchFamily="34" charset="-128"/>
              </a:rPr>
              <a:t>Second basic operation: </a:t>
            </a:r>
            <a:r>
              <a:rPr lang="en-US" sz="2400" dirty="0">
                <a:solidFill>
                  <a:srgbClr val="CC0000"/>
                </a:solidFill>
                <a:ea typeface="MS PGothic" panose="020B0600070205080204" pitchFamily="34" charset="-128"/>
              </a:rPr>
              <a:t>marginalization</a:t>
            </a:r>
          </a:p>
          <a:p>
            <a:pPr lvl="6"/>
            <a:endParaRPr lang="en-US" sz="500" dirty="0">
              <a:solidFill>
                <a:srgbClr val="CC0000"/>
              </a:solidFill>
              <a:ea typeface="MS PGothic" panose="020B0600070205080204" pitchFamily="34" charset="-128"/>
            </a:endParaRPr>
          </a:p>
          <a:p>
            <a:r>
              <a:rPr lang="en-US" sz="2400" dirty="0">
                <a:ea typeface="MS PGothic" panose="020B0600070205080204" pitchFamily="34" charset="-128"/>
              </a:rPr>
              <a:t>Take a factor and sum out a variable</a:t>
            </a:r>
          </a:p>
          <a:p>
            <a:pPr lvl="2"/>
            <a:endParaRPr lang="en-US" sz="500" dirty="0">
              <a:ea typeface="MS PGothic" panose="020B0600070205080204" pitchFamily="34" charset="-128"/>
            </a:endParaRPr>
          </a:p>
          <a:p>
            <a:pPr lvl="1"/>
            <a:r>
              <a:rPr lang="en-US" sz="2000" dirty="0">
                <a:ea typeface="MS PGothic" panose="020B0600070205080204" pitchFamily="34" charset="-128"/>
              </a:rPr>
              <a:t>Shrinks a factor to a smaller one</a:t>
            </a:r>
          </a:p>
          <a:p>
            <a:pPr lvl="4"/>
            <a:endParaRPr lang="en-US" sz="500" dirty="0">
              <a:ea typeface="MS PGothic" panose="020B0600070205080204" pitchFamily="34" charset="-128"/>
            </a:endParaRPr>
          </a:p>
          <a:p>
            <a:pPr lvl="1"/>
            <a:r>
              <a:rPr lang="en-US" sz="2000" dirty="0">
                <a:ea typeface="MS PGothic" panose="020B0600070205080204" pitchFamily="34" charset="-128"/>
              </a:rPr>
              <a:t>A </a:t>
            </a:r>
            <a:r>
              <a:rPr lang="en-US" sz="2000" dirty="0">
                <a:solidFill>
                  <a:srgbClr val="CC0000"/>
                </a:solidFill>
                <a:ea typeface="MS PGothic" panose="020B0600070205080204" pitchFamily="34" charset="-128"/>
              </a:rPr>
              <a:t>projection</a:t>
            </a:r>
            <a:r>
              <a:rPr lang="en-US" sz="2000" dirty="0">
                <a:ea typeface="MS PGothic" panose="020B0600070205080204" pitchFamily="34" charset="-128"/>
              </a:rPr>
              <a:t> operation</a:t>
            </a:r>
          </a:p>
          <a:p>
            <a:pPr lvl="4"/>
            <a:endParaRPr lang="en-US" sz="1400" dirty="0">
              <a:ea typeface="MS PGothic" panose="020B0600070205080204" pitchFamily="34" charset="-128"/>
            </a:endParaRPr>
          </a:p>
          <a:p>
            <a:r>
              <a:rPr lang="en-US" sz="2400" dirty="0">
                <a:ea typeface="MS PGothic" panose="020B0600070205080204" pitchFamily="34" charset="-128"/>
              </a:rPr>
              <a:t>Example:</a:t>
            </a:r>
          </a:p>
          <a:p>
            <a:endParaRPr lang="en-US" sz="2400" dirty="0">
              <a:ea typeface="MS PGothic" panose="020B0600070205080204" pitchFamily="34" charset="-128"/>
            </a:endParaRPr>
          </a:p>
          <a:p>
            <a:endParaRPr lang="en-US" sz="2400" dirty="0">
              <a:ea typeface="MS PGothic" panose="020B0600070205080204" pitchFamily="34" charset="-128"/>
            </a:endParaRPr>
          </a:p>
          <a:p>
            <a:pPr lvl="1"/>
            <a:endParaRPr lang="en-US" sz="2000" dirty="0">
              <a:ea typeface="MS PGothic" panose="020B0600070205080204" pitchFamily="34" charset="-128"/>
            </a:endParaRPr>
          </a:p>
        </p:txBody>
      </p:sp>
      <p:pic>
        <p:nvPicPr>
          <p:cNvPr id="34819" name="Picture 10"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289050" y="4305300"/>
            <a:ext cx="134620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AutoShape 5"/>
          <p:cNvSpPr>
            <a:spLocks noChangeArrowheads="1"/>
          </p:cNvSpPr>
          <p:nvPr/>
        </p:nvSpPr>
        <p:spPr bwMode="auto">
          <a:xfrm>
            <a:off x="3276600" y="5219700"/>
            <a:ext cx="990600" cy="304800"/>
          </a:xfrm>
          <a:prstGeom prst="rightArrow">
            <a:avLst>
              <a:gd name="adj1" fmla="val 50000"/>
              <a:gd name="adj2" fmla="val 81250"/>
            </a:avLst>
          </a:prstGeom>
          <a:solidFill>
            <a:schemeClr val="accent1"/>
          </a:solidFill>
          <a:ln w="9525">
            <a:solidFill>
              <a:schemeClr val="tx1"/>
            </a:solidFill>
            <a:miter lim="800000"/>
          </a:ln>
        </p:spPr>
        <p:txBody>
          <a:bodyPr wrap="none" anchor="ctr"/>
          <a:lstStyle/>
          <a:p>
            <a:endParaRPr lang="en-US"/>
          </a:p>
        </p:txBody>
      </p:sp>
      <p:pic>
        <p:nvPicPr>
          <p:cNvPr id="12" name="Picture 11"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160963" y="4591050"/>
            <a:ext cx="890587"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190875" y="4718050"/>
            <a:ext cx="11842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Table 12"/>
          <p:cNvGraphicFramePr>
            <a:graphicFrameLocks noGrp="1"/>
          </p:cNvGraphicFramePr>
          <p:nvPr/>
        </p:nvGraphicFramePr>
        <p:xfrm>
          <a:off x="1143000" y="4838700"/>
          <a:ext cx="1600200" cy="1257300"/>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tblGrid>
              <a:tr h="0">
                <a:tc>
                  <a:txBody>
                    <a:bodyPr/>
                    <a:lstStyle/>
                    <a:p>
                      <a:pPr algn="ctr" fontAlgn="b"/>
                      <a:r>
                        <a:rPr lang="en-US" sz="20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fontAlgn="b"/>
                      <a:r>
                        <a:rPr lang="en-US" sz="20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fontAlgn="b"/>
                      <a:r>
                        <a:rPr lang="en-US" sz="20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fontAlgn="b"/>
                      <a:r>
                        <a:rPr lang="en-US" sz="20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nvGraphicFramePr>
        <p:xfrm>
          <a:off x="4953000" y="5124450"/>
          <a:ext cx="1371600" cy="628650"/>
        </p:xfrm>
        <a:graphic>
          <a:graphicData uri="http://schemas.openxmlformats.org/drawingml/2006/table">
            <a:tbl>
              <a:tblPr/>
              <a:tblGrid>
                <a:gridCol w="6096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8">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4173943"/>
            <a:ext cx="8915400" cy="2760256"/>
          </a:xfrm>
          <a:prstGeom prst="rect">
            <a:avLst/>
          </a:prstGeom>
        </p:spPr>
      </p:pic>
      <p:sp>
        <p:nvSpPr>
          <p:cNvPr id="35841" name="Title 1"/>
          <p:cNvSpPr>
            <a:spLocks noGrp="1"/>
          </p:cNvSpPr>
          <p:nvPr>
            <p:ph type="title"/>
          </p:nvPr>
        </p:nvSpPr>
        <p:spPr/>
        <p:txBody>
          <a:bodyPr/>
          <a:lstStyle/>
          <a:p>
            <a:r>
              <a:rPr lang="en-US">
                <a:ea typeface="MS PGothic" panose="020B0600070205080204" pitchFamily="34" charset="-128"/>
              </a:rPr>
              <a:t>Multiple Elimination</a:t>
            </a:r>
          </a:p>
        </p:txBody>
      </p:sp>
      <p:sp>
        <p:nvSpPr>
          <p:cNvPr id="27" name="TextBox 26"/>
          <p:cNvSpPr txBox="1">
            <a:spLocks noChangeArrowheads="1"/>
          </p:cNvSpPr>
          <p:nvPr/>
        </p:nvSpPr>
        <p:spPr bwMode="auto">
          <a:xfrm>
            <a:off x="4495800" y="1941513"/>
            <a:ext cx="14478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sz="2800" dirty="0">
                <a:solidFill>
                  <a:schemeClr val="accent2"/>
                </a:solidFill>
                <a:latin typeface="Calibri" panose="020F0502020204030204" pitchFamily="34" charset="0"/>
                <a:cs typeface="Calibri" panose="020F0502020204030204" pitchFamily="34" charset="0"/>
              </a:rPr>
              <a:t>Sum</a:t>
            </a:r>
          </a:p>
          <a:p>
            <a:pPr algn="ctr" eaLnBrk="1" hangingPunct="1"/>
            <a:r>
              <a:rPr lang="en-US" sz="2800" dirty="0">
                <a:solidFill>
                  <a:schemeClr val="accent2"/>
                </a:solidFill>
                <a:latin typeface="Calibri" panose="020F0502020204030204" pitchFamily="34" charset="0"/>
                <a:cs typeface="Calibri" panose="020F0502020204030204" pitchFamily="34" charset="0"/>
              </a:rPr>
              <a:t>out R</a:t>
            </a:r>
          </a:p>
        </p:txBody>
      </p:sp>
      <p:sp>
        <p:nvSpPr>
          <p:cNvPr id="16" name="TextBox 15"/>
          <p:cNvSpPr txBox="1">
            <a:spLocks noChangeArrowheads="1"/>
          </p:cNvSpPr>
          <p:nvPr/>
        </p:nvSpPr>
        <p:spPr bwMode="auto">
          <a:xfrm>
            <a:off x="7239000" y="1905000"/>
            <a:ext cx="20574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sz="2800" dirty="0">
                <a:solidFill>
                  <a:schemeClr val="accent2"/>
                </a:solidFill>
                <a:latin typeface="Calibri" panose="020F0502020204030204" pitchFamily="34" charset="0"/>
                <a:cs typeface="Calibri" panose="020F0502020204030204" pitchFamily="34" charset="0"/>
              </a:rPr>
              <a:t>Sum</a:t>
            </a:r>
          </a:p>
          <a:p>
            <a:pPr algn="ctr" eaLnBrk="1" hangingPunct="1"/>
            <a:r>
              <a:rPr lang="en-US" sz="2800" dirty="0">
                <a:solidFill>
                  <a:schemeClr val="accent2"/>
                </a:solidFill>
                <a:latin typeface="Calibri" panose="020F0502020204030204" pitchFamily="34" charset="0"/>
                <a:cs typeface="Calibri" panose="020F0502020204030204" pitchFamily="34" charset="0"/>
              </a:rPr>
              <a:t>out T</a:t>
            </a:r>
          </a:p>
        </p:txBody>
      </p:sp>
      <p:sp>
        <p:nvSpPr>
          <p:cNvPr id="17" name="Oval 16"/>
          <p:cNvSpPr>
            <a:spLocks noChangeArrowheads="1"/>
          </p:cNvSpPr>
          <p:nvPr/>
        </p:nvSpPr>
        <p:spPr bwMode="auto">
          <a:xfrm>
            <a:off x="5943600" y="1219200"/>
            <a:ext cx="1295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T, L</a:t>
            </a:r>
            <a:endParaRPr lang="en-US" sz="2400" baseline="-25000">
              <a:latin typeface="Times New Roman" panose="02020603050405020304" pitchFamily="18" charset="0"/>
              <a:cs typeface="Times New Roman" panose="02020603050405020304" pitchFamily="18" charset="0"/>
            </a:endParaRPr>
          </a:p>
        </p:txBody>
      </p:sp>
      <p:pic>
        <p:nvPicPr>
          <p:cNvPr id="24" name="Picture 23"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6202362" y="2362200"/>
            <a:ext cx="1058863"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Oval 20"/>
          <p:cNvSpPr>
            <a:spLocks noChangeArrowheads="1"/>
          </p:cNvSpPr>
          <p:nvPr/>
        </p:nvSpPr>
        <p:spPr bwMode="auto">
          <a:xfrm>
            <a:off x="9220200" y="12192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L</a:t>
            </a:r>
            <a:endParaRPr lang="en-US" sz="2400" baseline="-25000">
              <a:latin typeface="Times New Roman" panose="02020603050405020304" pitchFamily="18" charset="0"/>
              <a:cs typeface="Times New Roman" panose="02020603050405020304" pitchFamily="18" charset="0"/>
            </a:endParaRPr>
          </a:p>
        </p:txBody>
      </p:sp>
      <p:pic>
        <p:nvPicPr>
          <p:cNvPr id="28" name="Picture 2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9296400" y="2590800"/>
            <a:ext cx="70167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9" name="Oval 14"/>
          <p:cNvSpPr>
            <a:spLocks noChangeArrowheads="1"/>
          </p:cNvSpPr>
          <p:nvPr/>
        </p:nvSpPr>
        <p:spPr bwMode="auto">
          <a:xfrm>
            <a:off x="2438400" y="1219200"/>
            <a:ext cx="1295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R,</a:t>
            </a:r>
            <a:r>
              <a:rPr lang="en-US" sz="2400">
                <a:sym typeface="Symbol" panose="05050102010706020507" pitchFamily="18" charset="2"/>
              </a:rPr>
              <a:t> </a:t>
            </a:r>
            <a:r>
              <a:rPr lang="en-US" sz="2400" i="1">
                <a:latin typeface="Times New Roman" panose="02020603050405020304" pitchFamily="18" charset="0"/>
                <a:cs typeface="Times New Roman" panose="02020603050405020304" pitchFamily="18" charset="0"/>
              </a:rPr>
              <a:t>T, L</a:t>
            </a:r>
            <a:endParaRPr lang="en-US" sz="2400" baseline="-25000">
              <a:latin typeface="Times New Roman" panose="02020603050405020304" pitchFamily="18" charset="0"/>
              <a:cs typeface="Times New Roman" panose="02020603050405020304" pitchFamily="18" charset="0"/>
            </a:endParaRPr>
          </a:p>
        </p:txBody>
      </p:sp>
      <p:pic>
        <p:nvPicPr>
          <p:cNvPr id="35850" name="Picture 18"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6200" y="2057400"/>
            <a:ext cx="14890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3" name="Table 22"/>
          <p:cNvGraphicFramePr>
            <a:graphicFrameLocks noGrp="1"/>
          </p:cNvGraphicFramePr>
          <p:nvPr/>
        </p:nvGraphicFramePr>
        <p:xfrm>
          <a:off x="1828800" y="1828800"/>
          <a:ext cx="2667000" cy="251460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190500">
                <a:tc>
                  <a:txBody>
                    <a:bodyPr/>
                    <a:lstStyle/>
                    <a:p>
                      <a:pPr algn="ctr" fontAlgn="b"/>
                      <a:r>
                        <a:rPr lang="en-US" sz="18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0.024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8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18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sz="18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0.018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18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0.027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US" sz="18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0.063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b"/>
                      <a:r>
                        <a:rPr lang="en-US" sz="18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ctr" fontAlgn="b"/>
                      <a:r>
                        <a:rPr lang="en-US" sz="18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0.729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25" name="Table 24"/>
          <p:cNvGraphicFramePr>
            <a:graphicFrameLocks noGrp="1"/>
          </p:cNvGraphicFramePr>
          <p:nvPr/>
        </p:nvGraphicFramePr>
        <p:xfrm>
          <a:off x="5943600" y="2819400"/>
          <a:ext cx="1600200" cy="1257300"/>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tblGrid>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panose="020F0502020204030204"/>
                        </a:rPr>
                        <a:t>0.051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panose="020F0502020204030204"/>
                        </a:rPr>
                        <a:t>0.119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panose="020F0502020204030204"/>
                        </a:rPr>
                        <a:t>0.083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0.747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30" name="Table 29"/>
          <p:cNvGraphicFramePr>
            <a:graphicFrameLocks noGrp="1"/>
          </p:cNvGraphicFramePr>
          <p:nvPr/>
        </p:nvGraphicFramePr>
        <p:xfrm>
          <a:off x="8936037" y="3028950"/>
          <a:ext cx="1371600" cy="628650"/>
        </p:xfrm>
        <a:graphic>
          <a:graphicData uri="http://schemas.openxmlformats.org/drawingml/2006/table">
            <a:tbl>
              <a:tblPr/>
              <a:tblGrid>
                <a:gridCol w="6096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0">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0.134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0.886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1" name="AutoShape 5"/>
          <p:cNvSpPr>
            <a:spLocks noChangeArrowheads="1"/>
          </p:cNvSpPr>
          <p:nvPr/>
        </p:nvSpPr>
        <p:spPr bwMode="auto">
          <a:xfrm>
            <a:off x="4724400" y="3200400"/>
            <a:ext cx="990600" cy="304800"/>
          </a:xfrm>
          <a:prstGeom prst="rightArrow">
            <a:avLst>
              <a:gd name="adj1" fmla="val 50000"/>
              <a:gd name="adj2" fmla="val 81250"/>
            </a:avLst>
          </a:prstGeom>
          <a:solidFill>
            <a:schemeClr val="accent1"/>
          </a:solidFill>
          <a:ln w="9525">
            <a:solidFill>
              <a:schemeClr val="tx1"/>
            </a:solidFill>
            <a:miter lim="800000"/>
          </a:ln>
        </p:spPr>
        <p:txBody>
          <a:bodyPr wrap="none" anchor="ctr"/>
          <a:lstStyle/>
          <a:p>
            <a:endParaRPr lang="en-US"/>
          </a:p>
        </p:txBody>
      </p:sp>
      <p:sp>
        <p:nvSpPr>
          <p:cNvPr id="32" name="AutoShape 5"/>
          <p:cNvSpPr>
            <a:spLocks noChangeArrowheads="1"/>
          </p:cNvSpPr>
          <p:nvPr/>
        </p:nvSpPr>
        <p:spPr bwMode="auto">
          <a:xfrm>
            <a:off x="7772400" y="3162300"/>
            <a:ext cx="990600" cy="304800"/>
          </a:xfrm>
          <a:prstGeom prst="rightArrow">
            <a:avLst>
              <a:gd name="adj1" fmla="val 50000"/>
              <a:gd name="adj2" fmla="val 81250"/>
            </a:avLst>
          </a:prstGeom>
          <a:solidFill>
            <a:schemeClr val="accent1"/>
          </a:solidFill>
          <a:ln w="9525">
            <a:solidFill>
              <a:schemeClr val="tx1"/>
            </a:solidFill>
            <a:miter lim="800000"/>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6" grpId="0"/>
      <p:bldP spid="17" grpId="0" animBg="1"/>
      <p:bldP spid="21" grpId="0" animBg="1"/>
      <p:bldP spid="31" grpId="0" animBg="1"/>
      <p:bldP spid="3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Thus Far: Multiple Join, Multiple Eliminate (= Inference by Enumeration)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359263"/>
            <a:ext cx="8785379" cy="5517927"/>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Marginalizing Early (= Variable Elimination)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295400"/>
            <a:ext cx="10515600" cy="5325258"/>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dirty="0">
                <a:ea typeface="MS PGothic" panose="020B0600070205080204" pitchFamily="34" charset="-128"/>
              </a:rPr>
              <a:t>Traffic Domain</a:t>
            </a:r>
          </a:p>
        </p:txBody>
      </p:sp>
      <p:sp>
        <p:nvSpPr>
          <p:cNvPr id="28674" name="Content Placeholder 2"/>
          <p:cNvSpPr>
            <a:spLocks noGrp="1"/>
          </p:cNvSpPr>
          <p:nvPr>
            <p:ph idx="1"/>
          </p:nvPr>
        </p:nvSpPr>
        <p:spPr>
          <a:xfrm>
            <a:off x="1447800" y="2362200"/>
            <a:ext cx="4876800" cy="3459164"/>
          </a:xfrm>
        </p:spPr>
        <p:txBody>
          <a:bodyPr/>
          <a:lstStyle/>
          <a:p>
            <a:r>
              <a:rPr lang="en-US" dirty="0">
                <a:ea typeface="MS PGothic" panose="020B0600070205080204" pitchFamily="34" charset="-128"/>
              </a:rPr>
              <a:t>Inference by Enumeration</a:t>
            </a:r>
          </a:p>
          <a:p>
            <a:pPr lvl="1"/>
            <a:endParaRPr lang="en-US" dirty="0">
              <a:ea typeface="MS PGothic" panose="020B0600070205080204" pitchFamily="34" charset="-128"/>
            </a:endParaRPr>
          </a:p>
        </p:txBody>
      </p:sp>
      <p:sp>
        <p:nvSpPr>
          <p:cNvPr id="28676" name="Oval 4"/>
          <p:cNvSpPr>
            <a:spLocks noChangeArrowheads="1"/>
          </p:cNvSpPr>
          <p:nvPr/>
        </p:nvSpPr>
        <p:spPr bwMode="auto">
          <a:xfrm>
            <a:off x="379412" y="25146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T</a:t>
            </a:r>
            <a:endParaRPr lang="en-US" sz="2400" baseline="-25000">
              <a:latin typeface="Times New Roman" panose="02020603050405020304" pitchFamily="18" charset="0"/>
              <a:cs typeface="Times New Roman" panose="02020603050405020304" pitchFamily="18" charset="0"/>
            </a:endParaRPr>
          </a:p>
        </p:txBody>
      </p:sp>
      <p:sp>
        <p:nvSpPr>
          <p:cNvPr id="28677" name="Oval 5"/>
          <p:cNvSpPr>
            <a:spLocks noChangeArrowheads="1"/>
          </p:cNvSpPr>
          <p:nvPr/>
        </p:nvSpPr>
        <p:spPr bwMode="auto">
          <a:xfrm>
            <a:off x="379412" y="35814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L</a:t>
            </a:r>
            <a:endParaRPr lang="en-US" sz="2400" baseline="-25000">
              <a:latin typeface="Times New Roman" panose="02020603050405020304" pitchFamily="18" charset="0"/>
              <a:cs typeface="Times New Roman" panose="02020603050405020304" pitchFamily="18" charset="0"/>
            </a:endParaRPr>
          </a:p>
        </p:txBody>
      </p:sp>
      <p:cxnSp>
        <p:nvCxnSpPr>
          <p:cNvPr id="28678" name="AutoShape 6"/>
          <p:cNvCxnSpPr>
            <a:cxnSpLocks noChangeShapeType="1"/>
            <a:stCxn id="28676" idx="4"/>
            <a:endCxn id="28677" idx="0"/>
          </p:cNvCxnSpPr>
          <p:nvPr/>
        </p:nvCxnSpPr>
        <p:spPr bwMode="auto">
          <a:xfrm rot="5400000">
            <a:off x="379413" y="3314700"/>
            <a:ext cx="533400" cy="3175"/>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28679" name="Oval 11"/>
          <p:cNvSpPr>
            <a:spLocks noChangeArrowheads="1"/>
          </p:cNvSpPr>
          <p:nvPr/>
        </p:nvSpPr>
        <p:spPr bwMode="auto">
          <a:xfrm>
            <a:off x="381000" y="14478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R</a:t>
            </a:r>
          </a:p>
        </p:txBody>
      </p:sp>
      <p:cxnSp>
        <p:nvCxnSpPr>
          <p:cNvPr id="28680" name="AutoShape 12"/>
          <p:cNvCxnSpPr>
            <a:cxnSpLocks noChangeShapeType="1"/>
            <a:stCxn id="28679" idx="4"/>
            <a:endCxn id="28676" idx="0"/>
          </p:cNvCxnSpPr>
          <p:nvPr/>
        </p:nvCxnSpPr>
        <p:spPr bwMode="auto">
          <a:xfrm rot="5400000">
            <a:off x="380206" y="2247106"/>
            <a:ext cx="533400" cy="1588"/>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524000"/>
            <a:ext cx="1828800" cy="469900"/>
          </a:xfrm>
          <a:prstGeom prst="rect">
            <a:avLst/>
          </a:prstGeom>
        </p:spPr>
      </p:pic>
      <p:sp>
        <p:nvSpPr>
          <p:cNvPr id="22" name="Content Placeholder 2"/>
          <p:cNvSpPr txBox="1"/>
          <p:nvPr/>
        </p:nvSpPr>
        <p:spPr bwMode="auto">
          <a:xfrm>
            <a:off x="6781800" y="2362200"/>
            <a:ext cx="4876800" cy="3459164"/>
          </a:xfrm>
          <a:prstGeom prst="rect">
            <a:avLst/>
          </a:prstGeom>
          <a:noFill/>
          <a:ln w="9525">
            <a:no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r>
              <a:rPr lang="en-US" dirty="0">
                <a:ea typeface="MS PGothic" panose="020B0600070205080204" pitchFamily="34" charset="-128"/>
              </a:rPr>
              <a:t>Variable Elimination</a:t>
            </a:r>
          </a:p>
          <a:p>
            <a:pPr lvl="1"/>
            <a:endParaRPr lang="en-US" dirty="0">
              <a:ea typeface="MS PGothic" panose="020B0600070205080204" pitchFamily="34" charset="-128"/>
            </a:endParaRPr>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3276600"/>
            <a:ext cx="3505200" cy="638062"/>
          </a:xfrm>
          <a:prstGeom prst="rect">
            <a:avLst/>
          </a:prstGeom>
        </p:spPr>
      </p:pic>
      <p:sp>
        <p:nvSpPr>
          <p:cNvPr id="10" name="TextBox 9"/>
          <p:cNvSpPr txBox="1"/>
          <p:nvPr/>
        </p:nvSpPr>
        <p:spPr>
          <a:xfrm>
            <a:off x="9622932" y="4086778"/>
            <a:ext cx="982097" cy="369332"/>
          </a:xfrm>
          <a:prstGeom prst="rect">
            <a:avLst/>
          </a:prstGeom>
          <a:noFill/>
        </p:spPr>
        <p:txBody>
          <a:bodyPr wrap="none" rtlCol="0">
            <a:spAutoFit/>
          </a:bodyPr>
          <a:lstStyle/>
          <a:p>
            <a:r>
              <a:rPr lang="en-US" dirty="0">
                <a:solidFill>
                  <a:srgbClr val="FF0000"/>
                </a:solidFill>
                <a:latin typeface="Calibri" panose="020F0502020204030204"/>
                <a:cs typeface="Calibri" panose="020F0502020204030204"/>
              </a:rPr>
              <a:t>Join on r</a:t>
            </a:r>
          </a:p>
        </p:txBody>
      </p:sp>
      <p:sp>
        <p:nvSpPr>
          <p:cNvPr id="24" name="TextBox 23"/>
          <p:cNvSpPr txBox="1"/>
          <p:nvPr/>
        </p:nvSpPr>
        <p:spPr>
          <a:xfrm>
            <a:off x="4002087" y="4132260"/>
            <a:ext cx="982097" cy="369332"/>
          </a:xfrm>
          <a:prstGeom prst="rect">
            <a:avLst/>
          </a:prstGeom>
          <a:noFill/>
        </p:spPr>
        <p:txBody>
          <a:bodyPr wrap="none" rtlCol="0">
            <a:spAutoFit/>
          </a:bodyPr>
          <a:lstStyle/>
          <a:p>
            <a:r>
              <a:rPr lang="en-US" dirty="0">
                <a:solidFill>
                  <a:srgbClr val="FF0000"/>
                </a:solidFill>
                <a:latin typeface="Calibri" panose="020F0502020204030204"/>
                <a:cs typeface="Calibri" panose="020F0502020204030204"/>
              </a:rPr>
              <a:t>Join on r</a:t>
            </a:r>
          </a:p>
        </p:txBody>
      </p:sp>
      <p:sp>
        <p:nvSpPr>
          <p:cNvPr id="25" name="TextBox 24"/>
          <p:cNvSpPr txBox="1"/>
          <p:nvPr/>
        </p:nvSpPr>
        <p:spPr>
          <a:xfrm>
            <a:off x="3657600" y="4781550"/>
            <a:ext cx="979755" cy="369332"/>
          </a:xfrm>
          <a:prstGeom prst="rect">
            <a:avLst/>
          </a:prstGeom>
          <a:noFill/>
        </p:spPr>
        <p:txBody>
          <a:bodyPr wrap="none" rtlCol="0">
            <a:spAutoFit/>
          </a:bodyPr>
          <a:lstStyle/>
          <a:p>
            <a:r>
              <a:rPr lang="en-US" dirty="0">
                <a:solidFill>
                  <a:srgbClr val="FF0000"/>
                </a:solidFill>
                <a:latin typeface="Calibri" panose="020F0502020204030204"/>
                <a:cs typeface="Calibri" panose="020F0502020204030204"/>
              </a:rPr>
              <a:t>Join on t</a:t>
            </a:r>
          </a:p>
        </p:txBody>
      </p:sp>
      <p:sp>
        <p:nvSpPr>
          <p:cNvPr id="26" name="TextBox 25"/>
          <p:cNvSpPr txBox="1"/>
          <p:nvPr/>
        </p:nvSpPr>
        <p:spPr>
          <a:xfrm>
            <a:off x="9002445" y="5410200"/>
            <a:ext cx="979755" cy="369332"/>
          </a:xfrm>
          <a:prstGeom prst="rect">
            <a:avLst/>
          </a:prstGeom>
          <a:noFill/>
        </p:spPr>
        <p:txBody>
          <a:bodyPr wrap="none" rtlCol="0">
            <a:spAutoFit/>
          </a:bodyPr>
          <a:lstStyle/>
          <a:p>
            <a:r>
              <a:rPr lang="en-US" dirty="0">
                <a:solidFill>
                  <a:srgbClr val="FF0000"/>
                </a:solidFill>
                <a:latin typeface="Calibri" panose="020F0502020204030204"/>
                <a:cs typeface="Calibri" panose="020F0502020204030204"/>
              </a:rPr>
              <a:t>Join on t</a:t>
            </a:r>
          </a:p>
        </p:txBody>
      </p:sp>
      <p:sp>
        <p:nvSpPr>
          <p:cNvPr id="27" name="TextBox 26"/>
          <p:cNvSpPr txBox="1"/>
          <p:nvPr/>
        </p:nvSpPr>
        <p:spPr>
          <a:xfrm>
            <a:off x="9372600" y="4800600"/>
            <a:ext cx="1197764" cy="369332"/>
          </a:xfrm>
          <a:prstGeom prst="rect">
            <a:avLst/>
          </a:prstGeom>
          <a:noFill/>
        </p:spPr>
        <p:txBody>
          <a:bodyPr wrap="none" rtlCol="0">
            <a:spAutoFit/>
          </a:bodyPr>
          <a:lstStyle/>
          <a:p>
            <a:r>
              <a:rPr lang="en-US" dirty="0">
                <a:solidFill>
                  <a:srgbClr val="FF0000"/>
                </a:solidFill>
                <a:latin typeface="Calibri" panose="020F0502020204030204"/>
                <a:cs typeface="Calibri" panose="020F0502020204030204"/>
              </a:rPr>
              <a:t>Eliminate r</a:t>
            </a:r>
          </a:p>
        </p:txBody>
      </p:sp>
      <p:sp>
        <p:nvSpPr>
          <p:cNvPr id="28" name="TextBox 27"/>
          <p:cNvSpPr txBox="1"/>
          <p:nvPr/>
        </p:nvSpPr>
        <p:spPr>
          <a:xfrm>
            <a:off x="8610600" y="6172200"/>
            <a:ext cx="1197764" cy="369332"/>
          </a:xfrm>
          <a:prstGeom prst="rect">
            <a:avLst/>
          </a:prstGeom>
          <a:noFill/>
        </p:spPr>
        <p:txBody>
          <a:bodyPr wrap="none" rtlCol="0">
            <a:spAutoFit/>
          </a:bodyPr>
          <a:lstStyle/>
          <a:p>
            <a:r>
              <a:rPr lang="en-US" dirty="0">
                <a:solidFill>
                  <a:srgbClr val="FF0000"/>
                </a:solidFill>
                <a:latin typeface="Calibri" panose="020F0502020204030204"/>
                <a:cs typeface="Calibri" panose="020F0502020204030204"/>
              </a:rPr>
              <a:t>Eliminate t</a:t>
            </a:r>
          </a:p>
        </p:txBody>
      </p:sp>
      <p:sp>
        <p:nvSpPr>
          <p:cNvPr id="29" name="TextBox 28"/>
          <p:cNvSpPr txBox="1"/>
          <p:nvPr/>
        </p:nvSpPr>
        <p:spPr>
          <a:xfrm>
            <a:off x="3429000" y="5391150"/>
            <a:ext cx="1197764" cy="369332"/>
          </a:xfrm>
          <a:prstGeom prst="rect">
            <a:avLst/>
          </a:prstGeom>
          <a:noFill/>
        </p:spPr>
        <p:txBody>
          <a:bodyPr wrap="none" rtlCol="0">
            <a:spAutoFit/>
          </a:bodyPr>
          <a:lstStyle/>
          <a:p>
            <a:r>
              <a:rPr lang="en-US" dirty="0">
                <a:solidFill>
                  <a:srgbClr val="FF0000"/>
                </a:solidFill>
                <a:latin typeface="Calibri" panose="020F0502020204030204"/>
                <a:cs typeface="Calibri" panose="020F0502020204030204"/>
              </a:rPr>
              <a:t>Eliminate r</a:t>
            </a:r>
          </a:p>
        </p:txBody>
      </p:sp>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400" y="3352800"/>
            <a:ext cx="3098822" cy="572205"/>
          </a:xfrm>
          <a:prstGeom prst="rect">
            <a:avLst/>
          </a:prstGeom>
        </p:spPr>
      </p:pic>
      <p:sp>
        <p:nvSpPr>
          <p:cNvPr id="31" name="TextBox 30"/>
          <p:cNvSpPr txBox="1"/>
          <p:nvPr/>
        </p:nvSpPr>
        <p:spPr>
          <a:xfrm>
            <a:off x="3200400" y="6012418"/>
            <a:ext cx="1197764" cy="369332"/>
          </a:xfrm>
          <a:prstGeom prst="rect">
            <a:avLst/>
          </a:prstGeom>
          <a:noFill/>
        </p:spPr>
        <p:txBody>
          <a:bodyPr wrap="none" rtlCol="0">
            <a:spAutoFit/>
          </a:bodyPr>
          <a:lstStyle/>
          <a:p>
            <a:r>
              <a:rPr lang="en-US" dirty="0">
                <a:solidFill>
                  <a:srgbClr val="FF0000"/>
                </a:solidFill>
                <a:latin typeface="Calibri" panose="020F0502020204030204"/>
                <a:cs typeface="Calibri" panose="020F0502020204030204"/>
              </a:rPr>
              <a:t>Eliminate t</a:t>
            </a:r>
          </a:p>
        </p:txBody>
      </p:sp>
      <p:sp>
        <p:nvSpPr>
          <p:cNvPr id="12" name="Left Brace 11"/>
          <p:cNvSpPr/>
          <p:nvPr/>
        </p:nvSpPr>
        <p:spPr>
          <a:xfrm>
            <a:off x="4419600" y="3276600"/>
            <a:ext cx="304800" cy="12954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Left Brace 32"/>
          <p:cNvSpPr/>
          <p:nvPr/>
        </p:nvSpPr>
        <p:spPr>
          <a:xfrm>
            <a:off x="4114800" y="3581400"/>
            <a:ext cx="228600" cy="20574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Left Brace 33"/>
          <p:cNvSpPr/>
          <p:nvPr/>
        </p:nvSpPr>
        <p:spPr>
          <a:xfrm>
            <a:off x="3962400" y="3962400"/>
            <a:ext cx="152400" cy="24384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5" name="Left Brace 34"/>
          <p:cNvSpPr/>
          <p:nvPr/>
        </p:nvSpPr>
        <p:spPr>
          <a:xfrm>
            <a:off x="3733800" y="4419600"/>
            <a:ext cx="152400" cy="28956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Left Brace 35"/>
          <p:cNvSpPr/>
          <p:nvPr/>
        </p:nvSpPr>
        <p:spPr>
          <a:xfrm>
            <a:off x="10058400" y="3200400"/>
            <a:ext cx="228600" cy="13716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7" name="Left Brace 36"/>
          <p:cNvSpPr/>
          <p:nvPr/>
        </p:nvSpPr>
        <p:spPr>
          <a:xfrm>
            <a:off x="9829800" y="3657600"/>
            <a:ext cx="228600" cy="18288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8" name="Left Brace 37"/>
          <p:cNvSpPr/>
          <p:nvPr/>
        </p:nvSpPr>
        <p:spPr>
          <a:xfrm>
            <a:off x="9448800" y="3886200"/>
            <a:ext cx="228600" cy="27432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9" name="Left Brace 38"/>
          <p:cNvSpPr/>
          <p:nvPr/>
        </p:nvSpPr>
        <p:spPr>
          <a:xfrm>
            <a:off x="9220200" y="4267200"/>
            <a:ext cx="228600" cy="32766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dirty="0">
                <a:ea typeface="MS PGothic" panose="020B0600070205080204" pitchFamily="34" charset="-128"/>
              </a:rPr>
              <a:t>Marginalizing Early! (aka VE)</a:t>
            </a:r>
          </a:p>
        </p:txBody>
      </p:sp>
      <p:sp>
        <p:nvSpPr>
          <p:cNvPr id="27" name="TextBox 26"/>
          <p:cNvSpPr txBox="1">
            <a:spLocks noChangeArrowheads="1"/>
          </p:cNvSpPr>
          <p:nvPr/>
        </p:nvSpPr>
        <p:spPr bwMode="auto">
          <a:xfrm>
            <a:off x="4343400" y="1200090"/>
            <a:ext cx="2057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sz="2000" dirty="0">
                <a:solidFill>
                  <a:schemeClr val="accent2"/>
                </a:solidFill>
                <a:latin typeface="Calibri" panose="020F0502020204030204" pitchFamily="34" charset="0"/>
                <a:cs typeface="Calibri" panose="020F0502020204030204" pitchFamily="34" charset="0"/>
              </a:rPr>
              <a:t>Sum out R</a:t>
            </a:r>
          </a:p>
        </p:txBody>
      </p:sp>
      <p:sp>
        <p:nvSpPr>
          <p:cNvPr id="16" name="Oval 15"/>
          <p:cNvSpPr>
            <a:spLocks noChangeArrowheads="1"/>
          </p:cNvSpPr>
          <p:nvPr/>
        </p:nvSpPr>
        <p:spPr bwMode="auto">
          <a:xfrm>
            <a:off x="6215065" y="30480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T</a:t>
            </a:r>
            <a:endParaRPr lang="en-US" sz="2400" baseline="-25000">
              <a:latin typeface="Times New Roman" panose="02020603050405020304" pitchFamily="18" charset="0"/>
              <a:cs typeface="Times New Roman" panose="02020603050405020304" pitchFamily="18" charset="0"/>
            </a:endParaRPr>
          </a:p>
        </p:txBody>
      </p:sp>
      <p:sp>
        <p:nvSpPr>
          <p:cNvPr id="17" name="Oval 16"/>
          <p:cNvSpPr>
            <a:spLocks noChangeArrowheads="1"/>
          </p:cNvSpPr>
          <p:nvPr/>
        </p:nvSpPr>
        <p:spPr bwMode="auto">
          <a:xfrm>
            <a:off x="6215065" y="41148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L</a:t>
            </a:r>
            <a:endParaRPr lang="en-US" sz="2400" baseline="-25000">
              <a:latin typeface="Times New Roman" panose="02020603050405020304" pitchFamily="18" charset="0"/>
              <a:cs typeface="Times New Roman" panose="02020603050405020304" pitchFamily="18" charset="0"/>
            </a:endParaRPr>
          </a:p>
        </p:txBody>
      </p:sp>
      <p:cxnSp>
        <p:nvCxnSpPr>
          <p:cNvPr id="18" name="AutoShape 12"/>
          <p:cNvCxnSpPr>
            <a:cxnSpLocks noChangeShapeType="1"/>
            <a:stCxn id="16" idx="4"/>
            <a:endCxn id="17" idx="0"/>
          </p:cNvCxnSpPr>
          <p:nvPr/>
        </p:nvCxnSpPr>
        <p:spPr bwMode="auto">
          <a:xfrm>
            <a:off x="6481765" y="3581400"/>
            <a:ext cx="0" cy="533400"/>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pic>
        <p:nvPicPr>
          <p:cNvPr id="35" name="Picture 34" descr="txp_fig"/>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6172200" y="1752600"/>
            <a:ext cx="7302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descr="txp_fig"/>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360738" y="1295400"/>
            <a:ext cx="1103312"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 name="Table 30"/>
          <p:cNvGraphicFramePr>
            <a:graphicFrameLocks noGrp="1"/>
          </p:cNvGraphicFramePr>
          <p:nvPr/>
        </p:nvGraphicFramePr>
        <p:xfrm>
          <a:off x="3124200" y="1724025"/>
          <a:ext cx="1600200" cy="1257300"/>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tblGrid>
              <a:tr h="0">
                <a:tc>
                  <a:txBody>
                    <a:bodyPr/>
                    <a:lstStyle/>
                    <a:p>
                      <a:pPr algn="ctr" fontAlgn="b"/>
                      <a:r>
                        <a:rPr lang="en-US" sz="20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fontAlgn="b"/>
                      <a:r>
                        <a:rPr lang="en-US" sz="20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fontAlgn="b"/>
                      <a:r>
                        <a:rPr lang="en-US" sz="20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fontAlgn="b"/>
                      <a:r>
                        <a:rPr lang="en-US" sz="20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32" name="Picture 31" descr="txp_fig"/>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3367088" y="4991100"/>
            <a:ext cx="1030287"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4" name="Table 33"/>
          <p:cNvGraphicFramePr>
            <a:graphicFrameLocks noGrp="1"/>
          </p:cNvGraphicFramePr>
          <p:nvPr/>
        </p:nvGraphicFramePr>
        <p:xfrm>
          <a:off x="3276600" y="5448300"/>
          <a:ext cx="1295400" cy="1257300"/>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45" name="Table 44"/>
          <p:cNvGraphicFramePr>
            <a:graphicFrameLocks noGrp="1"/>
          </p:cNvGraphicFramePr>
          <p:nvPr/>
        </p:nvGraphicFramePr>
        <p:xfrm>
          <a:off x="5867400" y="2190750"/>
          <a:ext cx="1371600" cy="628650"/>
        </p:xfrm>
        <a:graphic>
          <a:graphicData uri="http://schemas.openxmlformats.org/drawingml/2006/table">
            <a:tbl>
              <a:tblPr/>
              <a:tblGrid>
                <a:gridCol w="6096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46" name="Picture 45" descr="txp_fig"/>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5957888" y="4838700"/>
            <a:ext cx="1030287"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7" name="Table 46"/>
          <p:cNvGraphicFramePr>
            <a:graphicFrameLocks noGrp="1"/>
          </p:cNvGraphicFramePr>
          <p:nvPr/>
        </p:nvGraphicFramePr>
        <p:xfrm>
          <a:off x="5867400" y="5295900"/>
          <a:ext cx="1295400" cy="1257300"/>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6953" name="Oval 15"/>
          <p:cNvSpPr>
            <a:spLocks noChangeArrowheads="1"/>
          </p:cNvSpPr>
          <p:nvPr/>
        </p:nvSpPr>
        <p:spPr bwMode="auto">
          <a:xfrm>
            <a:off x="76200" y="40386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T</a:t>
            </a:r>
            <a:endParaRPr lang="en-US" sz="2400" baseline="-25000">
              <a:latin typeface="Times New Roman" panose="02020603050405020304" pitchFamily="18" charset="0"/>
              <a:cs typeface="Times New Roman" panose="02020603050405020304" pitchFamily="18" charset="0"/>
            </a:endParaRPr>
          </a:p>
        </p:txBody>
      </p:sp>
      <p:pic>
        <p:nvPicPr>
          <p:cNvPr id="36954" name="Picture 49" descr="txp_fig"/>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1081088" y="1524000"/>
            <a:ext cx="731837"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55" name="Picture 50" descr="txp_fig"/>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928688" y="2895600"/>
            <a:ext cx="1060450"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56" name="Oval 11"/>
          <p:cNvSpPr>
            <a:spLocks noChangeArrowheads="1"/>
          </p:cNvSpPr>
          <p:nvPr/>
        </p:nvSpPr>
        <p:spPr bwMode="auto">
          <a:xfrm>
            <a:off x="77787" y="2971800"/>
            <a:ext cx="533400" cy="533400"/>
          </a:xfrm>
          <a:prstGeom prst="ellipse">
            <a:avLst/>
          </a:prstGeom>
          <a:solidFill>
            <a:schemeClr val="bg1"/>
          </a:solidFill>
          <a:ln w="28575">
            <a:solidFill>
              <a:schemeClr val="tx1"/>
            </a:solidFill>
            <a:round/>
          </a:ln>
        </p:spPr>
        <p:txBody>
          <a:bodyPr wrap="none" anchor="ctr"/>
          <a:lstStyle/>
          <a:p>
            <a:pPr algn="ctr"/>
            <a:r>
              <a:rPr lang="en-US" sz="2400" i="1" dirty="0">
                <a:latin typeface="Times New Roman" panose="02020603050405020304" pitchFamily="18" charset="0"/>
                <a:cs typeface="Times New Roman" panose="02020603050405020304" pitchFamily="18" charset="0"/>
              </a:rPr>
              <a:t>R</a:t>
            </a:r>
          </a:p>
        </p:txBody>
      </p:sp>
      <p:cxnSp>
        <p:nvCxnSpPr>
          <p:cNvPr id="36957" name="AutoShape 12"/>
          <p:cNvCxnSpPr>
            <a:cxnSpLocks noChangeShapeType="1"/>
            <a:stCxn id="36956" idx="4"/>
            <a:endCxn id="36953" idx="0"/>
          </p:cNvCxnSpPr>
          <p:nvPr/>
        </p:nvCxnSpPr>
        <p:spPr bwMode="auto">
          <a:xfrm rot="5400000">
            <a:off x="76994" y="3771106"/>
            <a:ext cx="533400" cy="1587"/>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36958" name="Oval 25"/>
          <p:cNvSpPr>
            <a:spLocks noChangeArrowheads="1"/>
          </p:cNvSpPr>
          <p:nvPr/>
        </p:nvSpPr>
        <p:spPr bwMode="auto">
          <a:xfrm>
            <a:off x="76200" y="51054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L</a:t>
            </a:r>
            <a:endParaRPr lang="en-US" sz="2400" baseline="-25000">
              <a:latin typeface="Times New Roman" panose="02020603050405020304" pitchFamily="18" charset="0"/>
              <a:cs typeface="Times New Roman" panose="02020603050405020304" pitchFamily="18" charset="0"/>
            </a:endParaRPr>
          </a:p>
        </p:txBody>
      </p:sp>
      <p:cxnSp>
        <p:nvCxnSpPr>
          <p:cNvPr id="36959" name="AutoShape 12"/>
          <p:cNvCxnSpPr>
            <a:cxnSpLocks noChangeShapeType="1"/>
            <a:stCxn id="36953" idx="4"/>
            <a:endCxn id="36958" idx="0"/>
          </p:cNvCxnSpPr>
          <p:nvPr/>
        </p:nvCxnSpPr>
        <p:spPr bwMode="auto">
          <a:xfrm rot="5400000">
            <a:off x="76200" y="4838700"/>
            <a:ext cx="533400" cy="3175"/>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pic>
        <p:nvPicPr>
          <p:cNvPr id="36960" name="Picture 55" descr="txp_fig"/>
          <p:cNvPicPr>
            <a:picLocks noChangeAspect="1"/>
          </p:cNvPicPr>
          <p:nvPr>
            <p:custDataLst>
              <p:tags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928688" y="4838700"/>
            <a:ext cx="1030287"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7" name="Table 56"/>
          <p:cNvGraphicFramePr>
            <a:graphicFrameLocks noGrp="1"/>
          </p:cNvGraphicFramePr>
          <p:nvPr/>
        </p:nvGraphicFramePr>
        <p:xfrm>
          <a:off x="869950" y="1981200"/>
          <a:ext cx="1219200" cy="62865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0">
                <a:tc>
                  <a:txBody>
                    <a:bodyPr/>
                    <a:lstStyle/>
                    <a:p>
                      <a:pPr algn="ctr" fontAlgn="b"/>
                      <a:r>
                        <a:rPr lang="en-US" sz="20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fontAlgn="b"/>
                      <a:r>
                        <a:rPr lang="en-US" sz="20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58" name="Table 57"/>
          <p:cNvGraphicFramePr>
            <a:graphicFrameLocks noGrp="1"/>
          </p:cNvGraphicFramePr>
          <p:nvPr/>
        </p:nvGraphicFramePr>
        <p:xfrm>
          <a:off x="823913" y="3352800"/>
          <a:ext cx="1295400" cy="1257300"/>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0">
                <a:tc>
                  <a:txBody>
                    <a:bodyPr/>
                    <a:lstStyle/>
                    <a:p>
                      <a:pPr algn="ctr" fontAlgn="b"/>
                      <a:r>
                        <a:rPr lang="en-US" sz="20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fontAlgn="b"/>
                      <a:r>
                        <a:rPr lang="en-US" sz="20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fontAlgn="b"/>
                      <a:r>
                        <a:rPr lang="en-US" sz="20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fontAlgn="b"/>
                      <a:r>
                        <a:rPr lang="en-US" sz="2000" b="0" i="0" u="none" strike="noStrike" dirty="0">
                          <a:solidFill>
                            <a:srgbClr val="000000"/>
                          </a:solidFill>
                          <a:latin typeface="Calibri" panose="020F0502020204030204"/>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9" name="Table 58"/>
          <p:cNvGraphicFramePr>
            <a:graphicFrameLocks noGrp="1"/>
          </p:cNvGraphicFramePr>
          <p:nvPr/>
        </p:nvGraphicFramePr>
        <p:xfrm>
          <a:off x="838200" y="5295900"/>
          <a:ext cx="1295400" cy="1257300"/>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panose="020F0502020204030204"/>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0" name="AutoShape 5"/>
          <p:cNvSpPr>
            <a:spLocks noChangeArrowheads="1"/>
          </p:cNvSpPr>
          <p:nvPr/>
        </p:nvSpPr>
        <p:spPr bwMode="auto">
          <a:xfrm>
            <a:off x="2362200" y="1600200"/>
            <a:ext cx="533400" cy="304800"/>
          </a:xfrm>
          <a:prstGeom prst="rightArrow">
            <a:avLst>
              <a:gd name="adj1" fmla="val 50000"/>
              <a:gd name="adj2" fmla="val 81250"/>
            </a:avLst>
          </a:prstGeom>
          <a:solidFill>
            <a:schemeClr val="accent1"/>
          </a:solidFill>
          <a:ln w="9525">
            <a:solidFill>
              <a:schemeClr val="tx1"/>
            </a:solidFill>
            <a:miter lim="800000"/>
          </a:ln>
        </p:spPr>
        <p:txBody>
          <a:bodyPr wrap="none" anchor="ctr"/>
          <a:lstStyle/>
          <a:p>
            <a:endParaRPr lang="en-US"/>
          </a:p>
        </p:txBody>
      </p:sp>
      <p:sp>
        <p:nvSpPr>
          <p:cNvPr id="61" name="TextBox 60"/>
          <p:cNvSpPr txBox="1">
            <a:spLocks noChangeArrowheads="1"/>
          </p:cNvSpPr>
          <p:nvPr/>
        </p:nvSpPr>
        <p:spPr bwMode="auto">
          <a:xfrm>
            <a:off x="2133600" y="1143000"/>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sz="2000" dirty="0">
                <a:solidFill>
                  <a:schemeClr val="accent2"/>
                </a:solidFill>
                <a:latin typeface="Calibri" panose="020F0502020204030204" pitchFamily="34" charset="0"/>
                <a:cs typeface="Calibri" panose="020F0502020204030204" pitchFamily="34" charset="0"/>
              </a:rPr>
              <a:t>Join R</a:t>
            </a:r>
          </a:p>
        </p:txBody>
      </p:sp>
      <p:sp>
        <p:nvSpPr>
          <p:cNvPr id="62" name="Oval 61"/>
          <p:cNvSpPr>
            <a:spLocks noChangeArrowheads="1"/>
          </p:cNvSpPr>
          <p:nvPr/>
        </p:nvSpPr>
        <p:spPr bwMode="auto">
          <a:xfrm>
            <a:off x="3276600" y="3124200"/>
            <a:ext cx="1295400" cy="533400"/>
          </a:xfrm>
          <a:prstGeom prst="ellipse">
            <a:avLst/>
          </a:prstGeom>
          <a:solidFill>
            <a:schemeClr val="bg1"/>
          </a:solidFill>
          <a:ln w="28575">
            <a:solidFill>
              <a:schemeClr val="tx1"/>
            </a:solidFill>
            <a:round/>
          </a:ln>
        </p:spPr>
        <p:txBody>
          <a:bodyPr wrap="none" anchor="ctr"/>
          <a:lstStyle/>
          <a:p>
            <a:pPr algn="ctr"/>
            <a:r>
              <a:rPr lang="en-US" sz="2400" i="1" dirty="0">
                <a:latin typeface="Times New Roman" panose="02020603050405020304" pitchFamily="18" charset="0"/>
                <a:cs typeface="Times New Roman" panose="02020603050405020304" pitchFamily="18" charset="0"/>
              </a:rPr>
              <a:t>R,</a:t>
            </a:r>
            <a:r>
              <a:rPr lang="en-US" sz="2400" dirty="0">
                <a:sym typeface="Symbol" panose="05050102010706020507" pitchFamily="18" charset="2"/>
              </a:rPr>
              <a:t> </a:t>
            </a:r>
            <a:r>
              <a:rPr lang="en-US" sz="2400" i="1" dirty="0">
                <a:latin typeface="Times New Roman" panose="02020603050405020304" pitchFamily="18" charset="0"/>
                <a:cs typeface="Times New Roman" panose="02020603050405020304" pitchFamily="18" charset="0"/>
                <a:sym typeface="Symbol" panose="05050102010706020507" pitchFamily="18" charset="2"/>
              </a:rPr>
              <a:t>T</a:t>
            </a:r>
            <a:endParaRPr lang="en-US" sz="2400" baseline="-25000" dirty="0">
              <a:latin typeface="Times New Roman" panose="02020603050405020304" pitchFamily="18" charset="0"/>
              <a:cs typeface="Times New Roman" panose="02020603050405020304" pitchFamily="18" charset="0"/>
            </a:endParaRPr>
          </a:p>
        </p:txBody>
      </p:sp>
      <p:sp>
        <p:nvSpPr>
          <p:cNvPr id="63" name="Oval 62"/>
          <p:cNvSpPr>
            <a:spLocks noChangeArrowheads="1"/>
          </p:cNvSpPr>
          <p:nvPr/>
        </p:nvSpPr>
        <p:spPr bwMode="auto">
          <a:xfrm>
            <a:off x="3657600" y="41910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L</a:t>
            </a:r>
            <a:endParaRPr lang="en-US" sz="2400" baseline="-25000">
              <a:latin typeface="Times New Roman" panose="02020603050405020304" pitchFamily="18" charset="0"/>
              <a:cs typeface="Times New Roman" panose="02020603050405020304" pitchFamily="18" charset="0"/>
            </a:endParaRPr>
          </a:p>
        </p:txBody>
      </p:sp>
      <p:cxnSp>
        <p:nvCxnSpPr>
          <p:cNvPr id="64" name="AutoShape 12"/>
          <p:cNvCxnSpPr>
            <a:cxnSpLocks noChangeShapeType="1"/>
            <a:stCxn id="62" idx="4"/>
            <a:endCxn id="63" idx="0"/>
          </p:cNvCxnSpPr>
          <p:nvPr/>
        </p:nvCxnSpPr>
        <p:spPr bwMode="auto">
          <a:xfrm rot="5400000">
            <a:off x="3657601" y="3924300"/>
            <a:ext cx="533400" cy="3175"/>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36" name="Oval 35"/>
          <p:cNvSpPr>
            <a:spLocks noChangeArrowheads="1"/>
          </p:cNvSpPr>
          <p:nvPr/>
        </p:nvSpPr>
        <p:spPr bwMode="auto">
          <a:xfrm>
            <a:off x="8305800" y="3048000"/>
            <a:ext cx="1295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T, L</a:t>
            </a:r>
            <a:endParaRPr lang="en-US" sz="2400" baseline="-25000">
              <a:latin typeface="Times New Roman" panose="02020603050405020304" pitchFamily="18" charset="0"/>
              <a:cs typeface="Times New Roman" panose="02020603050405020304" pitchFamily="18" charset="0"/>
            </a:endParaRPr>
          </a:p>
        </p:txBody>
      </p:sp>
      <p:pic>
        <p:nvPicPr>
          <p:cNvPr id="37" name="Picture 36" descr="txp_fig"/>
          <p:cNvPicPr>
            <a:picLocks noChangeAspect="1"/>
          </p:cNvPicPr>
          <p:nvPr>
            <p:custDataLst>
              <p:tags r:id="rId8"/>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8488363" y="3962400"/>
            <a:ext cx="105727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Oval 37"/>
          <p:cNvSpPr>
            <a:spLocks noChangeArrowheads="1"/>
          </p:cNvSpPr>
          <p:nvPr/>
        </p:nvSpPr>
        <p:spPr bwMode="auto">
          <a:xfrm>
            <a:off x="11069637" y="31242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L</a:t>
            </a:r>
            <a:endParaRPr lang="en-US" sz="2400" baseline="-25000">
              <a:latin typeface="Times New Roman" panose="02020603050405020304" pitchFamily="18" charset="0"/>
              <a:cs typeface="Times New Roman" panose="02020603050405020304" pitchFamily="18" charset="0"/>
            </a:endParaRPr>
          </a:p>
        </p:txBody>
      </p:sp>
      <p:pic>
        <p:nvPicPr>
          <p:cNvPr id="39" name="Picture 38" descr="txp_fig"/>
          <p:cNvPicPr>
            <a:picLocks noChangeAspect="1"/>
          </p:cNvPicPr>
          <p:nvPr>
            <p:custDataLst>
              <p:tags r:id="rId9"/>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11049000" y="4210050"/>
            <a:ext cx="70167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0" name="Table 39"/>
          <p:cNvGraphicFramePr>
            <a:graphicFrameLocks noGrp="1"/>
          </p:cNvGraphicFramePr>
          <p:nvPr/>
        </p:nvGraphicFramePr>
        <p:xfrm>
          <a:off x="8229600" y="4381500"/>
          <a:ext cx="1600200" cy="1257300"/>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tblGrid>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panose="020F0502020204030204"/>
                        </a:rPr>
                        <a:t>0.051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panose="020F0502020204030204"/>
                        </a:rPr>
                        <a:t>0.119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0.083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fontAlgn="b"/>
                      <a:r>
                        <a:rPr lang="en-US" sz="2000" b="0" i="0" u="none" strike="noStrike" dirty="0">
                          <a:solidFill>
                            <a:srgbClr val="000000"/>
                          </a:solidFill>
                          <a:latin typeface="Calibri" panose="020F0502020204030204"/>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0.747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41" name="Table 40"/>
          <p:cNvGraphicFramePr>
            <a:graphicFrameLocks noGrp="1"/>
          </p:cNvGraphicFramePr>
          <p:nvPr/>
        </p:nvGraphicFramePr>
        <p:xfrm>
          <a:off x="10668000" y="4648200"/>
          <a:ext cx="1371600" cy="628650"/>
        </p:xfrm>
        <a:graphic>
          <a:graphicData uri="http://schemas.openxmlformats.org/drawingml/2006/table">
            <a:tbl>
              <a:tblPr/>
              <a:tblGrid>
                <a:gridCol w="6096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0">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0.134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fontAlgn="b"/>
                      <a:r>
                        <a:rPr lang="en-US" sz="20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panose="020F0502020204030204"/>
                        </a:rPr>
                        <a:t>0.866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4" name="AutoShape 5"/>
          <p:cNvSpPr>
            <a:spLocks noChangeArrowheads="1"/>
          </p:cNvSpPr>
          <p:nvPr/>
        </p:nvSpPr>
        <p:spPr bwMode="auto">
          <a:xfrm>
            <a:off x="5105400" y="1600200"/>
            <a:ext cx="533400" cy="304800"/>
          </a:xfrm>
          <a:prstGeom prst="rightArrow">
            <a:avLst>
              <a:gd name="adj1" fmla="val 50000"/>
              <a:gd name="adj2" fmla="val 81250"/>
            </a:avLst>
          </a:prstGeom>
          <a:solidFill>
            <a:schemeClr val="accent1"/>
          </a:solidFill>
          <a:ln w="9525">
            <a:solidFill>
              <a:schemeClr val="tx1"/>
            </a:solidFill>
            <a:miter lim="800000"/>
          </a:ln>
        </p:spPr>
        <p:txBody>
          <a:bodyPr wrap="none" anchor="ctr"/>
          <a:lstStyle/>
          <a:p>
            <a:endParaRPr lang="en-US"/>
          </a:p>
        </p:txBody>
      </p:sp>
      <p:sp>
        <p:nvSpPr>
          <p:cNvPr id="49" name="AutoShape 5"/>
          <p:cNvSpPr>
            <a:spLocks noChangeArrowheads="1"/>
          </p:cNvSpPr>
          <p:nvPr/>
        </p:nvSpPr>
        <p:spPr bwMode="auto">
          <a:xfrm>
            <a:off x="7467600" y="1600200"/>
            <a:ext cx="533400" cy="304800"/>
          </a:xfrm>
          <a:prstGeom prst="rightArrow">
            <a:avLst>
              <a:gd name="adj1" fmla="val 50000"/>
              <a:gd name="adj2" fmla="val 81250"/>
            </a:avLst>
          </a:prstGeom>
          <a:solidFill>
            <a:schemeClr val="accent1"/>
          </a:solidFill>
          <a:ln w="9525">
            <a:solidFill>
              <a:schemeClr val="tx1"/>
            </a:solidFill>
            <a:miter lim="800000"/>
          </a:ln>
        </p:spPr>
        <p:txBody>
          <a:bodyPr wrap="none" anchor="ctr"/>
          <a:lstStyle/>
          <a:p>
            <a:endParaRPr lang="en-US"/>
          </a:p>
        </p:txBody>
      </p:sp>
      <p:sp>
        <p:nvSpPr>
          <p:cNvPr id="50" name="TextBox 49"/>
          <p:cNvSpPr txBox="1">
            <a:spLocks noChangeArrowheads="1"/>
          </p:cNvSpPr>
          <p:nvPr/>
        </p:nvSpPr>
        <p:spPr bwMode="auto">
          <a:xfrm>
            <a:off x="7239000" y="1200090"/>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sz="2000" dirty="0">
                <a:solidFill>
                  <a:schemeClr val="accent2"/>
                </a:solidFill>
                <a:latin typeface="Calibri" panose="020F0502020204030204" pitchFamily="34" charset="0"/>
                <a:cs typeface="Calibri" panose="020F0502020204030204" pitchFamily="34" charset="0"/>
              </a:rPr>
              <a:t>Join T</a:t>
            </a:r>
          </a:p>
        </p:txBody>
      </p:sp>
      <p:sp>
        <p:nvSpPr>
          <p:cNvPr id="51" name="AutoShape 5"/>
          <p:cNvSpPr>
            <a:spLocks noChangeArrowheads="1"/>
          </p:cNvSpPr>
          <p:nvPr/>
        </p:nvSpPr>
        <p:spPr bwMode="auto">
          <a:xfrm>
            <a:off x="9829800" y="1543110"/>
            <a:ext cx="533400" cy="304800"/>
          </a:xfrm>
          <a:prstGeom prst="rightArrow">
            <a:avLst>
              <a:gd name="adj1" fmla="val 50000"/>
              <a:gd name="adj2" fmla="val 81250"/>
            </a:avLst>
          </a:prstGeom>
          <a:solidFill>
            <a:schemeClr val="accent1"/>
          </a:solidFill>
          <a:ln w="9525">
            <a:solidFill>
              <a:schemeClr val="tx1"/>
            </a:solidFill>
            <a:miter lim="800000"/>
          </a:ln>
        </p:spPr>
        <p:txBody>
          <a:bodyPr wrap="none" anchor="ctr"/>
          <a:lstStyle/>
          <a:p>
            <a:endParaRPr lang="en-US"/>
          </a:p>
        </p:txBody>
      </p:sp>
      <p:sp>
        <p:nvSpPr>
          <p:cNvPr id="52" name="TextBox 51"/>
          <p:cNvSpPr txBox="1">
            <a:spLocks noChangeArrowheads="1"/>
          </p:cNvSpPr>
          <p:nvPr/>
        </p:nvSpPr>
        <p:spPr bwMode="auto">
          <a:xfrm>
            <a:off x="9296400" y="1143000"/>
            <a:ext cx="152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sz="2000" dirty="0">
                <a:solidFill>
                  <a:schemeClr val="accent2"/>
                </a:solidFill>
                <a:latin typeface="Calibri" panose="020F0502020204030204" pitchFamily="34" charset="0"/>
                <a:cs typeface="Calibri" panose="020F0502020204030204" pitchFamily="34" charset="0"/>
              </a:rPr>
              <a:t>Sum out 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6" grpId="0" animBg="1"/>
      <p:bldP spid="17" grpId="0" animBg="1"/>
      <p:bldP spid="60" grpId="0" animBg="1"/>
      <p:bldP spid="61" grpId="0"/>
      <p:bldP spid="62" grpId="0" animBg="1"/>
      <p:bldP spid="63" grpId="0" animBg="1"/>
      <p:bldP spid="36" grpId="0" animBg="1"/>
      <p:bldP spid="38" grpId="0" animBg="1"/>
      <p:bldP spid="44" grpId="0" animBg="1"/>
      <p:bldP spid="49" grpId="0" animBg="1"/>
      <p:bldP spid="50" grpId="0"/>
      <p:bldP spid="51" grpId="0" animBg="1"/>
      <p:bldP spid="5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86600" y="1905000"/>
            <a:ext cx="4974417" cy="4344412"/>
          </a:xfrm>
          <a:prstGeom prst="rect">
            <a:avLst/>
          </a:prstGeom>
        </p:spPr>
      </p:pic>
      <p:sp>
        <p:nvSpPr>
          <p:cNvPr id="38920" name="Title 25"/>
          <p:cNvSpPr>
            <a:spLocks noGrp="1"/>
          </p:cNvSpPr>
          <p:nvPr>
            <p:ph type="title"/>
          </p:nvPr>
        </p:nvSpPr>
        <p:spPr/>
        <p:txBody>
          <a:bodyPr/>
          <a:lstStyle/>
          <a:p>
            <a:r>
              <a:rPr lang="en-US">
                <a:ea typeface="MS PGothic" panose="020B0600070205080204" pitchFamily="34" charset="-128"/>
              </a:rPr>
              <a:t>Evidence</a:t>
            </a:r>
          </a:p>
        </p:txBody>
      </p:sp>
      <p:sp>
        <p:nvSpPr>
          <p:cNvPr id="23555" name="Rectangle 3"/>
          <p:cNvSpPr>
            <a:spLocks noGrp="1" noChangeArrowheads="1"/>
          </p:cNvSpPr>
          <p:nvPr>
            <p:ph idx="1"/>
          </p:nvPr>
        </p:nvSpPr>
        <p:spPr>
          <a:xfrm>
            <a:off x="457200" y="1371600"/>
            <a:ext cx="8229600" cy="4525963"/>
          </a:xfrm>
        </p:spPr>
        <p:txBody>
          <a:bodyPr>
            <a:normAutofit fontScale="92500" lnSpcReduction="10000"/>
          </a:bodyPr>
          <a:lstStyle/>
          <a:p>
            <a:r>
              <a:rPr lang="en-US" sz="2400" dirty="0">
                <a:ea typeface="MS PGothic" panose="020B0600070205080204" pitchFamily="34" charset="-128"/>
              </a:rPr>
              <a:t>If evidence, start with factors that select that evidence</a:t>
            </a:r>
          </a:p>
          <a:p>
            <a:pPr lvl="1"/>
            <a:r>
              <a:rPr lang="en-US" sz="2000" dirty="0">
                <a:ea typeface="MS PGothic" panose="020B0600070205080204" pitchFamily="34" charset="-128"/>
              </a:rPr>
              <a:t>No evidence uses these initial factors:</a:t>
            </a:r>
          </a:p>
          <a:p>
            <a:endParaRPr lang="en-US" sz="2400" dirty="0">
              <a:ea typeface="MS PGothic" panose="020B0600070205080204" pitchFamily="34" charset="-128"/>
            </a:endParaRPr>
          </a:p>
          <a:p>
            <a:endParaRPr lang="en-US" sz="2400" dirty="0">
              <a:ea typeface="MS PGothic" panose="020B0600070205080204" pitchFamily="34" charset="-128"/>
            </a:endParaRPr>
          </a:p>
          <a:p>
            <a:endParaRPr lang="en-US" sz="2400" dirty="0">
              <a:ea typeface="MS PGothic" panose="020B0600070205080204" pitchFamily="34" charset="-128"/>
            </a:endParaRPr>
          </a:p>
          <a:p>
            <a:endParaRPr lang="en-US" sz="2400" dirty="0">
              <a:ea typeface="MS PGothic" panose="020B0600070205080204" pitchFamily="34" charset="-128"/>
            </a:endParaRPr>
          </a:p>
          <a:p>
            <a:pPr lvl="1"/>
            <a:r>
              <a:rPr lang="en-US" sz="2000" dirty="0">
                <a:ea typeface="MS PGothic" panose="020B0600070205080204" pitchFamily="34" charset="-128"/>
              </a:rPr>
              <a:t>Computing                             , the initial factors become:</a:t>
            </a:r>
          </a:p>
          <a:p>
            <a:pPr lvl="1"/>
            <a:endParaRPr lang="en-US" sz="2000" dirty="0">
              <a:ea typeface="MS PGothic" panose="020B0600070205080204" pitchFamily="34" charset="-128"/>
            </a:endParaRPr>
          </a:p>
          <a:p>
            <a:pPr lvl="1"/>
            <a:endParaRPr lang="en-US" sz="2000" dirty="0">
              <a:ea typeface="MS PGothic" panose="020B0600070205080204" pitchFamily="34" charset="-128"/>
            </a:endParaRPr>
          </a:p>
          <a:p>
            <a:pPr lvl="2"/>
            <a:endParaRPr lang="en-US" sz="1600" dirty="0">
              <a:ea typeface="MS PGothic" panose="020B0600070205080204" pitchFamily="34" charset="-128"/>
            </a:endParaRPr>
          </a:p>
          <a:p>
            <a:pPr lvl="2"/>
            <a:endParaRPr lang="en-US" sz="1600" dirty="0">
              <a:ea typeface="MS PGothic" panose="020B0600070205080204" pitchFamily="34" charset="-128"/>
            </a:endParaRPr>
          </a:p>
          <a:p>
            <a:pPr marL="457200" lvl="1" indent="0">
              <a:buNone/>
            </a:pPr>
            <a:endParaRPr lang="en-US" sz="2000" dirty="0">
              <a:ea typeface="MS PGothic" panose="020B0600070205080204" pitchFamily="34" charset="-128"/>
            </a:endParaRPr>
          </a:p>
          <a:p>
            <a:r>
              <a:rPr lang="en-US" sz="2400" dirty="0">
                <a:ea typeface="MS PGothic" panose="020B0600070205080204" pitchFamily="34" charset="-128"/>
              </a:rPr>
              <a:t>We eliminate all </a:t>
            </a:r>
            <a:r>
              <a:rPr lang="en-US" sz="2400" dirty="0" err="1">
                <a:ea typeface="MS PGothic" panose="020B0600070205080204" pitchFamily="34" charset="-128"/>
              </a:rPr>
              <a:t>vars</a:t>
            </a:r>
            <a:r>
              <a:rPr lang="en-US" sz="2400" dirty="0">
                <a:ea typeface="MS PGothic" panose="020B0600070205080204" pitchFamily="34" charset="-128"/>
              </a:rPr>
              <a:t> other than query + evidence</a:t>
            </a:r>
          </a:p>
        </p:txBody>
      </p:sp>
      <p:pic>
        <p:nvPicPr>
          <p:cNvPr id="30" name="Picture 29" descr="txp_fig"/>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701800" y="2045208"/>
            <a:ext cx="752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descr="txp_fig"/>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444875" y="2045208"/>
            <a:ext cx="10906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descr="txp_fig"/>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341938" y="2045208"/>
            <a:ext cx="105886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txp_fig"/>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632458" y="3979355"/>
            <a:ext cx="969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descr="txp_fig"/>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0746" y="3979355"/>
            <a:ext cx="14303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7" name="Table 36"/>
          <p:cNvGraphicFramePr>
            <a:graphicFrameLocks noGrp="1"/>
          </p:cNvGraphicFramePr>
          <p:nvPr/>
        </p:nvGraphicFramePr>
        <p:xfrm>
          <a:off x="1531938" y="2443671"/>
          <a:ext cx="1219200" cy="446088"/>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38" name="Table 37"/>
          <p:cNvGraphicFramePr>
            <a:graphicFrameLocks noGrp="1"/>
          </p:cNvGraphicFramePr>
          <p:nvPr/>
        </p:nvGraphicFramePr>
        <p:xfrm>
          <a:off x="3360738" y="2443671"/>
          <a:ext cx="1295400" cy="892176"/>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panose="020F0502020204030204"/>
                        </a:rPr>
                        <a:t>0.8</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0.2</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40" name="Table 39"/>
          <p:cNvGraphicFramePr>
            <a:graphicFrameLocks noGrp="1"/>
          </p:cNvGraphicFramePr>
          <p:nvPr/>
        </p:nvGraphicFramePr>
        <p:xfrm>
          <a:off x="5334000" y="2443671"/>
          <a:ext cx="1371600" cy="892176"/>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tblGrid>
              <a:tr h="223044">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panose="020F0502020204030204"/>
                        </a:rPr>
                        <a:t>0.3</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3044">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0.7</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3044">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23044">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19" name="Picture 18" descr="txp_fig"/>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2396490" y="3562541"/>
            <a:ext cx="14287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6" name="Table 45"/>
          <p:cNvGraphicFramePr>
            <a:graphicFrameLocks noGrp="1"/>
          </p:cNvGraphicFramePr>
          <p:nvPr/>
        </p:nvGraphicFramePr>
        <p:xfrm>
          <a:off x="1511808" y="4377817"/>
          <a:ext cx="1219200" cy="22276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22250">
                <a:tc>
                  <a:txBody>
                    <a:bodyPr/>
                    <a:lstStyle/>
                    <a:p>
                      <a:pPr algn="ctr" fontAlgn="b"/>
                      <a:r>
                        <a:rPr lang="en-US" sz="1400" b="0" i="0" u="none" strike="noStrike" dirty="0">
                          <a:solidFill>
                            <a:srgbClr val="000000"/>
                          </a:solidFill>
                          <a:latin typeface="Calibri" panose="020F0502020204030204"/>
                        </a:rPr>
                        <a:t>+r</a:t>
                      </a:r>
                    </a:p>
                  </a:txBody>
                  <a:tcPr marL="9525" marR="9525" marT="94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0.1</a:t>
                      </a:r>
                    </a:p>
                  </a:txBody>
                  <a:tcPr marL="9525" marR="9525" marT="94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47" name="Table 46"/>
          <p:cNvGraphicFramePr>
            <a:graphicFrameLocks noGrp="1"/>
          </p:cNvGraphicFramePr>
          <p:nvPr/>
        </p:nvGraphicFramePr>
        <p:xfrm>
          <a:off x="3253042" y="4377817"/>
          <a:ext cx="1295400" cy="446088"/>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panose="020F0502020204030204"/>
                        </a:rPr>
                        <a:t>0.8</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0.2</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22" name="Picture 21" descr="txp_fig"/>
          <p:cNvPicPr>
            <a:picLocks noChangeAspect="1"/>
          </p:cNvPicPr>
          <p:nvPr>
            <p:custDataLst>
              <p:tags r:id="rId7"/>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329746" y="3979355"/>
            <a:ext cx="105886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3" name="Table 22"/>
          <p:cNvGraphicFramePr>
            <a:graphicFrameLocks noGrp="1"/>
          </p:cNvGraphicFramePr>
          <p:nvPr/>
        </p:nvGraphicFramePr>
        <p:xfrm>
          <a:off x="5321808" y="4377817"/>
          <a:ext cx="1371600" cy="892176"/>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tblGrid>
              <a:tr h="223044">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panose="020F0502020204030204"/>
                        </a:rPr>
                        <a:t>0.3</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3044">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0.7</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3044">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23044">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55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itle 25"/>
          <p:cNvSpPr>
            <a:spLocks noGrp="1"/>
          </p:cNvSpPr>
          <p:nvPr>
            <p:ph type="title"/>
          </p:nvPr>
        </p:nvSpPr>
        <p:spPr/>
        <p:txBody>
          <a:bodyPr/>
          <a:lstStyle/>
          <a:p>
            <a:r>
              <a:rPr lang="en-US">
                <a:latin typeface="Calibri" panose="020F0502020204030204"/>
                <a:ea typeface="MS PGothic" panose="020B0600070205080204" pitchFamily="34" charset="-128"/>
                <a:cs typeface="Calibri" panose="020F0502020204030204"/>
              </a:rPr>
              <a:t>Evidence II</a:t>
            </a:r>
          </a:p>
        </p:txBody>
      </p:sp>
      <p:sp>
        <p:nvSpPr>
          <p:cNvPr id="23555" name="Rectangle 3"/>
          <p:cNvSpPr>
            <a:spLocks noGrp="1" noChangeArrowheads="1"/>
          </p:cNvSpPr>
          <p:nvPr>
            <p:ph idx="1"/>
          </p:nvPr>
        </p:nvSpPr>
        <p:spPr>
          <a:xfrm>
            <a:off x="457200" y="1371600"/>
            <a:ext cx="8229600" cy="5065776"/>
          </a:xfrm>
        </p:spPr>
        <p:txBody>
          <a:bodyPr>
            <a:normAutofit/>
          </a:bodyPr>
          <a:lstStyle/>
          <a:p>
            <a:r>
              <a:rPr lang="en-US" sz="2400" dirty="0">
                <a:latin typeface="Calibri" panose="020F0502020204030204"/>
                <a:ea typeface="MS PGothic" panose="020B0600070205080204" pitchFamily="34" charset="-128"/>
                <a:cs typeface="Calibri" panose="020F0502020204030204"/>
              </a:rPr>
              <a:t>Result will be a selected joint of query and evidence</a:t>
            </a:r>
          </a:p>
          <a:p>
            <a:pPr lvl="1"/>
            <a:r>
              <a:rPr lang="en-US" sz="2000" dirty="0">
                <a:latin typeface="Calibri" panose="020F0502020204030204"/>
                <a:ea typeface="MS PGothic" panose="020B0600070205080204" pitchFamily="34" charset="-128"/>
                <a:cs typeface="Calibri" panose="020F0502020204030204"/>
              </a:rPr>
              <a:t>E.g. for P(L | +r), we would</a:t>
            </a:r>
            <a:r>
              <a:rPr lang="en-US" altLang="ja-JP" sz="2000" dirty="0">
                <a:latin typeface="Calibri" panose="020F0502020204030204"/>
                <a:ea typeface="MS PGothic" panose="020B0600070205080204" pitchFamily="34" charset="-128"/>
                <a:cs typeface="Calibri" panose="020F0502020204030204"/>
              </a:rPr>
              <a:t> end up with:</a:t>
            </a:r>
          </a:p>
          <a:p>
            <a:endParaRPr lang="en-US" sz="2400" dirty="0">
              <a:latin typeface="Calibri" panose="020F0502020204030204"/>
              <a:ea typeface="MS PGothic" panose="020B0600070205080204" pitchFamily="34" charset="-128"/>
              <a:cs typeface="Calibri" panose="020F0502020204030204"/>
            </a:endParaRPr>
          </a:p>
          <a:p>
            <a:endParaRPr lang="en-US" sz="2400" dirty="0">
              <a:latin typeface="Calibri" panose="020F0502020204030204"/>
              <a:ea typeface="MS PGothic" panose="020B0600070205080204" pitchFamily="34" charset="-128"/>
              <a:cs typeface="Calibri" panose="020F0502020204030204"/>
            </a:endParaRPr>
          </a:p>
          <a:p>
            <a:endParaRPr lang="en-US" sz="2400" dirty="0">
              <a:latin typeface="Calibri" panose="020F0502020204030204"/>
              <a:ea typeface="MS PGothic" panose="020B0600070205080204" pitchFamily="34" charset="-128"/>
              <a:cs typeface="Calibri" panose="020F0502020204030204"/>
            </a:endParaRPr>
          </a:p>
          <a:p>
            <a:pPr lvl="1"/>
            <a:endParaRPr lang="en-US" sz="2000" dirty="0">
              <a:latin typeface="Calibri" panose="020F0502020204030204"/>
              <a:ea typeface="MS PGothic" panose="020B0600070205080204" pitchFamily="34" charset="-128"/>
              <a:cs typeface="Calibri" panose="020F0502020204030204"/>
            </a:endParaRPr>
          </a:p>
          <a:p>
            <a:pPr lvl="1"/>
            <a:endParaRPr lang="en-US" sz="2000" dirty="0">
              <a:latin typeface="Calibri" panose="020F0502020204030204"/>
              <a:ea typeface="MS PGothic" panose="020B0600070205080204" pitchFamily="34" charset="-128"/>
              <a:cs typeface="Calibri" panose="020F0502020204030204"/>
            </a:endParaRPr>
          </a:p>
          <a:p>
            <a:pPr lvl="1"/>
            <a:endParaRPr lang="en-US" sz="2000" dirty="0">
              <a:latin typeface="Calibri" panose="020F0502020204030204"/>
              <a:ea typeface="MS PGothic" panose="020B0600070205080204" pitchFamily="34" charset="-128"/>
              <a:cs typeface="Calibri" panose="020F0502020204030204"/>
            </a:endParaRPr>
          </a:p>
          <a:p>
            <a:endParaRPr lang="en-US" sz="2400" dirty="0">
              <a:latin typeface="Calibri" panose="020F0502020204030204"/>
              <a:ea typeface="MS PGothic" panose="020B0600070205080204" pitchFamily="34" charset="-128"/>
              <a:cs typeface="Calibri" panose="020F0502020204030204"/>
            </a:endParaRPr>
          </a:p>
          <a:p>
            <a:endParaRPr lang="en-US" sz="2400" dirty="0">
              <a:latin typeface="Calibri" panose="020F0502020204030204"/>
              <a:ea typeface="MS PGothic" panose="020B0600070205080204" pitchFamily="34" charset="-128"/>
              <a:cs typeface="Calibri" panose="020F0502020204030204"/>
            </a:endParaRPr>
          </a:p>
          <a:p>
            <a:r>
              <a:rPr lang="en-US" sz="2400" dirty="0">
                <a:latin typeface="Calibri" panose="020F0502020204030204"/>
                <a:ea typeface="MS PGothic" panose="020B0600070205080204" pitchFamily="34" charset="-128"/>
                <a:cs typeface="Calibri" panose="020F0502020204030204"/>
              </a:rPr>
              <a:t>To get our answer, just normalize this!</a:t>
            </a:r>
            <a:endParaRPr lang="en-US" sz="2000" dirty="0">
              <a:latin typeface="Calibri" panose="020F0502020204030204"/>
              <a:ea typeface="MS PGothic" panose="020B0600070205080204" pitchFamily="34" charset="-128"/>
              <a:cs typeface="Calibri" panose="020F0502020204030204"/>
            </a:endParaRPr>
          </a:p>
          <a:p>
            <a:r>
              <a:rPr lang="en-US" sz="2400" dirty="0">
                <a:latin typeface="Calibri" panose="020F0502020204030204"/>
                <a:ea typeface="MS PGothic" panose="020B0600070205080204" pitchFamily="34" charset="-128"/>
                <a:cs typeface="Calibri" panose="020F0502020204030204"/>
              </a:rPr>
              <a:t>That </a:t>
            </a:r>
            <a:r>
              <a:rPr lang="en-US" altLang="ja-JP" sz="2400" dirty="0">
                <a:latin typeface="Calibri" panose="020F0502020204030204"/>
                <a:ea typeface="MS PGothic" panose="020B0600070205080204" pitchFamily="34" charset="-128"/>
                <a:cs typeface="Calibri" panose="020F0502020204030204"/>
              </a:rPr>
              <a:t>’s it!</a:t>
            </a:r>
            <a:endParaRPr lang="en-US" sz="2400" dirty="0">
              <a:latin typeface="Calibri" panose="020F0502020204030204"/>
              <a:ea typeface="MS PGothic" panose="020B0600070205080204" pitchFamily="34" charset="-128"/>
              <a:cs typeface="Calibri" panose="020F0502020204030204"/>
            </a:endParaRPr>
          </a:p>
        </p:txBody>
      </p:sp>
      <p:graphicFrame>
        <p:nvGraphicFramePr>
          <p:cNvPr id="43" name="Table 42"/>
          <p:cNvGraphicFramePr>
            <a:graphicFrameLocks noGrp="1"/>
          </p:cNvGraphicFramePr>
          <p:nvPr/>
        </p:nvGraphicFramePr>
        <p:xfrm>
          <a:off x="9364027" y="4965764"/>
          <a:ext cx="843915" cy="445770"/>
        </p:xfrm>
        <a:graphic>
          <a:graphicData uri="http://schemas.openxmlformats.org/drawingml/2006/table">
            <a:tbl>
              <a:tblPr/>
              <a:tblGrid>
                <a:gridCol w="319659">
                  <a:extLst>
                    <a:ext uri="{9D8B030D-6E8A-4147-A177-3AD203B41FA5}">
                      <a16:colId xmlns:a16="http://schemas.microsoft.com/office/drawing/2014/main" val="20000"/>
                    </a:ext>
                  </a:extLst>
                </a:gridCol>
                <a:gridCol w="524256">
                  <a:extLst>
                    <a:ext uri="{9D8B030D-6E8A-4147-A177-3AD203B41FA5}">
                      <a16:colId xmlns:a16="http://schemas.microsoft.com/office/drawing/2014/main" val="20001"/>
                    </a:ext>
                  </a:extLst>
                </a:gridCol>
              </a:tblGrid>
              <a:tr h="0">
                <a:tc>
                  <a:txBody>
                    <a:bodyPr/>
                    <a:lstStyle/>
                    <a:p>
                      <a:pPr algn="ctr" fontAlgn="b"/>
                      <a:r>
                        <a:rPr lang="en-US" sz="14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0.26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fontAlgn="b"/>
                      <a:r>
                        <a:rPr lang="en-US" sz="1400" b="0" i="0" u="none" strike="noStrike" dirty="0">
                          <a:solidFill>
                            <a:srgbClr val="000000"/>
                          </a:solidFill>
                          <a:latin typeface="Calibri" panose="020F0502020204030204"/>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0.74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47" name="Table 46"/>
          <p:cNvGraphicFramePr>
            <a:graphicFrameLocks noGrp="1"/>
          </p:cNvGraphicFramePr>
          <p:nvPr/>
        </p:nvGraphicFramePr>
        <p:xfrm>
          <a:off x="9193149" y="2924270"/>
          <a:ext cx="1210056" cy="445770"/>
        </p:xfrm>
        <a:graphic>
          <a:graphicData uri="http://schemas.openxmlformats.org/drawingml/2006/table">
            <a:tbl>
              <a:tblPr/>
              <a:tblGrid>
                <a:gridCol w="344424">
                  <a:extLst>
                    <a:ext uri="{9D8B030D-6E8A-4147-A177-3AD203B41FA5}">
                      <a16:colId xmlns:a16="http://schemas.microsoft.com/office/drawing/2014/main" val="20000"/>
                    </a:ext>
                  </a:extLst>
                </a:gridCol>
                <a:gridCol w="304800">
                  <a:extLst>
                    <a:ext uri="{9D8B030D-6E8A-4147-A177-3AD203B41FA5}">
                      <a16:colId xmlns:a16="http://schemas.microsoft.com/office/drawing/2014/main" val="20001"/>
                    </a:ext>
                  </a:extLst>
                </a:gridCol>
                <a:gridCol w="560832">
                  <a:extLst>
                    <a:ext uri="{9D8B030D-6E8A-4147-A177-3AD203B41FA5}">
                      <a16:colId xmlns:a16="http://schemas.microsoft.com/office/drawing/2014/main" val="20002"/>
                    </a:ext>
                  </a:extLst>
                </a:gridCol>
              </a:tblGrid>
              <a:tr h="0">
                <a:tc>
                  <a:txBody>
                    <a:bodyPr/>
                    <a:lstStyle/>
                    <a:p>
                      <a:pPr marL="0" algn="ctr" defTabSz="914400" rtl="0" eaLnBrk="1" fontAlgn="b" latinLnBrk="0" hangingPunct="1"/>
                      <a:r>
                        <a:rPr lang="en-US" sz="1400" b="0" i="0" u="none" strike="noStrike" kern="1200" dirty="0">
                          <a:solidFill>
                            <a:srgbClr val="000000"/>
                          </a:solidFill>
                          <a:latin typeface="Calibri" panose="020F0502020204030204"/>
                          <a:ea typeface="+mn-ea"/>
                          <a:cs typeface="+mn-cs"/>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1400" b="0" i="0" u="none" strike="noStrike" kern="1200" dirty="0">
                          <a:solidFill>
                            <a:srgbClr val="000000"/>
                          </a:solidFill>
                          <a:latin typeface="Calibri" panose="020F0502020204030204"/>
                          <a:ea typeface="+mn-ea"/>
                          <a:cs typeface="+mn-cs"/>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1400" b="0" i="0" u="none" strike="noStrike" kern="1200" dirty="0">
                          <a:solidFill>
                            <a:srgbClr val="000000"/>
                          </a:solidFill>
                          <a:latin typeface="Calibri" panose="020F0502020204030204"/>
                          <a:ea typeface="+mn-ea"/>
                          <a:cs typeface="+mn-cs"/>
                        </a:rPr>
                        <a:t>0.026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algn="ctr" defTabSz="914400" rtl="0" eaLnBrk="1" fontAlgn="b" latinLnBrk="0" hangingPunct="1"/>
                      <a:r>
                        <a:rPr lang="en-US" sz="1400" b="0" i="0" u="none" strike="noStrike" kern="1200" dirty="0">
                          <a:solidFill>
                            <a:srgbClr val="000000"/>
                          </a:solidFill>
                          <a:latin typeface="Calibri" panose="020F0502020204030204"/>
                          <a:ea typeface="+mn-ea"/>
                          <a:cs typeface="+mn-cs"/>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1400" b="0" i="0" u="none" strike="noStrike" kern="1200" dirty="0">
                          <a:solidFill>
                            <a:srgbClr val="000000"/>
                          </a:solidFill>
                          <a:latin typeface="Calibri" panose="020F0502020204030204"/>
                          <a:ea typeface="+mn-ea"/>
                          <a:cs typeface="+mn-cs"/>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1400" b="0" i="0" u="none" strike="noStrike" kern="1200" dirty="0">
                          <a:solidFill>
                            <a:srgbClr val="000000"/>
                          </a:solidFill>
                          <a:latin typeface="Calibri" panose="020F0502020204030204"/>
                          <a:ea typeface="+mn-ea"/>
                          <a:cs typeface="+mn-cs"/>
                        </a:rPr>
                        <a:t>0.074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24" name="Picture 23" descr="txp_fi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9071610" y="4592923"/>
            <a:ext cx="14287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AutoShape 5"/>
          <p:cNvSpPr>
            <a:spLocks noChangeArrowheads="1"/>
          </p:cNvSpPr>
          <p:nvPr/>
        </p:nvSpPr>
        <p:spPr bwMode="auto">
          <a:xfrm>
            <a:off x="7772400" y="2799400"/>
            <a:ext cx="990600" cy="304800"/>
          </a:xfrm>
          <a:prstGeom prst="rightArrow">
            <a:avLst>
              <a:gd name="adj1" fmla="val 50000"/>
              <a:gd name="adj2" fmla="val 81250"/>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22" name="TextBox 21"/>
          <p:cNvSpPr txBox="1">
            <a:spLocks noChangeArrowheads="1"/>
          </p:cNvSpPr>
          <p:nvPr/>
        </p:nvSpPr>
        <p:spPr bwMode="auto">
          <a:xfrm>
            <a:off x="7239000" y="2427567"/>
            <a:ext cx="2057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sz="2000" dirty="0">
                <a:solidFill>
                  <a:schemeClr val="accent2"/>
                </a:solidFill>
                <a:latin typeface="Calibri" panose="020F0502020204030204"/>
                <a:cs typeface="Calibri" panose="020F0502020204030204"/>
              </a:rPr>
              <a:t>Sum out T</a:t>
            </a:r>
          </a:p>
        </p:txBody>
      </p:sp>
      <p:pic>
        <p:nvPicPr>
          <p:cNvPr id="39" name="Picture 19" descr="txp_fi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0923" y="2194338"/>
            <a:ext cx="969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0" descr="txp_fi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0923" y="2924270"/>
            <a:ext cx="14303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table"/>
          <p:cNvPicPr>
            <a:picLocks noChangeAspect="1"/>
          </p:cNvPicPr>
          <p:nvPr/>
        </p:nvPicPr>
        <p:blipFill>
          <a:blip r:embed="rId6"/>
          <a:stretch>
            <a:fillRect/>
          </a:stretch>
        </p:blipFill>
        <p:spPr>
          <a:xfrm>
            <a:off x="1040923" y="2576640"/>
            <a:ext cx="1219200" cy="222760"/>
          </a:xfrm>
          <a:prstGeom prst="rect">
            <a:avLst/>
          </a:prstGeom>
        </p:spPr>
      </p:pic>
      <p:pic>
        <p:nvPicPr>
          <p:cNvPr id="42" name="table"/>
          <p:cNvPicPr>
            <a:picLocks noChangeAspect="1"/>
          </p:cNvPicPr>
          <p:nvPr/>
        </p:nvPicPr>
        <p:blipFill>
          <a:blip r:embed="rId7"/>
          <a:stretch>
            <a:fillRect/>
          </a:stretch>
        </p:blipFill>
        <p:spPr>
          <a:xfrm>
            <a:off x="1040923" y="3305270"/>
            <a:ext cx="1295400" cy="446088"/>
          </a:xfrm>
          <a:prstGeom prst="rect">
            <a:avLst/>
          </a:prstGeom>
        </p:spPr>
      </p:pic>
      <p:pic>
        <p:nvPicPr>
          <p:cNvPr id="44" name="Picture 21" descr="txp_fi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0923" y="3858954"/>
            <a:ext cx="105886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table"/>
          <p:cNvPicPr>
            <a:picLocks noChangeAspect="1"/>
          </p:cNvPicPr>
          <p:nvPr/>
        </p:nvPicPr>
        <p:blipFill>
          <a:blip r:embed="rId9"/>
          <a:stretch>
            <a:fillRect/>
          </a:stretch>
        </p:blipFill>
        <p:spPr>
          <a:xfrm>
            <a:off x="1040923" y="4257416"/>
            <a:ext cx="1371600" cy="892176"/>
          </a:xfrm>
          <a:prstGeom prst="rect">
            <a:avLst/>
          </a:prstGeom>
        </p:spPr>
      </p:pic>
      <p:sp>
        <p:nvSpPr>
          <p:cNvPr id="46" name="TextBox 45"/>
          <p:cNvSpPr txBox="1">
            <a:spLocks noChangeArrowheads="1"/>
          </p:cNvSpPr>
          <p:nvPr/>
        </p:nvSpPr>
        <p:spPr bwMode="auto">
          <a:xfrm>
            <a:off x="2507836" y="2427507"/>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sz="2000" dirty="0">
                <a:solidFill>
                  <a:schemeClr val="accent2"/>
                </a:solidFill>
                <a:latin typeface="Calibri" panose="020F0502020204030204" pitchFamily="34" charset="0"/>
                <a:cs typeface="Calibri" panose="020F0502020204030204" pitchFamily="34" charset="0"/>
              </a:rPr>
              <a:t>Join +r</a:t>
            </a:r>
          </a:p>
        </p:txBody>
      </p:sp>
      <p:sp>
        <p:nvSpPr>
          <p:cNvPr id="48" name="Oval 61"/>
          <p:cNvSpPr>
            <a:spLocks noChangeArrowheads="1"/>
          </p:cNvSpPr>
          <p:nvPr/>
        </p:nvSpPr>
        <p:spPr bwMode="auto">
          <a:xfrm>
            <a:off x="3389376" y="2360862"/>
            <a:ext cx="1414272" cy="533400"/>
          </a:xfrm>
          <a:prstGeom prst="ellipse">
            <a:avLst/>
          </a:prstGeom>
          <a:solidFill>
            <a:schemeClr val="bg1"/>
          </a:solidFill>
          <a:ln w="28575">
            <a:solidFill>
              <a:schemeClr val="tx1"/>
            </a:solidFill>
            <a:round/>
          </a:ln>
        </p:spPr>
        <p:txBody>
          <a:bodyPr wrap="none" anchor="ctr"/>
          <a:lstStyle/>
          <a:p>
            <a:pPr algn="ctr"/>
            <a:r>
              <a:rPr lang="en-US" altLang="zh-CN" sz="2400" i="1" dirty="0">
                <a:latin typeface="Times New Roman" panose="02020603050405020304" pitchFamily="18" charset="0"/>
                <a:cs typeface="Times New Roman" panose="02020603050405020304" pitchFamily="18" charset="0"/>
                <a:sym typeface="Symbol" panose="05050102010706020507" pitchFamily="18" charset="2"/>
              </a:rPr>
              <a:t>P</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sz="2400" i="1" dirty="0">
                <a:latin typeface="Times New Roman" panose="02020603050405020304" pitchFamily="18" charset="0"/>
                <a:cs typeface="Times New Roman" panose="02020603050405020304" pitchFamily="18" charset="0"/>
                <a:sym typeface="Symbol" panose="05050102010706020507" pitchFamily="18" charset="2"/>
              </a:rPr>
              <a:t>T, +r</a:t>
            </a:r>
            <a:r>
              <a:rPr lang="en-US" sz="2400" dirty="0">
                <a:latin typeface="Times New Roman" panose="02020603050405020304" pitchFamily="18" charset="0"/>
                <a:cs typeface="Times New Roman" panose="02020603050405020304" pitchFamily="18" charset="0"/>
                <a:sym typeface="Symbol" panose="05050102010706020507" pitchFamily="18" charset="2"/>
              </a:rPr>
              <a:t>)</a:t>
            </a:r>
            <a:endParaRPr lang="en-US" sz="2400" baseline="-25000" dirty="0">
              <a:latin typeface="Times New Roman" panose="02020603050405020304" pitchFamily="18" charset="0"/>
              <a:cs typeface="Times New Roman" panose="02020603050405020304" pitchFamily="18" charset="0"/>
            </a:endParaRPr>
          </a:p>
        </p:txBody>
      </p:sp>
      <p:graphicFrame>
        <p:nvGraphicFramePr>
          <p:cNvPr id="49" name="表格 48"/>
          <p:cNvGraphicFramePr>
            <a:graphicFrameLocks noGrp="1"/>
          </p:cNvGraphicFramePr>
          <p:nvPr/>
        </p:nvGraphicFramePr>
        <p:xfrm>
          <a:off x="3582162" y="2924270"/>
          <a:ext cx="1028700" cy="446088"/>
        </p:xfrm>
        <a:graphic>
          <a:graphicData uri="http://schemas.openxmlformats.org/drawingml/2006/table">
            <a:tbl>
              <a:tblPr/>
              <a:tblGrid>
                <a:gridCol w="342900">
                  <a:extLst>
                    <a:ext uri="{9D8B030D-6E8A-4147-A177-3AD203B41FA5}">
                      <a16:colId xmlns:a16="http://schemas.microsoft.com/office/drawing/2014/main" val="20000"/>
                    </a:ext>
                  </a:extLst>
                </a:gridCol>
                <a:gridCol w="342900">
                  <a:extLst>
                    <a:ext uri="{9D8B030D-6E8A-4147-A177-3AD203B41FA5}">
                      <a16:colId xmlns:a16="http://schemas.microsoft.com/office/drawing/2014/main" val="20001"/>
                    </a:ext>
                  </a:extLst>
                </a:gridCol>
                <a:gridCol w="342900">
                  <a:extLst>
                    <a:ext uri="{9D8B030D-6E8A-4147-A177-3AD203B41FA5}">
                      <a16:colId xmlns:a16="http://schemas.microsoft.com/office/drawing/2014/main" val="20002"/>
                    </a:ext>
                  </a:extLst>
                </a:gridCol>
              </a:tblGrid>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0.08</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0.02</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0" name="TextBox 49"/>
          <p:cNvSpPr txBox="1">
            <a:spLocks noChangeArrowheads="1"/>
          </p:cNvSpPr>
          <p:nvPr/>
        </p:nvSpPr>
        <p:spPr bwMode="auto">
          <a:xfrm>
            <a:off x="4781644" y="2427507"/>
            <a:ext cx="13021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sz="2000" dirty="0">
                <a:solidFill>
                  <a:schemeClr val="accent2"/>
                </a:solidFill>
                <a:latin typeface="Calibri" panose="020F0502020204030204" pitchFamily="34" charset="0"/>
                <a:cs typeface="Calibri" panose="020F0502020204030204" pitchFamily="34" charset="0"/>
              </a:rPr>
              <a:t>Joint T</a:t>
            </a:r>
          </a:p>
        </p:txBody>
      </p:sp>
      <p:sp>
        <p:nvSpPr>
          <p:cNvPr id="52" name="Oval 61"/>
          <p:cNvSpPr>
            <a:spLocks noChangeArrowheads="1"/>
          </p:cNvSpPr>
          <p:nvPr/>
        </p:nvSpPr>
        <p:spPr bwMode="auto">
          <a:xfrm>
            <a:off x="6083808" y="2360862"/>
            <a:ext cx="1490472" cy="533400"/>
          </a:xfrm>
          <a:prstGeom prst="ellipse">
            <a:avLst/>
          </a:prstGeom>
          <a:solidFill>
            <a:schemeClr val="bg1"/>
          </a:solidFill>
          <a:ln w="28575">
            <a:solidFill>
              <a:schemeClr val="tx1"/>
            </a:solidFill>
            <a:round/>
          </a:ln>
        </p:spPr>
        <p:txBody>
          <a:bodyPr wrap="none" anchor="ctr"/>
          <a:lstStyle/>
          <a:p>
            <a:pPr algn="ctr"/>
            <a:r>
              <a:rPr lang="en-US" sz="2400" i="1" dirty="0">
                <a:latin typeface="Times New Roman" panose="02020603050405020304" pitchFamily="18" charset="0"/>
                <a:cs typeface="Times New Roman" panose="02020603050405020304" pitchFamily="18" charset="0"/>
              </a:rPr>
              <a:t>P</a:t>
            </a:r>
            <a:r>
              <a:rPr lang="en-US" sz="2400" dirty="0">
                <a:latin typeface="Times New Roman" panose="02020603050405020304" pitchFamily="18" charset="0"/>
                <a:cs typeface="Times New Roman" panose="02020603050405020304" pitchFamily="18" charset="0"/>
              </a:rPr>
              <a:t>(</a:t>
            </a:r>
            <a:r>
              <a:rPr lang="en-US" sz="2400" i="1" dirty="0">
                <a:latin typeface="Times New Roman" panose="02020603050405020304" pitchFamily="18" charset="0"/>
                <a:cs typeface="Times New Roman" panose="02020603050405020304" pitchFamily="18" charset="0"/>
                <a:sym typeface="Symbol" panose="05050102010706020507" pitchFamily="18" charset="2"/>
              </a:rPr>
              <a:t>L, T, </a:t>
            </a:r>
            <a:r>
              <a:rPr lang="en-US" sz="2400" i="1" dirty="0">
                <a:latin typeface="Times New Roman" panose="02020603050405020304" pitchFamily="18" charset="0"/>
                <a:cs typeface="Times New Roman" panose="02020603050405020304" pitchFamily="18" charset="0"/>
              </a:rPr>
              <a:t>+r</a:t>
            </a:r>
            <a:r>
              <a:rPr lang="en-US" sz="2400" dirty="0">
                <a:latin typeface="Times New Roman" panose="02020603050405020304" pitchFamily="18" charset="0"/>
                <a:cs typeface="Times New Roman" panose="02020603050405020304" pitchFamily="18" charset="0"/>
              </a:rPr>
              <a:t>)</a:t>
            </a:r>
            <a:endParaRPr lang="en-US" sz="2400" baseline="-25000" dirty="0">
              <a:latin typeface="Times New Roman" panose="02020603050405020304" pitchFamily="18" charset="0"/>
              <a:cs typeface="Times New Roman" panose="02020603050405020304" pitchFamily="18" charset="0"/>
            </a:endParaRPr>
          </a:p>
        </p:txBody>
      </p:sp>
      <p:graphicFrame>
        <p:nvGraphicFramePr>
          <p:cNvPr id="53" name="表格 52"/>
          <p:cNvGraphicFramePr>
            <a:graphicFrameLocks noGrp="1"/>
          </p:cNvGraphicFramePr>
          <p:nvPr/>
        </p:nvGraphicFramePr>
        <p:xfrm>
          <a:off x="6143244" y="2921222"/>
          <a:ext cx="1493838" cy="892176"/>
        </p:xfrm>
        <a:graphic>
          <a:graphicData uri="http://schemas.openxmlformats.org/drawingml/2006/table">
            <a:tbl>
              <a:tblPr/>
              <a:tblGrid>
                <a:gridCol w="342900">
                  <a:extLst>
                    <a:ext uri="{9D8B030D-6E8A-4147-A177-3AD203B41FA5}">
                      <a16:colId xmlns:a16="http://schemas.microsoft.com/office/drawing/2014/main" val="20000"/>
                    </a:ext>
                  </a:extLst>
                </a:gridCol>
                <a:gridCol w="342900">
                  <a:extLst>
                    <a:ext uri="{9D8B030D-6E8A-4147-A177-3AD203B41FA5}">
                      <a16:colId xmlns:a16="http://schemas.microsoft.com/office/drawing/2014/main" val="20001"/>
                    </a:ext>
                  </a:extLst>
                </a:gridCol>
                <a:gridCol w="342900">
                  <a:extLst>
                    <a:ext uri="{9D8B030D-6E8A-4147-A177-3AD203B41FA5}">
                      <a16:colId xmlns:a16="http://schemas.microsoft.com/office/drawing/2014/main" val="20002"/>
                    </a:ext>
                  </a:extLst>
                </a:gridCol>
                <a:gridCol w="465138">
                  <a:extLst>
                    <a:ext uri="{9D8B030D-6E8A-4147-A177-3AD203B41FA5}">
                      <a16:colId xmlns:a16="http://schemas.microsoft.com/office/drawing/2014/main" val="20003"/>
                    </a:ext>
                  </a:extLst>
                </a:gridCol>
              </a:tblGrid>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0.024</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0.056</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0.002</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0.018</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4" name="AutoShape 5"/>
          <p:cNvSpPr>
            <a:spLocks noChangeArrowheads="1"/>
          </p:cNvSpPr>
          <p:nvPr/>
        </p:nvSpPr>
        <p:spPr bwMode="auto">
          <a:xfrm>
            <a:off x="2507836" y="2781395"/>
            <a:ext cx="990600" cy="304800"/>
          </a:xfrm>
          <a:prstGeom prst="rightArrow">
            <a:avLst>
              <a:gd name="adj1" fmla="val 50000"/>
              <a:gd name="adj2" fmla="val 81250"/>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55" name="AutoShape 5"/>
          <p:cNvSpPr>
            <a:spLocks noChangeArrowheads="1"/>
          </p:cNvSpPr>
          <p:nvPr/>
        </p:nvSpPr>
        <p:spPr bwMode="auto">
          <a:xfrm>
            <a:off x="4937426" y="2790920"/>
            <a:ext cx="990600" cy="304800"/>
          </a:xfrm>
          <a:prstGeom prst="rightArrow">
            <a:avLst>
              <a:gd name="adj1" fmla="val 50000"/>
              <a:gd name="adj2" fmla="val 81250"/>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56" name="Oval 61"/>
          <p:cNvSpPr>
            <a:spLocks noChangeArrowheads="1"/>
          </p:cNvSpPr>
          <p:nvPr/>
        </p:nvSpPr>
        <p:spPr bwMode="auto">
          <a:xfrm>
            <a:off x="9040749" y="2360892"/>
            <a:ext cx="1490472" cy="533400"/>
          </a:xfrm>
          <a:prstGeom prst="ellipse">
            <a:avLst/>
          </a:prstGeom>
          <a:solidFill>
            <a:schemeClr val="bg1"/>
          </a:solidFill>
          <a:ln w="28575">
            <a:solidFill>
              <a:schemeClr val="tx1"/>
            </a:solidFill>
            <a:round/>
          </a:ln>
        </p:spPr>
        <p:txBody>
          <a:bodyPr wrap="none" anchor="ctr"/>
          <a:lstStyle/>
          <a:p>
            <a:pPr algn="ctr"/>
            <a:r>
              <a:rPr lang="en-US" sz="2400" i="1" dirty="0">
                <a:latin typeface="Times New Roman" panose="02020603050405020304" pitchFamily="18" charset="0"/>
                <a:cs typeface="Times New Roman" panose="02020603050405020304" pitchFamily="18" charset="0"/>
              </a:rPr>
              <a:t>P</a:t>
            </a:r>
            <a:r>
              <a:rPr lang="en-US" sz="2400" dirty="0">
                <a:latin typeface="Times New Roman" panose="02020603050405020304" pitchFamily="18" charset="0"/>
                <a:cs typeface="Times New Roman" panose="02020603050405020304" pitchFamily="18" charset="0"/>
              </a:rPr>
              <a:t>(</a:t>
            </a:r>
            <a:r>
              <a:rPr lang="en-US" sz="2400" i="1" dirty="0">
                <a:latin typeface="Times New Roman" panose="02020603050405020304" pitchFamily="18" charset="0"/>
                <a:cs typeface="Times New Roman" panose="02020603050405020304" pitchFamily="18" charset="0"/>
                <a:sym typeface="Symbol" panose="05050102010706020507" pitchFamily="18" charset="2"/>
              </a:rPr>
              <a:t>L, </a:t>
            </a:r>
            <a:r>
              <a:rPr lang="en-US" sz="2400" i="1" dirty="0">
                <a:latin typeface="Times New Roman" panose="02020603050405020304" pitchFamily="18" charset="0"/>
                <a:cs typeface="Times New Roman" panose="02020603050405020304" pitchFamily="18" charset="0"/>
              </a:rPr>
              <a:t>+r</a:t>
            </a:r>
            <a:r>
              <a:rPr lang="en-US" sz="2400" dirty="0">
                <a:latin typeface="Times New Roman" panose="02020603050405020304" pitchFamily="18" charset="0"/>
                <a:cs typeface="Times New Roman" panose="02020603050405020304" pitchFamily="18" charset="0"/>
              </a:rPr>
              <a:t>)</a:t>
            </a:r>
            <a:endParaRPr lang="en-US" sz="2400" baseline="-25000" dirty="0">
              <a:latin typeface="Times New Roman" panose="02020603050405020304" pitchFamily="18" charset="0"/>
              <a:cs typeface="Times New Roman" panose="02020603050405020304" pitchFamily="18" charset="0"/>
            </a:endParaRPr>
          </a:p>
        </p:txBody>
      </p:sp>
      <p:sp>
        <p:nvSpPr>
          <p:cNvPr id="57" name="AutoShape 5"/>
          <p:cNvSpPr>
            <a:spLocks noChangeArrowheads="1"/>
          </p:cNvSpPr>
          <p:nvPr/>
        </p:nvSpPr>
        <p:spPr bwMode="auto">
          <a:xfrm rot="5400000">
            <a:off x="9109329" y="3797354"/>
            <a:ext cx="990600" cy="304800"/>
          </a:xfrm>
          <a:prstGeom prst="rightArrow">
            <a:avLst>
              <a:gd name="adj1" fmla="val 50000"/>
              <a:gd name="adj2" fmla="val 81250"/>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58" name="TextBox 57"/>
          <p:cNvSpPr txBox="1">
            <a:spLocks noChangeArrowheads="1"/>
          </p:cNvSpPr>
          <p:nvPr/>
        </p:nvSpPr>
        <p:spPr bwMode="auto">
          <a:xfrm>
            <a:off x="9680829" y="3658929"/>
            <a:ext cx="16699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sz="2000" dirty="0">
                <a:solidFill>
                  <a:schemeClr val="accent2"/>
                </a:solidFill>
                <a:latin typeface="Calibri" panose="020F0502020204030204"/>
                <a:cs typeface="Calibri" panose="020F0502020204030204"/>
              </a:rPr>
              <a:t>Normalization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5">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46" grpId="0"/>
      <p:bldP spid="48" grpId="0" animBg="1"/>
      <p:bldP spid="50" grpId="0"/>
      <p:bldP spid="52" grpId="0" animBg="1"/>
      <p:bldP spid="54" grpId="0" animBg="1"/>
      <p:bldP spid="55" grpId="0" animBg="1"/>
      <p:bldP spid="56" grpId="0" animBg="1"/>
      <p:bldP spid="57" grpId="0" animBg="1"/>
      <p:bldP spid="5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itle 25"/>
          <p:cNvSpPr>
            <a:spLocks noGrp="1"/>
          </p:cNvSpPr>
          <p:nvPr>
            <p:ph type="title"/>
          </p:nvPr>
        </p:nvSpPr>
        <p:spPr/>
        <p:txBody>
          <a:bodyPr/>
          <a:lstStyle/>
          <a:p>
            <a:r>
              <a:rPr lang="en-US">
                <a:latin typeface="Calibri" panose="020F0502020204030204"/>
                <a:ea typeface="MS PGothic" panose="020B0600070205080204" pitchFamily="34" charset="-128"/>
                <a:cs typeface="Calibri" panose="020F0502020204030204"/>
              </a:rPr>
              <a:t>Evidence II</a:t>
            </a:r>
          </a:p>
        </p:txBody>
      </p:sp>
      <p:sp>
        <p:nvSpPr>
          <p:cNvPr id="23555" name="Rectangle 3"/>
          <p:cNvSpPr>
            <a:spLocks noGrp="1" noChangeArrowheads="1"/>
          </p:cNvSpPr>
          <p:nvPr>
            <p:ph idx="1"/>
          </p:nvPr>
        </p:nvSpPr>
        <p:spPr>
          <a:xfrm>
            <a:off x="457200" y="1371600"/>
            <a:ext cx="8229600" cy="4525963"/>
          </a:xfrm>
        </p:spPr>
        <p:txBody>
          <a:bodyPr/>
          <a:lstStyle/>
          <a:p>
            <a:r>
              <a:rPr lang="en-US" sz="2400" dirty="0">
                <a:ea typeface="MS PGothic" panose="020B0600070205080204" pitchFamily="34" charset="-128"/>
              </a:rPr>
              <a:t>We eliminate all </a:t>
            </a:r>
            <a:r>
              <a:rPr lang="en-US" sz="2400" dirty="0" err="1">
                <a:ea typeface="MS PGothic" panose="020B0600070205080204" pitchFamily="34" charset="-128"/>
              </a:rPr>
              <a:t>vars</a:t>
            </a:r>
            <a:r>
              <a:rPr lang="en-US" sz="2400" dirty="0">
                <a:ea typeface="MS PGothic" panose="020B0600070205080204" pitchFamily="34" charset="-128"/>
              </a:rPr>
              <a:t> (T) other than query + evidence</a:t>
            </a:r>
            <a:endParaRPr lang="en-US" sz="2400" dirty="0">
              <a:latin typeface="Calibri" panose="020F0502020204030204"/>
              <a:ea typeface="MS PGothic" panose="020B0600070205080204" pitchFamily="34" charset="-128"/>
              <a:cs typeface="Calibri" panose="020F0502020204030204"/>
            </a:endParaRPr>
          </a:p>
          <a:p>
            <a:endParaRPr lang="en-US" sz="2400" dirty="0">
              <a:latin typeface="Calibri" panose="020F0502020204030204"/>
              <a:ea typeface="MS PGothic" panose="020B0600070205080204" pitchFamily="34" charset="-128"/>
              <a:cs typeface="Calibri" panose="020F0502020204030204"/>
            </a:endParaRPr>
          </a:p>
          <a:p>
            <a:endParaRPr lang="en-US" sz="2400" dirty="0">
              <a:latin typeface="Calibri" panose="020F0502020204030204"/>
              <a:ea typeface="MS PGothic" panose="020B0600070205080204" pitchFamily="34" charset="-128"/>
              <a:cs typeface="Calibri" panose="020F0502020204030204"/>
            </a:endParaRPr>
          </a:p>
          <a:p>
            <a:pPr lvl="1"/>
            <a:endParaRPr lang="en-US" sz="2000" dirty="0">
              <a:latin typeface="Calibri" panose="020F0502020204030204"/>
              <a:ea typeface="MS PGothic" panose="020B0600070205080204" pitchFamily="34" charset="-128"/>
              <a:cs typeface="Calibri" panose="020F0502020204030204"/>
            </a:endParaRPr>
          </a:p>
          <a:p>
            <a:pPr lvl="1"/>
            <a:endParaRPr lang="en-US" sz="2000" dirty="0">
              <a:latin typeface="Calibri" panose="020F0502020204030204"/>
              <a:ea typeface="MS PGothic" panose="020B0600070205080204" pitchFamily="34" charset="-128"/>
              <a:cs typeface="Calibri" panose="020F0502020204030204"/>
            </a:endParaRPr>
          </a:p>
          <a:p>
            <a:pPr marL="457200" lvl="1" indent="0">
              <a:buNone/>
            </a:pPr>
            <a:endParaRPr lang="en-US" sz="2000" dirty="0">
              <a:latin typeface="Calibri" panose="020F0502020204030204"/>
              <a:ea typeface="MS PGothic" panose="020B0600070205080204" pitchFamily="34" charset="-128"/>
              <a:cs typeface="Calibri" panose="020F0502020204030204"/>
            </a:endParaRPr>
          </a:p>
          <a:p>
            <a:pPr marL="457200" lvl="1" indent="0">
              <a:buNone/>
            </a:pPr>
            <a:endParaRPr lang="en-US" sz="2000" dirty="0">
              <a:latin typeface="Calibri" panose="020F0502020204030204"/>
              <a:ea typeface="MS PGothic" panose="020B0600070205080204" pitchFamily="34" charset="-128"/>
              <a:cs typeface="Calibri" panose="020F0502020204030204"/>
            </a:endParaRPr>
          </a:p>
        </p:txBody>
      </p:sp>
      <p:pic>
        <p:nvPicPr>
          <p:cNvPr id="11" name="Picture 19" descr="txp_fi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0923" y="1950498"/>
            <a:ext cx="969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0" descr="txp_fi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0923" y="2680430"/>
            <a:ext cx="14303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table"/>
          <p:cNvPicPr>
            <a:picLocks noChangeAspect="1"/>
          </p:cNvPicPr>
          <p:nvPr/>
        </p:nvPicPr>
        <p:blipFill>
          <a:blip r:embed="rId4"/>
          <a:stretch>
            <a:fillRect/>
          </a:stretch>
        </p:blipFill>
        <p:spPr>
          <a:xfrm>
            <a:off x="1040923" y="2332800"/>
            <a:ext cx="1219200" cy="222760"/>
          </a:xfrm>
          <a:prstGeom prst="rect">
            <a:avLst/>
          </a:prstGeom>
        </p:spPr>
      </p:pic>
      <p:pic>
        <p:nvPicPr>
          <p:cNvPr id="14" name="table"/>
          <p:cNvPicPr>
            <a:picLocks noChangeAspect="1"/>
          </p:cNvPicPr>
          <p:nvPr/>
        </p:nvPicPr>
        <p:blipFill>
          <a:blip r:embed="rId5"/>
          <a:stretch>
            <a:fillRect/>
          </a:stretch>
        </p:blipFill>
        <p:spPr>
          <a:xfrm>
            <a:off x="1040923" y="3061430"/>
            <a:ext cx="1295400" cy="446088"/>
          </a:xfrm>
          <a:prstGeom prst="rect">
            <a:avLst/>
          </a:prstGeom>
        </p:spPr>
      </p:pic>
      <p:pic>
        <p:nvPicPr>
          <p:cNvPr id="15" name="Picture 21" descr="txp_fi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0923" y="3615114"/>
            <a:ext cx="105886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table"/>
          <p:cNvPicPr>
            <a:picLocks noChangeAspect="1"/>
          </p:cNvPicPr>
          <p:nvPr/>
        </p:nvPicPr>
        <p:blipFill>
          <a:blip r:embed="rId7"/>
          <a:stretch>
            <a:fillRect/>
          </a:stretch>
        </p:blipFill>
        <p:spPr>
          <a:xfrm>
            <a:off x="1040923" y="4013576"/>
            <a:ext cx="1371600" cy="892176"/>
          </a:xfrm>
          <a:prstGeom prst="rect">
            <a:avLst/>
          </a:prstGeom>
        </p:spPr>
      </p:pic>
      <p:sp>
        <p:nvSpPr>
          <p:cNvPr id="17" name="TextBox 16"/>
          <p:cNvSpPr txBox="1">
            <a:spLocks noChangeArrowheads="1"/>
          </p:cNvSpPr>
          <p:nvPr/>
        </p:nvSpPr>
        <p:spPr bwMode="auto">
          <a:xfrm>
            <a:off x="2349340" y="3415059"/>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sz="2000" dirty="0">
                <a:solidFill>
                  <a:schemeClr val="accent2"/>
                </a:solidFill>
                <a:latin typeface="Calibri" panose="020F0502020204030204" pitchFamily="34" charset="0"/>
                <a:cs typeface="Calibri" panose="020F0502020204030204" pitchFamily="34" charset="0"/>
              </a:rPr>
              <a:t>Join T</a:t>
            </a:r>
          </a:p>
        </p:txBody>
      </p:sp>
      <p:sp>
        <p:nvSpPr>
          <p:cNvPr id="18" name="Oval 61"/>
          <p:cNvSpPr>
            <a:spLocks noChangeArrowheads="1"/>
          </p:cNvSpPr>
          <p:nvPr/>
        </p:nvSpPr>
        <p:spPr bwMode="auto">
          <a:xfrm>
            <a:off x="3230880" y="3348414"/>
            <a:ext cx="1572768" cy="533400"/>
          </a:xfrm>
          <a:prstGeom prst="ellipse">
            <a:avLst/>
          </a:prstGeom>
          <a:solidFill>
            <a:schemeClr val="bg1"/>
          </a:solidFill>
          <a:ln w="28575">
            <a:solidFill>
              <a:schemeClr val="tx1"/>
            </a:solidFill>
            <a:round/>
          </a:ln>
        </p:spPr>
        <p:txBody>
          <a:bodyPr wrap="none" anchor="ctr"/>
          <a:lstStyle/>
          <a:p>
            <a:pPr algn="ctr"/>
            <a:r>
              <a:rPr lang="en-US" altLang="zh-CN" sz="2400" i="1" dirty="0">
                <a:latin typeface="Times New Roman" panose="02020603050405020304" pitchFamily="18" charset="0"/>
                <a:cs typeface="Times New Roman" panose="02020603050405020304" pitchFamily="18" charset="0"/>
                <a:sym typeface="Symbol" panose="05050102010706020507" pitchFamily="18" charset="2"/>
              </a:rPr>
              <a:t>P</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sz="2400" i="1" dirty="0">
                <a:latin typeface="Times New Roman" panose="02020603050405020304" pitchFamily="18" charset="0"/>
                <a:cs typeface="Times New Roman" panose="02020603050405020304" pitchFamily="18" charset="0"/>
                <a:sym typeface="Symbol" panose="05050102010706020507" pitchFamily="18" charset="2"/>
              </a:rPr>
              <a:t>T, L|+r</a:t>
            </a:r>
            <a:r>
              <a:rPr lang="en-US" sz="2400" dirty="0">
                <a:latin typeface="Times New Roman" panose="02020603050405020304" pitchFamily="18" charset="0"/>
                <a:cs typeface="Times New Roman" panose="02020603050405020304" pitchFamily="18" charset="0"/>
                <a:sym typeface="Symbol" panose="05050102010706020507" pitchFamily="18" charset="2"/>
              </a:rPr>
              <a:t>)</a:t>
            </a:r>
            <a:endParaRPr lang="en-US" sz="2400" baseline="-25000" dirty="0">
              <a:latin typeface="Times New Roman" panose="02020603050405020304" pitchFamily="18" charset="0"/>
              <a:cs typeface="Times New Roman" panose="02020603050405020304" pitchFamily="18" charset="0"/>
            </a:endParaRPr>
          </a:p>
        </p:txBody>
      </p:sp>
      <p:graphicFrame>
        <p:nvGraphicFramePr>
          <p:cNvPr id="2" name="表格 1"/>
          <p:cNvGraphicFramePr>
            <a:graphicFrameLocks noGrp="1"/>
          </p:cNvGraphicFramePr>
          <p:nvPr/>
        </p:nvGraphicFramePr>
        <p:xfrm>
          <a:off x="3385660" y="3937376"/>
          <a:ext cx="1371600" cy="892176"/>
        </p:xfrm>
        <a:graphic>
          <a:graphicData uri="http://schemas.openxmlformats.org/drawingml/2006/table">
            <a:tbl>
              <a:tblPr/>
              <a:tblGrid>
                <a:gridCol w="342900">
                  <a:extLst>
                    <a:ext uri="{9D8B030D-6E8A-4147-A177-3AD203B41FA5}">
                      <a16:colId xmlns:a16="http://schemas.microsoft.com/office/drawing/2014/main" val="20000"/>
                    </a:ext>
                  </a:extLst>
                </a:gridCol>
                <a:gridCol w="342900">
                  <a:extLst>
                    <a:ext uri="{9D8B030D-6E8A-4147-A177-3AD203B41FA5}">
                      <a16:colId xmlns:a16="http://schemas.microsoft.com/office/drawing/2014/main" val="20001"/>
                    </a:ext>
                  </a:extLst>
                </a:gridCol>
                <a:gridCol w="342900">
                  <a:extLst>
                    <a:ext uri="{9D8B030D-6E8A-4147-A177-3AD203B41FA5}">
                      <a16:colId xmlns:a16="http://schemas.microsoft.com/office/drawing/2014/main" val="20002"/>
                    </a:ext>
                  </a:extLst>
                </a:gridCol>
                <a:gridCol w="342900">
                  <a:extLst>
                    <a:ext uri="{9D8B030D-6E8A-4147-A177-3AD203B41FA5}">
                      <a16:colId xmlns:a16="http://schemas.microsoft.com/office/drawing/2014/main" val="20003"/>
                    </a:ext>
                  </a:extLst>
                </a:gridCol>
              </a:tblGrid>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0.24</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0.56</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0.02</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0.18</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5" name="TextBox 24"/>
          <p:cNvSpPr txBox="1">
            <a:spLocks noChangeArrowheads="1"/>
          </p:cNvSpPr>
          <p:nvPr/>
        </p:nvSpPr>
        <p:spPr bwMode="auto">
          <a:xfrm>
            <a:off x="5001100" y="3415059"/>
            <a:ext cx="13021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sz="2000" dirty="0">
                <a:solidFill>
                  <a:schemeClr val="accent2"/>
                </a:solidFill>
                <a:latin typeface="Calibri" panose="020F0502020204030204" pitchFamily="34" charset="0"/>
                <a:cs typeface="Calibri" panose="020F0502020204030204" pitchFamily="34" charset="0"/>
              </a:rPr>
              <a:t>Sum out T</a:t>
            </a:r>
          </a:p>
        </p:txBody>
      </p:sp>
      <p:graphicFrame>
        <p:nvGraphicFramePr>
          <p:cNvPr id="26" name="表格 25"/>
          <p:cNvGraphicFramePr>
            <a:graphicFrameLocks noGrp="1"/>
          </p:cNvGraphicFramePr>
          <p:nvPr/>
        </p:nvGraphicFramePr>
        <p:xfrm>
          <a:off x="6436614" y="4013576"/>
          <a:ext cx="1028700" cy="446088"/>
        </p:xfrm>
        <a:graphic>
          <a:graphicData uri="http://schemas.openxmlformats.org/drawingml/2006/table">
            <a:tbl>
              <a:tblPr/>
              <a:tblGrid>
                <a:gridCol w="342900">
                  <a:extLst>
                    <a:ext uri="{9D8B030D-6E8A-4147-A177-3AD203B41FA5}">
                      <a16:colId xmlns:a16="http://schemas.microsoft.com/office/drawing/2014/main" val="20000"/>
                    </a:ext>
                  </a:extLst>
                </a:gridCol>
                <a:gridCol w="342900">
                  <a:extLst>
                    <a:ext uri="{9D8B030D-6E8A-4147-A177-3AD203B41FA5}">
                      <a16:colId xmlns:a16="http://schemas.microsoft.com/office/drawing/2014/main" val="20001"/>
                    </a:ext>
                  </a:extLst>
                </a:gridCol>
                <a:gridCol w="342900">
                  <a:extLst>
                    <a:ext uri="{9D8B030D-6E8A-4147-A177-3AD203B41FA5}">
                      <a16:colId xmlns:a16="http://schemas.microsoft.com/office/drawing/2014/main" val="20002"/>
                    </a:ext>
                  </a:extLst>
                </a:gridCol>
              </a:tblGrid>
              <a:tr h="222968">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0.26</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3120">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0.74</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7" name="Oval 61"/>
          <p:cNvSpPr>
            <a:spLocks noChangeArrowheads="1"/>
          </p:cNvSpPr>
          <p:nvPr/>
        </p:nvSpPr>
        <p:spPr bwMode="auto">
          <a:xfrm>
            <a:off x="6303264" y="3348414"/>
            <a:ext cx="1295400" cy="533400"/>
          </a:xfrm>
          <a:prstGeom prst="ellipse">
            <a:avLst/>
          </a:prstGeom>
          <a:solidFill>
            <a:schemeClr val="bg1"/>
          </a:solidFill>
          <a:ln w="28575">
            <a:solidFill>
              <a:schemeClr val="tx1"/>
            </a:solidFill>
            <a:round/>
          </a:ln>
        </p:spPr>
        <p:txBody>
          <a:bodyPr wrap="none" anchor="ctr"/>
          <a:lstStyle/>
          <a:p>
            <a:pPr algn="ctr"/>
            <a:r>
              <a:rPr lang="en-US" sz="2400" i="1" dirty="0">
                <a:latin typeface="Times New Roman" panose="02020603050405020304" pitchFamily="18" charset="0"/>
                <a:cs typeface="Times New Roman" panose="02020603050405020304" pitchFamily="18" charset="0"/>
              </a:rPr>
              <a:t>P</a:t>
            </a:r>
            <a:r>
              <a:rPr lang="en-US" sz="2400" dirty="0">
                <a:latin typeface="Times New Roman" panose="02020603050405020304" pitchFamily="18" charset="0"/>
                <a:cs typeface="Times New Roman" panose="02020603050405020304" pitchFamily="18" charset="0"/>
              </a:rPr>
              <a:t>(</a:t>
            </a:r>
            <a:r>
              <a:rPr lang="en-US" sz="2400" i="1" dirty="0">
                <a:latin typeface="Times New Roman" panose="02020603050405020304" pitchFamily="18" charset="0"/>
                <a:cs typeface="Times New Roman" panose="02020603050405020304" pitchFamily="18" charset="0"/>
                <a:sym typeface="Symbol" panose="05050102010706020507" pitchFamily="18" charset="2"/>
              </a:rPr>
              <a:t>L|</a:t>
            </a:r>
            <a:r>
              <a:rPr lang="en-US" sz="2400" i="1" dirty="0">
                <a:latin typeface="Times New Roman" panose="02020603050405020304" pitchFamily="18" charset="0"/>
                <a:cs typeface="Times New Roman" panose="02020603050405020304" pitchFamily="18" charset="0"/>
              </a:rPr>
              <a:t>+r</a:t>
            </a:r>
            <a:r>
              <a:rPr lang="en-US" sz="2400" dirty="0">
                <a:latin typeface="Times New Roman" panose="02020603050405020304" pitchFamily="18" charset="0"/>
                <a:cs typeface="Times New Roman" panose="02020603050405020304" pitchFamily="18" charset="0"/>
              </a:rPr>
              <a:t>)</a:t>
            </a:r>
            <a:endParaRPr lang="en-US" sz="2400" baseline="-25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25" grpId="0"/>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7" name="Rectangle 5"/>
          <p:cNvSpPr>
            <a:spLocks noChangeArrowheads="1"/>
          </p:cNvSpPr>
          <p:nvPr/>
        </p:nvSpPr>
        <p:spPr bwMode="auto">
          <a:xfrm>
            <a:off x="1007533" y="1628775"/>
            <a:ext cx="10754784" cy="453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buFont typeface="Wingdings" panose="05000000000000000000" pitchFamily="2" charset="2"/>
              <a:buNone/>
            </a:pPr>
            <a:endParaRPr kumimoji="1" lang="en-US" altLang="zh-CN" sz="2800" b="1" dirty="0">
              <a:latin typeface="Times New Roman" panose="02020603050405020304" pitchFamily="18" charset="0"/>
            </a:endParaRPr>
          </a:p>
          <a:p>
            <a:r>
              <a:rPr kumimoji="1" lang="zh-CN" altLang="en-US" sz="2800" b="1" dirty="0">
                <a:ea typeface="楷体_GB2312" pitchFamily="49" charset="-122"/>
              </a:rPr>
              <a:t>数值方法</a:t>
            </a:r>
          </a:p>
          <a:p>
            <a:pPr lvl="1"/>
            <a:r>
              <a:rPr kumimoji="1" lang="zh-CN" altLang="en-US" sz="2400" dirty="0">
                <a:ea typeface="楷体_GB2312" pitchFamily="49" charset="-122"/>
              </a:rPr>
              <a:t>对不确定性的一种定量表示和处理方法</a:t>
            </a:r>
          </a:p>
          <a:p>
            <a:pPr lvl="1"/>
            <a:r>
              <a:rPr kumimoji="1" lang="zh-CN" altLang="en-US" sz="2400" dirty="0">
                <a:ea typeface="楷体_GB2312" pitchFamily="49" charset="-122"/>
              </a:rPr>
              <a:t>其研究及应用较多，已形成多种应用模型</a:t>
            </a:r>
          </a:p>
          <a:p>
            <a:pPr lvl="1"/>
            <a:endParaRPr kumimoji="1" lang="zh-CN" altLang="en-US" sz="2400" dirty="0">
              <a:ea typeface="楷体_GB2312" pitchFamily="49" charset="-122"/>
            </a:endParaRPr>
          </a:p>
          <a:p>
            <a:r>
              <a:rPr kumimoji="1" lang="zh-CN" altLang="en-US" sz="2800" b="1" dirty="0">
                <a:ea typeface="楷体_GB2312" pitchFamily="49" charset="-122"/>
              </a:rPr>
              <a:t>非数值方法</a:t>
            </a:r>
          </a:p>
          <a:p>
            <a:pPr lvl="1"/>
            <a:r>
              <a:rPr kumimoji="1" lang="zh-CN" altLang="en-US" sz="2400" dirty="0">
                <a:ea typeface="楷体_GB2312" pitchFamily="49" charset="-122"/>
              </a:rPr>
              <a:t>除数值方法外的其它处理不确定性的模型方法</a:t>
            </a:r>
          </a:p>
          <a:p>
            <a:pPr lvl="1"/>
            <a:r>
              <a:rPr kumimoji="1" lang="zh-CN" altLang="en-US" sz="2400" dirty="0">
                <a:ea typeface="楷体_GB2312" pitchFamily="49" charset="-122"/>
              </a:rPr>
              <a:t>典型代表：</a:t>
            </a:r>
            <a:r>
              <a:rPr kumimoji="1" lang="zh-CN" altLang="en-US" sz="2400" dirty="0">
                <a:latin typeface="Arial" panose="020B0604020202020204"/>
                <a:ea typeface="楷体_GB2312" pitchFamily="49" charset="-122"/>
              </a:rPr>
              <a:t>“</a:t>
            </a:r>
            <a:r>
              <a:rPr kumimoji="1" lang="zh-CN" altLang="en-US" sz="2400" dirty="0">
                <a:ea typeface="楷体_GB2312" pitchFamily="49" charset="-122"/>
              </a:rPr>
              <a:t>发生率计算方法</a:t>
            </a:r>
            <a:r>
              <a:rPr kumimoji="1" lang="zh-CN" altLang="en-US" sz="2400" dirty="0">
                <a:latin typeface="Arial" panose="020B0604020202020204"/>
                <a:ea typeface="楷体_GB2312" pitchFamily="49" charset="-122"/>
              </a:rPr>
              <a:t>”</a:t>
            </a:r>
            <a:r>
              <a:rPr kumimoji="1" lang="zh-CN" altLang="en-US" sz="2400" dirty="0">
                <a:ea typeface="楷体_GB2312" pitchFamily="49" charset="-122"/>
              </a:rPr>
              <a:t>，它采用集合来描述和处理不确定性，且满足概率推理的性质</a:t>
            </a:r>
          </a:p>
        </p:txBody>
      </p:sp>
      <p:sp>
        <p:nvSpPr>
          <p:cNvPr id="4" name="标题 1"/>
          <p:cNvSpPr txBox="1"/>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5.1.4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不确定性推理类型</a:t>
            </a:r>
            <a:endParaRPr 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r>
              <a:rPr lang="en-US">
                <a:ea typeface="MS PGothic" panose="020B0600070205080204" pitchFamily="34" charset="-128"/>
              </a:rPr>
              <a:t>General Variable Elimination</a:t>
            </a:r>
          </a:p>
        </p:txBody>
      </p:sp>
      <p:sp>
        <p:nvSpPr>
          <p:cNvPr id="40962" name="Rectangle 3"/>
          <p:cNvSpPr>
            <a:spLocks noGrp="1" noChangeArrowheads="1"/>
          </p:cNvSpPr>
          <p:nvPr>
            <p:ph idx="1"/>
          </p:nvPr>
        </p:nvSpPr>
        <p:spPr>
          <a:xfrm>
            <a:off x="685800" y="1828800"/>
            <a:ext cx="5638800" cy="4373565"/>
          </a:xfrm>
        </p:spPr>
        <p:txBody>
          <a:bodyPr>
            <a:normAutofit lnSpcReduction="10000"/>
          </a:bodyPr>
          <a:lstStyle/>
          <a:p>
            <a:pPr>
              <a:lnSpc>
                <a:spcPct val="90000"/>
              </a:lnSpc>
            </a:pPr>
            <a:r>
              <a:rPr lang="en-US" sz="2400" dirty="0">
                <a:ea typeface="MS PGothic" panose="020B0600070205080204" pitchFamily="34" charset="-128"/>
              </a:rPr>
              <a:t>Query:</a:t>
            </a:r>
          </a:p>
          <a:p>
            <a:pPr>
              <a:lnSpc>
                <a:spcPct val="90000"/>
              </a:lnSpc>
            </a:pPr>
            <a:endParaRPr lang="en-US" sz="2400" dirty="0">
              <a:ea typeface="MS PGothic" panose="020B0600070205080204" pitchFamily="34" charset="-128"/>
            </a:endParaRPr>
          </a:p>
          <a:p>
            <a:pPr>
              <a:lnSpc>
                <a:spcPct val="90000"/>
              </a:lnSpc>
            </a:pPr>
            <a:r>
              <a:rPr lang="en-US" sz="2400" dirty="0">
                <a:ea typeface="MS PGothic" panose="020B0600070205080204" pitchFamily="34" charset="-128"/>
              </a:rPr>
              <a:t>Start with initial factors:</a:t>
            </a:r>
          </a:p>
          <a:p>
            <a:pPr lvl="1">
              <a:lnSpc>
                <a:spcPct val="90000"/>
              </a:lnSpc>
            </a:pPr>
            <a:r>
              <a:rPr lang="en-US" sz="2000" dirty="0">
                <a:ea typeface="MS PGothic" panose="020B0600070205080204" pitchFamily="34" charset="-128"/>
              </a:rPr>
              <a:t>Local CPTs (but instantiated by evidence)</a:t>
            </a:r>
          </a:p>
          <a:p>
            <a:pPr>
              <a:lnSpc>
                <a:spcPct val="90000"/>
              </a:lnSpc>
            </a:pPr>
            <a:endParaRPr lang="en-US" sz="2400" dirty="0">
              <a:ea typeface="MS PGothic" panose="020B0600070205080204" pitchFamily="34" charset="-128"/>
            </a:endParaRPr>
          </a:p>
          <a:p>
            <a:pPr>
              <a:lnSpc>
                <a:spcPct val="90000"/>
              </a:lnSpc>
            </a:pPr>
            <a:r>
              <a:rPr lang="en-US" sz="2400" dirty="0">
                <a:ea typeface="MS PGothic" panose="020B0600070205080204" pitchFamily="34" charset="-128"/>
              </a:rPr>
              <a:t>While there are still hidden variables (not Q or evidence):</a:t>
            </a:r>
          </a:p>
          <a:p>
            <a:pPr lvl="1">
              <a:lnSpc>
                <a:spcPct val="90000"/>
              </a:lnSpc>
            </a:pPr>
            <a:r>
              <a:rPr lang="en-US" sz="2000" dirty="0">
                <a:ea typeface="MS PGothic" panose="020B0600070205080204" pitchFamily="34" charset="-128"/>
              </a:rPr>
              <a:t>Pick a hidden variable H</a:t>
            </a:r>
          </a:p>
          <a:p>
            <a:pPr lvl="1">
              <a:lnSpc>
                <a:spcPct val="90000"/>
              </a:lnSpc>
            </a:pPr>
            <a:r>
              <a:rPr lang="en-US" sz="2000" dirty="0">
                <a:ea typeface="MS PGothic" panose="020B0600070205080204" pitchFamily="34" charset="-128"/>
              </a:rPr>
              <a:t>Join all factors mentioning H</a:t>
            </a:r>
          </a:p>
          <a:p>
            <a:pPr lvl="1">
              <a:lnSpc>
                <a:spcPct val="90000"/>
              </a:lnSpc>
            </a:pPr>
            <a:r>
              <a:rPr lang="en-US" sz="2000" dirty="0">
                <a:ea typeface="MS PGothic" panose="020B0600070205080204" pitchFamily="34" charset="-128"/>
              </a:rPr>
              <a:t>Eliminate (sum out) H</a:t>
            </a:r>
          </a:p>
          <a:p>
            <a:pPr lvl="1">
              <a:lnSpc>
                <a:spcPct val="90000"/>
              </a:lnSpc>
            </a:pPr>
            <a:endParaRPr lang="en-US" sz="2000" dirty="0">
              <a:ea typeface="MS PGothic" panose="020B0600070205080204" pitchFamily="34" charset="-128"/>
            </a:endParaRPr>
          </a:p>
          <a:p>
            <a:pPr>
              <a:lnSpc>
                <a:spcPct val="90000"/>
              </a:lnSpc>
            </a:pPr>
            <a:r>
              <a:rPr lang="en-US" sz="2400" dirty="0">
                <a:ea typeface="MS PGothic" panose="020B0600070205080204" pitchFamily="34" charset="-128"/>
              </a:rPr>
              <a:t>Join all remaining factors and normalize</a:t>
            </a:r>
          </a:p>
        </p:txBody>
      </p:sp>
      <p:pic>
        <p:nvPicPr>
          <p:cNvPr id="40963" name="Picture 4"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2286000" y="1905000"/>
            <a:ext cx="4572000"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77200" y="3733800"/>
            <a:ext cx="3053791" cy="1546486"/>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1981200"/>
            <a:ext cx="2252280" cy="1295399"/>
          </a:xfrm>
          <a:prstGeom prst="rect">
            <a:avLst/>
          </a:prstGeom>
        </p:spPr>
      </p:pic>
      <p:pic>
        <p:nvPicPr>
          <p:cNvPr id="5" name="Picture 4" descr="TP_tmp.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753600" y="5715000"/>
            <a:ext cx="685800" cy="900113"/>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63919" y="6019800"/>
            <a:ext cx="1307806" cy="411065"/>
          </a:xfrm>
          <a:prstGeom prst="rect">
            <a:avLst/>
          </a:prstGeom>
        </p:spPr>
      </p:pic>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a:ea typeface="MS PGothic" panose="020B0600070205080204" pitchFamily="34" charset="-128"/>
              </a:rPr>
              <a:t>Example</a:t>
            </a:r>
          </a:p>
        </p:txBody>
      </p:sp>
      <p:pic>
        <p:nvPicPr>
          <p:cNvPr id="41987" name="Picture 4" descr="txp_fig"/>
          <p:cNvPicPr>
            <a:picLocks noChangeAspect="1" noChangeArrowheads="1"/>
          </p:cNvPicPr>
          <p:nvPr>
            <p:custDataLst>
              <p:tags r:id="rId1"/>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990600" y="1600200"/>
            <a:ext cx="38052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5" descr="txp_fig"/>
          <p:cNvPicPr>
            <a:picLocks noChangeAspect="1" noChangeArrowheads="1"/>
          </p:cNvPicPr>
          <p:nvPr>
            <p:custDataLst>
              <p:tags r:id="rId2"/>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1057275" y="2449513"/>
            <a:ext cx="78422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6" descr="txp_fig"/>
          <p:cNvPicPr>
            <a:picLocks noChangeAspect="1" noChangeArrowheads="1"/>
          </p:cNvPicPr>
          <p:nvPr>
            <p:custDataLst>
              <p:tags r:id="rId3"/>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4184650" y="2449513"/>
            <a:ext cx="148907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12" descr="txp_fig"/>
          <p:cNvPicPr>
            <a:picLocks noChangeAspect="1" noChangeArrowheads="1"/>
          </p:cNvPicPr>
          <p:nvPr>
            <p:custDataLst>
              <p:tags r:id="rId4"/>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6457950" y="2430463"/>
            <a:ext cx="9969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15" descr="txp_fig"/>
          <p:cNvPicPr>
            <a:picLocks noChangeAspect="1" noChangeArrowheads="1"/>
          </p:cNvPicPr>
          <p:nvPr>
            <p:custDataLst>
              <p:tags r:id="rId5"/>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8147050" y="2430463"/>
            <a:ext cx="111918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2" name="Picture 18" descr="txp_fig"/>
          <p:cNvPicPr>
            <a:picLocks noChangeAspect="1" noChangeArrowheads="1"/>
          </p:cNvPicPr>
          <p:nvPr>
            <p:custDataLst>
              <p:tags r:id="rId6"/>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2590800" y="2436813"/>
            <a:ext cx="768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3" name="Text Box 20"/>
          <p:cNvSpPr txBox="1">
            <a:spLocks noChangeArrowheads="1"/>
          </p:cNvSpPr>
          <p:nvPr/>
        </p:nvSpPr>
        <p:spPr bwMode="auto">
          <a:xfrm>
            <a:off x="762000" y="32766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t>Choose A</a:t>
            </a:r>
          </a:p>
        </p:txBody>
      </p:sp>
      <p:sp>
        <p:nvSpPr>
          <p:cNvPr id="26635" name="AutoShape 24"/>
          <p:cNvSpPr>
            <a:spLocks noChangeArrowheads="1"/>
          </p:cNvSpPr>
          <p:nvPr/>
        </p:nvSpPr>
        <p:spPr bwMode="auto">
          <a:xfrm>
            <a:off x="3200400" y="4179888"/>
            <a:ext cx="762000" cy="685800"/>
          </a:xfrm>
          <a:prstGeom prst="rightArrow">
            <a:avLst>
              <a:gd name="adj1" fmla="val 50000"/>
              <a:gd name="adj2" fmla="val 42361"/>
            </a:avLst>
          </a:prstGeom>
          <a:solidFill>
            <a:schemeClr val="accent1"/>
          </a:solidFill>
          <a:ln w="9525">
            <a:solidFill>
              <a:schemeClr val="tx1"/>
            </a:solidFill>
            <a:miter lim="800000"/>
          </a:ln>
        </p:spPr>
        <p:txBody>
          <a:bodyPr wrap="none" anchor="ctr"/>
          <a:lstStyle/>
          <a:p>
            <a:endParaRPr lang="en-US"/>
          </a:p>
        </p:txBody>
      </p:sp>
      <p:sp>
        <p:nvSpPr>
          <p:cNvPr id="26636" name="AutoShape 26"/>
          <p:cNvSpPr>
            <a:spLocks noChangeArrowheads="1"/>
          </p:cNvSpPr>
          <p:nvPr/>
        </p:nvSpPr>
        <p:spPr bwMode="auto">
          <a:xfrm>
            <a:off x="6705600" y="4179888"/>
            <a:ext cx="762000" cy="685800"/>
          </a:xfrm>
          <a:prstGeom prst="rightArrow">
            <a:avLst>
              <a:gd name="adj1" fmla="val 50000"/>
              <a:gd name="adj2" fmla="val 42361"/>
            </a:avLst>
          </a:prstGeom>
          <a:solidFill>
            <a:schemeClr val="accent1"/>
          </a:solidFill>
          <a:ln w="9525">
            <a:solidFill>
              <a:schemeClr val="tx1"/>
            </a:solidFill>
            <a:miter lim="800000"/>
          </a:ln>
        </p:spPr>
        <p:txBody>
          <a:bodyPr wrap="none" anchor="ctr"/>
          <a:lstStyle/>
          <a:p>
            <a:endParaRPr lang="en-US"/>
          </a:p>
        </p:txBody>
      </p:sp>
      <p:sp>
        <p:nvSpPr>
          <p:cNvPr id="28685" name="Rectangle 31"/>
          <p:cNvSpPr>
            <a:spLocks noChangeArrowheads="1"/>
          </p:cNvSpPr>
          <p:nvPr/>
        </p:nvSpPr>
        <p:spPr bwMode="auto">
          <a:xfrm>
            <a:off x="1828800" y="5410200"/>
            <a:ext cx="6096000" cy="762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997" name="Rectangle 32"/>
          <p:cNvSpPr>
            <a:spLocks noChangeArrowheads="1"/>
          </p:cNvSpPr>
          <p:nvPr/>
        </p:nvSpPr>
        <p:spPr bwMode="auto">
          <a:xfrm>
            <a:off x="914400" y="2286000"/>
            <a:ext cx="8534400" cy="6096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26639" name="Picture 33" descr="txp_fig"/>
          <p:cNvPicPr>
            <a:picLocks noChangeAspect="1" noChangeArrowheads="1"/>
          </p:cNvPicPr>
          <p:nvPr>
            <p:custDataLst>
              <p:tags r:id="rId7"/>
            </p:custDataLst>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21063" y="4421188"/>
            <a:ext cx="219075"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0" name="Picture 34" descr="txp_fig"/>
          <p:cNvPicPr>
            <a:picLocks noChangeAspect="1" noChangeArrowheads="1"/>
          </p:cNvPicPr>
          <p:nvPr>
            <p:custDataLst>
              <p:tags r:id="rId8"/>
            </p:custDataLst>
          </p:nvPr>
        </p:nvPicPr>
        <p:blipFill>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0" y="4394200"/>
            <a:ext cx="2428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9" name="Picture 6" descr="txp_fig"/>
          <p:cNvPicPr>
            <a:picLocks noChangeAspect="1" noChangeArrowheads="1"/>
          </p:cNvPicPr>
          <p:nvPr>
            <p:custDataLst>
              <p:tags r:id="rId9"/>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1295400" y="3886200"/>
            <a:ext cx="14890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0" name="Picture 12" descr="txp_fig"/>
          <p:cNvPicPr>
            <a:picLocks noChangeAspect="1" noChangeArrowheads="1"/>
          </p:cNvPicPr>
          <p:nvPr>
            <p:custDataLst>
              <p:tags r:id="rId10"/>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1295400" y="4343400"/>
            <a:ext cx="9969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1" name="Picture 15" descr="txp_fig"/>
          <p:cNvPicPr>
            <a:picLocks noChangeAspect="1" noChangeArrowheads="1"/>
          </p:cNvPicPr>
          <p:nvPr>
            <p:custDataLst>
              <p:tags r:id="rId11"/>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1295400" y="4800600"/>
            <a:ext cx="11191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2" name="Picture 41" descr="txp_fig"/>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4205288" y="4343400"/>
            <a:ext cx="219551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3" name="Picture 43" descr="txp_fig"/>
          <p:cNvPicPr>
            <a:picLocks noChangeAspect="1"/>
          </p:cNvPicPr>
          <p:nvPr>
            <p:custDataLst>
              <p:tags r:id="rId13"/>
            </p:custDataLst>
          </p:nvPr>
        </p:nvPicPr>
        <p:blipFill>
          <a:blip r:embed="rId27" cstate="print">
            <a:extLst>
              <a:ext uri="{28A0092B-C50C-407E-A947-70E740481C1C}">
                <a14:useLocalDpi xmlns:a14="http://schemas.microsoft.com/office/drawing/2010/main" val="0"/>
              </a:ext>
            </a:extLst>
          </a:blip>
          <a:srcRect/>
          <a:stretch>
            <a:fillRect/>
          </a:stretch>
        </p:blipFill>
        <p:spPr bwMode="auto">
          <a:xfrm>
            <a:off x="7696200" y="4343400"/>
            <a:ext cx="18256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4" name="Picture 44" descr="txp_fig"/>
          <p:cNvPicPr>
            <a:picLocks noChangeAspect="1"/>
          </p:cNvPicPr>
          <p:nvPr>
            <p:custDataLst>
              <p:tags r:id="rId14"/>
            </p:custDataLst>
          </p:nvPr>
        </p:nvPicPr>
        <p:blipFill>
          <a:blip r:embed="rId27" cstate="print">
            <a:extLst>
              <a:ext uri="{28A0092B-C50C-407E-A947-70E740481C1C}">
                <a14:useLocalDpi xmlns:a14="http://schemas.microsoft.com/office/drawing/2010/main" val="0"/>
              </a:ext>
            </a:extLst>
          </a:blip>
          <a:srcRect/>
          <a:stretch>
            <a:fillRect/>
          </a:stretch>
        </p:blipFill>
        <p:spPr bwMode="auto">
          <a:xfrm>
            <a:off x="5867400" y="5638800"/>
            <a:ext cx="18256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5" name="Picture 5" descr="txp_fig"/>
          <p:cNvPicPr>
            <a:picLocks noChangeAspect="1" noChangeArrowheads="1"/>
          </p:cNvPicPr>
          <p:nvPr>
            <p:custDataLst>
              <p:tags r:id="rId15"/>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2286000" y="5638800"/>
            <a:ext cx="7842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6" name="Picture 18" descr="txp_fig"/>
          <p:cNvPicPr>
            <a:picLocks noChangeAspect="1" noChangeArrowheads="1"/>
          </p:cNvPicPr>
          <p:nvPr>
            <p:custDataLst>
              <p:tags r:id="rId16"/>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4108450" y="5626100"/>
            <a:ext cx="768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alarm.png"/>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0262486" y="1295400"/>
            <a:ext cx="1816908" cy="1905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6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6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6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6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6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69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68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6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6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5" grpId="0" animBg="1"/>
      <p:bldP spid="26636" grpId="0" animBg="1"/>
      <p:bldP spid="28685"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r>
              <a:rPr lang="en-US">
                <a:ea typeface="MS PGothic" panose="020B0600070205080204" pitchFamily="34" charset="-128"/>
              </a:rPr>
              <a:t>Example</a:t>
            </a:r>
          </a:p>
        </p:txBody>
      </p:sp>
      <p:sp>
        <p:nvSpPr>
          <p:cNvPr id="43011" name="Rectangle 7"/>
          <p:cNvSpPr>
            <a:spLocks noChangeArrowheads="1"/>
          </p:cNvSpPr>
          <p:nvPr/>
        </p:nvSpPr>
        <p:spPr bwMode="auto">
          <a:xfrm>
            <a:off x="2514600" y="1447800"/>
            <a:ext cx="6096000" cy="6096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panose="020F0502020204030204" pitchFamily="34" charset="0"/>
              <a:cs typeface="Calibri" panose="020F0502020204030204" pitchFamily="34" charset="0"/>
            </a:endParaRPr>
          </a:p>
        </p:txBody>
      </p:sp>
      <p:sp>
        <p:nvSpPr>
          <p:cNvPr id="43012" name="Text Box 8"/>
          <p:cNvSpPr txBox="1">
            <a:spLocks noChangeArrowheads="1"/>
          </p:cNvSpPr>
          <p:nvPr/>
        </p:nvSpPr>
        <p:spPr bwMode="auto">
          <a:xfrm>
            <a:off x="1219200" y="22098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dirty="0">
                <a:latin typeface="Calibri" panose="020F0502020204030204" pitchFamily="34" charset="0"/>
                <a:cs typeface="Calibri" panose="020F0502020204030204" pitchFamily="34" charset="0"/>
              </a:rPr>
              <a:t>Choose E</a:t>
            </a:r>
          </a:p>
        </p:txBody>
      </p:sp>
      <p:sp>
        <p:nvSpPr>
          <p:cNvPr id="43013" name="AutoShape 9"/>
          <p:cNvSpPr>
            <a:spLocks noChangeArrowheads="1"/>
          </p:cNvSpPr>
          <p:nvPr/>
        </p:nvSpPr>
        <p:spPr bwMode="auto">
          <a:xfrm>
            <a:off x="3657600" y="2819400"/>
            <a:ext cx="762000" cy="685800"/>
          </a:xfrm>
          <a:prstGeom prst="rightArrow">
            <a:avLst>
              <a:gd name="adj1" fmla="val 50000"/>
              <a:gd name="adj2" fmla="val 42361"/>
            </a:avLst>
          </a:prstGeom>
          <a:solidFill>
            <a:schemeClr val="accent1"/>
          </a:solidFill>
          <a:ln w="9525">
            <a:solidFill>
              <a:schemeClr val="tx1"/>
            </a:solidFill>
            <a:miter lim="800000"/>
          </a:ln>
        </p:spPr>
        <p:txBody>
          <a:bodyPr wrap="none" anchor="ctr"/>
          <a:lstStyle/>
          <a:p>
            <a:endParaRPr lang="en-US">
              <a:latin typeface="Calibri" panose="020F0502020204030204" pitchFamily="34" charset="0"/>
              <a:cs typeface="Calibri" panose="020F0502020204030204" pitchFamily="34" charset="0"/>
            </a:endParaRPr>
          </a:p>
        </p:txBody>
      </p:sp>
      <p:sp>
        <p:nvSpPr>
          <p:cNvPr id="43014" name="AutoShape 10"/>
          <p:cNvSpPr>
            <a:spLocks noChangeArrowheads="1"/>
          </p:cNvSpPr>
          <p:nvPr/>
        </p:nvSpPr>
        <p:spPr bwMode="auto">
          <a:xfrm>
            <a:off x="7086600" y="2819400"/>
            <a:ext cx="762000" cy="685800"/>
          </a:xfrm>
          <a:prstGeom prst="rightArrow">
            <a:avLst>
              <a:gd name="adj1" fmla="val 50000"/>
              <a:gd name="adj2" fmla="val 42361"/>
            </a:avLst>
          </a:prstGeom>
          <a:solidFill>
            <a:schemeClr val="accent1"/>
          </a:solidFill>
          <a:ln w="9525">
            <a:solidFill>
              <a:schemeClr val="tx1"/>
            </a:solidFill>
            <a:miter lim="800000"/>
          </a:ln>
        </p:spPr>
        <p:txBody>
          <a:bodyPr wrap="none" anchor="ctr"/>
          <a:lstStyle/>
          <a:p>
            <a:endParaRPr lang="en-US">
              <a:latin typeface="Calibri" panose="020F0502020204030204" pitchFamily="34" charset="0"/>
              <a:cs typeface="Calibri" panose="020F0502020204030204" pitchFamily="34" charset="0"/>
            </a:endParaRPr>
          </a:p>
        </p:txBody>
      </p:sp>
      <p:pic>
        <p:nvPicPr>
          <p:cNvPr id="43015" name="Picture 11" descr="txp_fig"/>
          <p:cNvPicPr>
            <a:picLocks noChangeAspect="1" noChangeArrowheads="1"/>
          </p:cNvPicPr>
          <p:nvPr>
            <p:custDataLst>
              <p:tags r:id="rId1"/>
            </p:custDataLst>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78263" y="3060700"/>
            <a:ext cx="219075"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Picture 12" descr="txp_fig"/>
          <p:cNvPicPr>
            <a:picLocks noChangeAspect="1" noChangeArrowheads="1"/>
          </p:cNvPicPr>
          <p:nvPr>
            <p:custDataLst>
              <p:tags r:id="rId2"/>
            </p:custDataLst>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9000" y="3033713"/>
            <a:ext cx="2428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6" name="Rectangle 18"/>
          <p:cNvSpPr>
            <a:spLocks noChangeArrowheads="1"/>
          </p:cNvSpPr>
          <p:nvPr/>
        </p:nvSpPr>
        <p:spPr bwMode="auto">
          <a:xfrm>
            <a:off x="2438400" y="4191000"/>
            <a:ext cx="6096000" cy="6096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panose="020F0502020204030204" pitchFamily="34" charset="0"/>
              <a:cs typeface="Calibri" panose="020F0502020204030204" pitchFamily="34" charset="0"/>
            </a:endParaRPr>
          </a:p>
        </p:txBody>
      </p:sp>
      <p:sp>
        <p:nvSpPr>
          <p:cNvPr id="27659" name="Text Box 20"/>
          <p:cNvSpPr txBox="1">
            <a:spLocks noChangeArrowheads="1"/>
          </p:cNvSpPr>
          <p:nvPr/>
        </p:nvSpPr>
        <p:spPr bwMode="auto">
          <a:xfrm>
            <a:off x="1219200" y="48768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atin typeface="Calibri" panose="020F0502020204030204" pitchFamily="34" charset="0"/>
                <a:cs typeface="Calibri" panose="020F0502020204030204" pitchFamily="34" charset="0"/>
              </a:rPr>
              <a:t>Finish with B</a:t>
            </a:r>
          </a:p>
        </p:txBody>
      </p:sp>
      <p:sp>
        <p:nvSpPr>
          <p:cNvPr id="29708" name="AutoShape 21"/>
          <p:cNvSpPr>
            <a:spLocks noChangeArrowheads="1"/>
          </p:cNvSpPr>
          <p:nvPr/>
        </p:nvSpPr>
        <p:spPr bwMode="auto">
          <a:xfrm>
            <a:off x="3429000" y="5486400"/>
            <a:ext cx="762000" cy="685800"/>
          </a:xfrm>
          <a:prstGeom prst="rightArrow">
            <a:avLst>
              <a:gd name="adj1" fmla="val 50000"/>
              <a:gd name="adj2" fmla="val 42361"/>
            </a:avLst>
          </a:prstGeom>
          <a:solidFill>
            <a:schemeClr val="accent1"/>
          </a:solidFill>
          <a:ln w="9525">
            <a:solidFill>
              <a:schemeClr val="tx1"/>
            </a:solidFill>
            <a:miter lim="800000"/>
          </a:ln>
        </p:spPr>
        <p:txBody>
          <a:bodyPr wrap="none" anchor="ctr"/>
          <a:lstStyle/>
          <a:p>
            <a:endParaRPr lang="en-US">
              <a:latin typeface="Calibri" panose="020F0502020204030204" pitchFamily="34" charset="0"/>
              <a:cs typeface="Calibri" panose="020F0502020204030204" pitchFamily="34" charset="0"/>
            </a:endParaRPr>
          </a:p>
        </p:txBody>
      </p:sp>
      <p:sp>
        <p:nvSpPr>
          <p:cNvPr id="29709" name="AutoShape 22"/>
          <p:cNvSpPr>
            <a:spLocks noChangeArrowheads="1"/>
          </p:cNvSpPr>
          <p:nvPr/>
        </p:nvSpPr>
        <p:spPr bwMode="auto">
          <a:xfrm>
            <a:off x="6553200" y="5486400"/>
            <a:ext cx="1447800" cy="685800"/>
          </a:xfrm>
          <a:prstGeom prst="rightArrow">
            <a:avLst>
              <a:gd name="adj1" fmla="val 50000"/>
              <a:gd name="adj2" fmla="val 80486"/>
            </a:avLst>
          </a:prstGeom>
          <a:solidFill>
            <a:schemeClr val="accent1"/>
          </a:solidFill>
          <a:ln w="9525">
            <a:solidFill>
              <a:schemeClr val="tx1"/>
            </a:solidFill>
            <a:miter lim="800000"/>
          </a:ln>
        </p:spPr>
        <p:txBody>
          <a:bodyPr wrap="none" anchor="ctr"/>
          <a:lstStyle/>
          <a:p>
            <a:pPr algn="ctr"/>
            <a:r>
              <a:rPr lang="en-US">
                <a:latin typeface="Calibri" panose="020F0502020204030204" pitchFamily="34" charset="0"/>
                <a:cs typeface="Calibri" panose="020F0502020204030204" pitchFamily="34" charset="0"/>
              </a:rPr>
              <a:t>Normalize</a:t>
            </a:r>
          </a:p>
        </p:txBody>
      </p:sp>
      <p:pic>
        <p:nvPicPr>
          <p:cNvPr id="29710" name="Picture 23" descr="txp_fig"/>
          <p:cNvPicPr>
            <a:picLocks noChangeAspect="1" noChangeArrowheads="1"/>
          </p:cNvPicPr>
          <p:nvPr>
            <p:custDataLst>
              <p:tags r:id="rId3"/>
            </p:custDataLst>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49663" y="5727700"/>
            <a:ext cx="219075"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1" name="Picture 27" descr="txp_fig"/>
          <p:cNvPicPr>
            <a:picLocks noChangeAspect="1" noChangeArrowheads="1"/>
          </p:cNvPicPr>
          <p:nvPr>
            <p:custDataLst>
              <p:tags r:id="rId4"/>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8213725" y="5637213"/>
            <a:ext cx="16160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3" name="Picture 27" descr="txp_fig"/>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6407150" y="1612900"/>
            <a:ext cx="18256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4" name="Picture 5" descr="txp_fig"/>
          <p:cNvPicPr>
            <a:picLocks noChangeAspect="1" noChangeArrowheads="1"/>
          </p:cNvPicPr>
          <p:nvPr>
            <p:custDataLst>
              <p:tags r:id="rId6"/>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2825750" y="1612900"/>
            <a:ext cx="7842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5" name="Picture 18" descr="txp_fig"/>
          <p:cNvPicPr>
            <a:picLocks noChangeAspect="1" noChangeArrowheads="1"/>
          </p:cNvPicPr>
          <p:nvPr>
            <p:custDataLst>
              <p:tags r:id="rId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4648200" y="1600200"/>
            <a:ext cx="768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6" name="Picture 30" descr="txp_fig"/>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1295400" y="3352800"/>
            <a:ext cx="18256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7" name="Picture 18" descr="txp_fig"/>
          <p:cNvPicPr>
            <a:picLocks noChangeAspect="1" noChangeArrowheads="1"/>
          </p:cNvPicPr>
          <p:nvPr>
            <p:custDataLst>
              <p:tags r:id="rId9"/>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1600200" y="2819400"/>
            <a:ext cx="768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8" name="Picture 33" descr="txp_fig"/>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4803775" y="2971800"/>
            <a:ext cx="18256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9" name="Picture 35" descr="txp_fig"/>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8201025" y="2971800"/>
            <a:ext cx="14271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9" name="Picture 36" descr="txp_fig"/>
          <p:cNvPicPr>
            <a:picLocks noChangeAspect="1"/>
          </p:cNvPicPr>
          <p:nvPr>
            <p:custDataLst>
              <p:tags r:id="rId12"/>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6172200" y="4343400"/>
            <a:ext cx="14271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0" name="Picture 5" descr="txp_fig"/>
          <p:cNvPicPr>
            <a:picLocks noChangeAspect="1" noChangeArrowheads="1"/>
          </p:cNvPicPr>
          <p:nvPr>
            <p:custDataLst>
              <p:tags r:id="rId13"/>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3352800" y="4343400"/>
            <a:ext cx="7842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1" name="Picture 38" descr="txp_fig"/>
          <p:cNvPicPr>
            <a:picLocks noChangeAspect="1"/>
          </p:cNvPicPr>
          <p:nvPr>
            <p:custDataLst>
              <p:tags r:id="rId14"/>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1371600" y="5943600"/>
            <a:ext cx="14271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2" name="Picture 5" descr="txp_fig"/>
          <p:cNvPicPr>
            <a:picLocks noChangeAspect="1" noChangeArrowheads="1"/>
          </p:cNvPicPr>
          <p:nvPr>
            <p:custDataLst>
              <p:tags r:id="rId15"/>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1676400" y="5486400"/>
            <a:ext cx="7842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3" name="Picture 42" descr="txp_fig"/>
          <p:cNvPicPr>
            <a:picLocks noChangeAspect="1"/>
          </p:cNvPicPr>
          <p:nvPr>
            <p:custDataLst>
              <p:tags r:id="rId16"/>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4622800" y="5713413"/>
            <a:ext cx="14732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7" descr="alarm.png"/>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262486" y="1295400"/>
            <a:ext cx="1816908" cy="1905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70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7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7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7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7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70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6" grpId="0" animBg="1"/>
      <p:bldP spid="27659" grpId="0"/>
      <p:bldP spid="29708" grpId="0" animBg="1"/>
      <p:bldP spid="29709" grpId="0" animBg="1"/>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3" name="Title 1"/>
          <p:cNvSpPr>
            <a:spLocks noGrp="1"/>
          </p:cNvSpPr>
          <p:nvPr>
            <p:ph type="title"/>
          </p:nvPr>
        </p:nvSpPr>
        <p:spPr>
          <a:xfrm>
            <a:off x="457200" y="76200"/>
            <a:ext cx="8229600" cy="1143000"/>
          </a:xfrm>
        </p:spPr>
        <p:txBody>
          <a:bodyPr/>
          <a:lstStyle/>
          <a:p>
            <a:r>
              <a:rPr lang="en-US">
                <a:ea typeface="MS PGothic" panose="020B0600070205080204" pitchFamily="34" charset="-128"/>
                <a:cs typeface="Calibri" panose="020F0502020204030204" pitchFamily="34" charset="0"/>
              </a:rPr>
              <a:t>Example 2: P(B|a)</a:t>
            </a:r>
          </a:p>
        </p:txBody>
      </p:sp>
      <p:graphicFrame>
        <p:nvGraphicFramePr>
          <p:cNvPr id="5" name="Group 4"/>
          <p:cNvGraphicFramePr>
            <a:graphicFrameLocks noGrp="1"/>
          </p:cNvGraphicFramePr>
          <p:nvPr/>
        </p:nvGraphicFramePr>
        <p:xfrm>
          <a:off x="3505200" y="4013200"/>
          <a:ext cx="2438400" cy="1112838"/>
        </p:xfrm>
        <a:graphic>
          <a:graphicData uri="http://schemas.openxmlformats.org/drawingml/2006/table">
            <a:tbl>
              <a:tblPr/>
              <a:tblGrid>
                <a:gridCol w="7620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defRPr/>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defRPr/>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defRPr/>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defRPr/>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sym typeface="Symbol" panose="05050102010706020507"/>
                        </a:rPr>
                        <a:t></a:t>
                      </a: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0.09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33" name="Picture 32"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068763" y="3584575"/>
            <a:ext cx="1058862"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Group 4"/>
          <p:cNvGraphicFramePr>
            <a:graphicFrameLocks noGrp="1"/>
          </p:cNvGraphicFramePr>
          <p:nvPr/>
        </p:nvGraphicFramePr>
        <p:xfrm>
          <a:off x="228600" y="4800600"/>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defRPr/>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defRPr/>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defRPr/>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sym typeface="Symbol" panose="05050102010706020507"/>
                        </a:rPr>
                        <a:t>a</a:t>
                      </a:r>
                      <a:endPar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defRPr/>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sym typeface="Symbol" panose="05050102010706020507"/>
                        </a:rPr>
                        <a:t></a:t>
                      </a: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defRPr/>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sym typeface="Symbol" panose="05050102010706020507"/>
                        </a:rPr>
                        <a:t></a:t>
                      </a: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defRPr/>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sym typeface="Symbol" panose="05050102010706020507"/>
                        </a:rPr>
                        <a:t>a</a:t>
                      </a:r>
                      <a:endPar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44080" name="Picture 13"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20663" y="4343400"/>
            <a:ext cx="1074737"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Group 4"/>
          <p:cNvGraphicFramePr>
            <a:graphicFrameLocks noGrp="1"/>
          </p:cNvGraphicFramePr>
          <p:nvPr/>
        </p:nvGraphicFramePr>
        <p:xfrm>
          <a:off x="304800" y="2819400"/>
          <a:ext cx="1381125" cy="1112838"/>
        </p:xfrm>
        <a:graphic>
          <a:graphicData uri="http://schemas.openxmlformats.org/drawingml/2006/table">
            <a:tbl>
              <a:tblPr/>
              <a:tblGrid>
                <a:gridCol w="762000">
                  <a:extLst>
                    <a:ext uri="{9D8B030D-6E8A-4147-A177-3AD203B41FA5}">
                      <a16:colId xmlns:a16="http://schemas.microsoft.com/office/drawing/2014/main" val="20000"/>
                    </a:ext>
                  </a:extLst>
                </a:gridCol>
                <a:gridCol w="619125">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sym typeface="Symbol" panose="05050102010706020507"/>
                        </a:rPr>
                        <a:t></a:t>
                      </a: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44095" name="Picture 12"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654050" y="2362200"/>
            <a:ext cx="760413"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96" name="Oval 15"/>
          <p:cNvSpPr>
            <a:spLocks noChangeArrowheads="1"/>
          </p:cNvSpPr>
          <p:nvPr/>
        </p:nvSpPr>
        <p:spPr bwMode="auto">
          <a:xfrm>
            <a:off x="2057400" y="34290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a:cs typeface="Times New Roman" panose="02020603050405020304"/>
              </a:rPr>
              <a:t>a</a:t>
            </a:r>
            <a:endParaRPr lang="en-US" sz="2400" baseline="-25000">
              <a:latin typeface="Times New Roman" panose="02020603050405020304"/>
              <a:cs typeface="Times New Roman" panose="02020603050405020304"/>
            </a:endParaRPr>
          </a:p>
        </p:txBody>
      </p:sp>
      <p:sp>
        <p:nvSpPr>
          <p:cNvPr id="44097" name="Oval 11"/>
          <p:cNvSpPr>
            <a:spLocks noChangeArrowheads="1"/>
          </p:cNvSpPr>
          <p:nvPr/>
        </p:nvSpPr>
        <p:spPr bwMode="auto">
          <a:xfrm>
            <a:off x="2058988" y="2362200"/>
            <a:ext cx="533400" cy="533400"/>
          </a:xfrm>
          <a:prstGeom prst="ellipse">
            <a:avLst/>
          </a:prstGeom>
          <a:solidFill>
            <a:schemeClr val="bg1"/>
          </a:solidFill>
          <a:ln w="28575">
            <a:solidFill>
              <a:schemeClr val="tx1"/>
            </a:solidFill>
            <a:round/>
          </a:ln>
        </p:spPr>
        <p:txBody>
          <a:bodyPr wrap="none" anchor="ctr"/>
          <a:lstStyle/>
          <a:p>
            <a:pPr algn="ctr"/>
            <a:r>
              <a:rPr lang="en-US" sz="2400" i="1" dirty="0">
                <a:latin typeface="Times New Roman" panose="02020603050405020304"/>
                <a:cs typeface="Times New Roman" panose="02020603050405020304"/>
              </a:rPr>
              <a:t>B</a:t>
            </a:r>
          </a:p>
        </p:txBody>
      </p:sp>
      <p:cxnSp>
        <p:nvCxnSpPr>
          <p:cNvPr id="44098" name="AutoShape 12"/>
          <p:cNvCxnSpPr>
            <a:cxnSpLocks noChangeShapeType="1"/>
            <a:stCxn id="44097" idx="4"/>
            <a:endCxn id="44096" idx="0"/>
          </p:cNvCxnSpPr>
          <p:nvPr/>
        </p:nvCxnSpPr>
        <p:spPr bwMode="auto">
          <a:xfrm rot="5400000">
            <a:off x="2058194" y="3161506"/>
            <a:ext cx="533400" cy="1588"/>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22" name="Oval 21"/>
          <p:cNvSpPr>
            <a:spLocks noChangeArrowheads="1"/>
          </p:cNvSpPr>
          <p:nvPr/>
        </p:nvSpPr>
        <p:spPr bwMode="auto">
          <a:xfrm>
            <a:off x="3962400" y="2362200"/>
            <a:ext cx="1524000" cy="533400"/>
          </a:xfrm>
          <a:prstGeom prst="ellipse">
            <a:avLst/>
          </a:prstGeom>
          <a:solidFill>
            <a:schemeClr val="bg1"/>
          </a:solidFill>
          <a:ln w="28575">
            <a:solidFill>
              <a:schemeClr val="tx1"/>
            </a:solidFill>
            <a:round/>
          </a:ln>
        </p:spPr>
        <p:txBody>
          <a:bodyPr wrap="none" anchor="ctr"/>
          <a:lstStyle/>
          <a:p>
            <a:pPr algn="ctr"/>
            <a:r>
              <a:rPr lang="en-US" sz="2400" i="1" dirty="0">
                <a:latin typeface="Times New Roman" panose="02020603050405020304"/>
                <a:cs typeface="Times New Roman" panose="02020603050405020304"/>
              </a:rPr>
              <a:t>a, B</a:t>
            </a:r>
            <a:endParaRPr lang="en-US" sz="2400" baseline="-25000" dirty="0">
              <a:latin typeface="Times New Roman" panose="02020603050405020304"/>
              <a:cs typeface="Times New Roman" panose="02020603050405020304"/>
            </a:endParaRPr>
          </a:p>
        </p:txBody>
      </p:sp>
      <p:sp>
        <p:nvSpPr>
          <p:cNvPr id="44100" name="TextBox 24"/>
          <p:cNvSpPr txBox="1">
            <a:spLocks noChangeArrowheads="1"/>
          </p:cNvSpPr>
          <p:nvPr/>
        </p:nvSpPr>
        <p:spPr bwMode="auto">
          <a:xfrm>
            <a:off x="152400" y="1524000"/>
            <a:ext cx="2819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sz="2800" dirty="0">
                <a:solidFill>
                  <a:schemeClr val="accent2"/>
                </a:solidFill>
                <a:latin typeface="Calibri" panose="020F0502020204030204" pitchFamily="34" charset="0"/>
                <a:cs typeface="Calibri" panose="020F0502020204030204" pitchFamily="34" charset="0"/>
              </a:rPr>
              <a:t>Start / Select</a:t>
            </a:r>
          </a:p>
        </p:txBody>
      </p:sp>
      <p:sp>
        <p:nvSpPr>
          <p:cNvPr id="26" name="TextBox 25"/>
          <p:cNvSpPr txBox="1">
            <a:spLocks noChangeArrowheads="1"/>
          </p:cNvSpPr>
          <p:nvPr/>
        </p:nvSpPr>
        <p:spPr bwMode="auto">
          <a:xfrm>
            <a:off x="3810000" y="1533525"/>
            <a:ext cx="1752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sz="2800" dirty="0">
                <a:solidFill>
                  <a:schemeClr val="accent2"/>
                </a:solidFill>
                <a:latin typeface="Calibri" panose="020F0502020204030204" pitchFamily="34" charset="0"/>
                <a:cs typeface="Calibri" panose="020F0502020204030204" pitchFamily="34" charset="0"/>
              </a:rPr>
              <a:t>Join on B</a:t>
            </a:r>
          </a:p>
        </p:txBody>
      </p:sp>
      <p:sp>
        <p:nvSpPr>
          <p:cNvPr id="27" name="TextBox 26"/>
          <p:cNvSpPr txBox="1">
            <a:spLocks noChangeArrowheads="1"/>
          </p:cNvSpPr>
          <p:nvPr/>
        </p:nvSpPr>
        <p:spPr bwMode="auto">
          <a:xfrm>
            <a:off x="6629400" y="1533525"/>
            <a:ext cx="2057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sz="2800" dirty="0">
                <a:solidFill>
                  <a:schemeClr val="accent2"/>
                </a:solidFill>
                <a:latin typeface="Calibri" panose="020F0502020204030204" pitchFamily="34" charset="0"/>
                <a:cs typeface="Calibri" panose="020F0502020204030204" pitchFamily="34" charset="0"/>
              </a:rPr>
              <a:t>Normalize</a:t>
            </a:r>
          </a:p>
        </p:txBody>
      </p:sp>
      <p:cxnSp>
        <p:nvCxnSpPr>
          <p:cNvPr id="24" name="Straight Connector 23"/>
          <p:cNvCxnSpPr/>
          <p:nvPr/>
        </p:nvCxnSpPr>
        <p:spPr>
          <a:xfrm>
            <a:off x="228600" y="5715000"/>
            <a:ext cx="22098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28600" y="6477000"/>
            <a:ext cx="22098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34" name="Group 4"/>
          <p:cNvGraphicFramePr>
            <a:graphicFrameLocks noGrp="1"/>
          </p:cNvGraphicFramePr>
          <p:nvPr/>
        </p:nvGraphicFramePr>
        <p:xfrm>
          <a:off x="6477000" y="4010025"/>
          <a:ext cx="2438400" cy="1112838"/>
        </p:xfrm>
        <a:graphic>
          <a:graphicData uri="http://schemas.openxmlformats.org/drawingml/2006/table">
            <a:tbl>
              <a:tblPr/>
              <a:tblGrid>
                <a:gridCol w="7620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defRPr/>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defRPr/>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8/17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defRPr/>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defRPr/>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sym typeface="Symbol" panose="05050102010706020507"/>
                        </a:rPr>
                        <a:t></a:t>
                      </a: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9/17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36" name="Picture 35" descr="txp_fi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69138" y="3581400"/>
            <a:ext cx="1001712"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2" name="Picture 2" descr="\\.host\Shared Folders\Shared with PC\p_a_given_B.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0200" y="4343400"/>
            <a:ext cx="9144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Arrow Connector 24"/>
          <p:cNvCxnSpPr>
            <a:endCxn id="40962" idx="1"/>
          </p:cNvCxnSpPr>
          <p:nvPr/>
        </p:nvCxnSpPr>
        <p:spPr>
          <a:xfrm>
            <a:off x="1295400" y="4500563"/>
            <a:ext cx="304800" cy="79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p:bldP spid="2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a:ea typeface="MS PGothic" panose="020B0600070205080204" pitchFamily="34" charset="-128"/>
              </a:rPr>
              <a:t>Same Example in Equations</a:t>
            </a:r>
          </a:p>
        </p:txBody>
      </p:sp>
      <p:sp>
        <p:nvSpPr>
          <p:cNvPr id="3" name="Content Placeholder 2"/>
          <p:cNvSpPr>
            <a:spLocks noGrp="1"/>
          </p:cNvSpPr>
          <p:nvPr>
            <p:ph idx="1"/>
          </p:nvPr>
        </p:nvSpPr>
        <p:spPr>
          <a:xfrm>
            <a:off x="6629400" y="3124200"/>
            <a:ext cx="5867400" cy="3219450"/>
          </a:xfrm>
        </p:spPr>
        <p:txBody>
          <a:bodyPr>
            <a:normAutofit fontScale="92500" lnSpcReduction="20000"/>
          </a:bodyPr>
          <a:lstStyle/>
          <a:p>
            <a:pPr marL="0" indent="0">
              <a:buFont typeface="Wingdings" panose="05000000000000000000" pitchFamily="2" charset="2"/>
              <a:buNone/>
            </a:pPr>
            <a:endParaRPr lang="en-US" sz="1050" dirty="0">
              <a:ea typeface="MS PGothic" panose="020B0600070205080204" pitchFamily="34" charset="-128"/>
            </a:endParaRPr>
          </a:p>
          <a:p>
            <a:pPr marL="0" indent="0">
              <a:buFont typeface="Wingdings" panose="05000000000000000000" pitchFamily="2" charset="2"/>
              <a:buNone/>
            </a:pPr>
            <a:r>
              <a:rPr lang="en-US" sz="2000" dirty="0">
                <a:ea typeface="MS PGothic" panose="020B0600070205080204" pitchFamily="34" charset="-128"/>
              </a:rPr>
              <a:t>marginal can be obtained from joint by summing out</a:t>
            </a:r>
          </a:p>
          <a:p>
            <a:pPr marL="0" indent="0">
              <a:buFont typeface="Wingdings" panose="05000000000000000000" pitchFamily="2" charset="2"/>
              <a:buNone/>
            </a:pPr>
            <a:endParaRPr lang="en-US" sz="800" dirty="0">
              <a:ea typeface="MS PGothic" panose="020B0600070205080204" pitchFamily="34" charset="-128"/>
            </a:endParaRPr>
          </a:p>
          <a:p>
            <a:pPr marL="0" indent="0">
              <a:buFont typeface="Wingdings" panose="05000000000000000000" pitchFamily="2" charset="2"/>
              <a:buNone/>
            </a:pPr>
            <a:r>
              <a:rPr lang="en-US" sz="2000" dirty="0">
                <a:ea typeface="MS PGothic" panose="020B0600070205080204" pitchFamily="34" charset="-128"/>
              </a:rPr>
              <a:t>use Bayes</a:t>
            </a:r>
            <a:r>
              <a:rPr lang="en-US" altLang="en-US" sz="2000" dirty="0">
                <a:ea typeface="MS PGothic" panose="020B0600070205080204" pitchFamily="34" charset="-128"/>
              </a:rPr>
              <a:t>’</a:t>
            </a:r>
            <a:r>
              <a:rPr lang="en-US" sz="2000" dirty="0">
                <a:ea typeface="MS PGothic" panose="020B0600070205080204" pitchFamily="34" charset="-128"/>
              </a:rPr>
              <a:t> net joint distribution expression</a:t>
            </a:r>
          </a:p>
          <a:p>
            <a:pPr marL="0" indent="0">
              <a:buFont typeface="Wingdings" panose="05000000000000000000" pitchFamily="2" charset="2"/>
              <a:buNone/>
            </a:pPr>
            <a:endParaRPr lang="en-US" sz="800" dirty="0">
              <a:ea typeface="MS PGothic" panose="020B0600070205080204" pitchFamily="34" charset="-128"/>
            </a:endParaRPr>
          </a:p>
          <a:p>
            <a:pPr marL="0" indent="0">
              <a:buFont typeface="Wingdings" panose="05000000000000000000" pitchFamily="2" charset="2"/>
              <a:buNone/>
            </a:pPr>
            <a:r>
              <a:rPr lang="en-US" sz="2000" dirty="0">
                <a:ea typeface="MS PGothic" panose="020B0600070205080204" pitchFamily="34" charset="-128"/>
              </a:rPr>
              <a:t>use x*(</a:t>
            </a:r>
            <a:r>
              <a:rPr lang="en-US" sz="2000" dirty="0" err="1">
                <a:ea typeface="MS PGothic" panose="020B0600070205080204" pitchFamily="34" charset="-128"/>
              </a:rPr>
              <a:t>y+z</a:t>
            </a:r>
            <a:r>
              <a:rPr lang="en-US" sz="2000" dirty="0">
                <a:ea typeface="MS PGothic" panose="020B0600070205080204" pitchFamily="34" charset="-128"/>
              </a:rPr>
              <a:t>) = </a:t>
            </a:r>
            <a:r>
              <a:rPr lang="en-US" sz="2000" dirty="0" err="1">
                <a:ea typeface="MS PGothic" panose="020B0600070205080204" pitchFamily="34" charset="-128"/>
              </a:rPr>
              <a:t>xy</a:t>
            </a:r>
            <a:r>
              <a:rPr lang="en-US" sz="2000" dirty="0">
                <a:ea typeface="MS PGothic" panose="020B0600070205080204" pitchFamily="34" charset="-128"/>
              </a:rPr>
              <a:t> + </a:t>
            </a:r>
            <a:r>
              <a:rPr lang="en-US" sz="2000" dirty="0" err="1">
                <a:ea typeface="MS PGothic" panose="020B0600070205080204" pitchFamily="34" charset="-128"/>
              </a:rPr>
              <a:t>xz</a:t>
            </a:r>
            <a:endParaRPr lang="en-US" sz="2000" dirty="0">
              <a:ea typeface="MS PGothic" panose="020B0600070205080204" pitchFamily="34" charset="-128"/>
            </a:endParaRPr>
          </a:p>
          <a:p>
            <a:pPr marL="0" indent="0">
              <a:buFont typeface="Wingdings" panose="05000000000000000000" pitchFamily="2" charset="2"/>
              <a:buNone/>
            </a:pPr>
            <a:endParaRPr lang="en-US" sz="800" dirty="0">
              <a:ea typeface="MS PGothic" panose="020B0600070205080204" pitchFamily="34" charset="-128"/>
            </a:endParaRPr>
          </a:p>
          <a:p>
            <a:pPr marL="0" indent="0">
              <a:buFont typeface="Wingdings" panose="05000000000000000000" pitchFamily="2" charset="2"/>
              <a:buNone/>
            </a:pPr>
            <a:r>
              <a:rPr lang="en-US" sz="2000" dirty="0">
                <a:ea typeface="MS PGothic" panose="020B0600070205080204" pitchFamily="34" charset="-128"/>
              </a:rPr>
              <a:t>joining on a, and then summing out gives f</a:t>
            </a:r>
            <a:r>
              <a:rPr lang="en-US" sz="2000" baseline="-25000" dirty="0">
                <a:ea typeface="MS PGothic" panose="020B0600070205080204" pitchFamily="34" charset="-128"/>
              </a:rPr>
              <a:t>1</a:t>
            </a:r>
          </a:p>
          <a:p>
            <a:pPr marL="0" indent="0">
              <a:buFont typeface="Wingdings" panose="05000000000000000000" pitchFamily="2" charset="2"/>
              <a:buNone/>
            </a:pPr>
            <a:endParaRPr lang="en-US" sz="800" dirty="0">
              <a:ea typeface="MS PGothic" panose="020B0600070205080204" pitchFamily="34" charset="-128"/>
            </a:endParaRPr>
          </a:p>
          <a:p>
            <a:pPr marL="0" indent="0">
              <a:buFont typeface="Wingdings" panose="05000000000000000000" pitchFamily="2" charset="2"/>
              <a:buNone/>
            </a:pPr>
            <a:r>
              <a:rPr lang="en-US" sz="2000" dirty="0">
                <a:ea typeface="MS PGothic" panose="020B0600070205080204" pitchFamily="34" charset="-128"/>
              </a:rPr>
              <a:t>use x*(</a:t>
            </a:r>
            <a:r>
              <a:rPr lang="en-US" sz="2000" dirty="0" err="1">
                <a:ea typeface="MS PGothic" panose="020B0600070205080204" pitchFamily="34" charset="-128"/>
              </a:rPr>
              <a:t>y+z</a:t>
            </a:r>
            <a:r>
              <a:rPr lang="en-US" sz="2000" dirty="0">
                <a:ea typeface="MS PGothic" panose="020B0600070205080204" pitchFamily="34" charset="-128"/>
              </a:rPr>
              <a:t>)  = </a:t>
            </a:r>
            <a:r>
              <a:rPr lang="en-US" sz="2000" dirty="0" err="1">
                <a:ea typeface="MS PGothic" panose="020B0600070205080204" pitchFamily="34" charset="-128"/>
              </a:rPr>
              <a:t>xy</a:t>
            </a:r>
            <a:r>
              <a:rPr lang="en-US" sz="2000" dirty="0">
                <a:ea typeface="MS PGothic" panose="020B0600070205080204" pitchFamily="34" charset="-128"/>
              </a:rPr>
              <a:t> + </a:t>
            </a:r>
            <a:r>
              <a:rPr lang="en-US" sz="2000" dirty="0" err="1">
                <a:ea typeface="MS PGothic" panose="020B0600070205080204" pitchFamily="34" charset="-128"/>
              </a:rPr>
              <a:t>xz</a:t>
            </a:r>
            <a:endParaRPr lang="en-US" sz="2000" dirty="0">
              <a:ea typeface="MS PGothic" panose="020B0600070205080204" pitchFamily="34" charset="-128"/>
            </a:endParaRPr>
          </a:p>
          <a:p>
            <a:pPr marL="0" indent="0">
              <a:buFont typeface="Wingdings" panose="05000000000000000000" pitchFamily="2" charset="2"/>
              <a:buNone/>
            </a:pPr>
            <a:endParaRPr lang="en-US" sz="800" dirty="0">
              <a:ea typeface="MS PGothic" panose="020B0600070205080204" pitchFamily="34" charset="-128"/>
            </a:endParaRPr>
          </a:p>
          <a:p>
            <a:pPr marL="0" indent="0">
              <a:buFont typeface="Wingdings" panose="05000000000000000000" pitchFamily="2" charset="2"/>
              <a:buNone/>
            </a:pPr>
            <a:r>
              <a:rPr lang="en-US" sz="2000" dirty="0">
                <a:ea typeface="MS PGothic" panose="020B0600070205080204" pitchFamily="34" charset="-128"/>
              </a:rPr>
              <a:t>joining on e, and then summing out gives f</a:t>
            </a:r>
            <a:r>
              <a:rPr lang="en-US" sz="2000" baseline="-25000" dirty="0">
                <a:ea typeface="MS PGothic" panose="020B0600070205080204" pitchFamily="34" charset="-128"/>
              </a:rPr>
              <a:t>2</a:t>
            </a:r>
          </a:p>
        </p:txBody>
      </p:sp>
      <p:pic>
        <p:nvPicPr>
          <p:cNvPr id="45061" name="Picture 4" descr="txp_fig"/>
          <p:cNvPicPr>
            <a:picLocks noChangeAspect="1" noChangeArrowheads="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33400" y="1600200"/>
            <a:ext cx="38052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5" descr="txp_fig"/>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23875" y="2449513"/>
            <a:ext cx="78422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6"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651250" y="2449513"/>
            <a:ext cx="148907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Picture 12" descr="txp_fig"/>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924550" y="2430463"/>
            <a:ext cx="9969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5" name="Picture 15" descr="txp_fig"/>
          <p:cNvPicPr>
            <a:picLocks noChangeAspect="1" noChangeArrowheads="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7613650" y="2430463"/>
            <a:ext cx="111918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6" name="Picture 18" descr="txp_fig"/>
          <p:cNvPicPr>
            <a:picLocks noChangeAspect="1" noChangeArrowheads="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2057400" y="2436813"/>
            <a:ext cx="768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7" name="Rectangle 32"/>
          <p:cNvSpPr>
            <a:spLocks noChangeArrowheads="1"/>
          </p:cNvSpPr>
          <p:nvPr/>
        </p:nvSpPr>
        <p:spPr bwMode="auto">
          <a:xfrm>
            <a:off x="381000" y="2286000"/>
            <a:ext cx="8534400" cy="6096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23" name="Picture 22" descr="txp_fig.png"/>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bwMode="auto">
          <a:xfrm>
            <a:off x="380999" y="3110821"/>
            <a:ext cx="5791201" cy="306137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sp>
        <p:nvSpPr>
          <p:cNvPr id="45069" name="Content Placeholder 2"/>
          <p:cNvSpPr txBox="1"/>
          <p:nvPr/>
        </p:nvSpPr>
        <p:spPr bwMode="auto">
          <a:xfrm>
            <a:off x="0" y="6477000"/>
            <a:ext cx="12115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Font typeface="Wingdings" panose="05000000000000000000" pitchFamily="2" charset="2"/>
              <a:buNone/>
            </a:pPr>
            <a:r>
              <a:rPr lang="en-US" sz="1600" b="1" dirty="0">
                <a:solidFill>
                  <a:srgbClr val="FF0000"/>
                </a:solidFill>
                <a:latin typeface="Calibri" panose="020F0502020204030204" pitchFamily="34" charset="0"/>
                <a:cs typeface="Calibri" panose="020F0502020204030204" pitchFamily="34" charset="0"/>
              </a:rPr>
              <a:t>All we are doing is exploiting </a:t>
            </a:r>
            <a:r>
              <a:rPr lang="en-US" sz="1600" b="1" dirty="0" err="1">
                <a:solidFill>
                  <a:srgbClr val="FF0000"/>
                </a:solidFill>
                <a:latin typeface="Calibri" panose="020F0502020204030204" pitchFamily="34" charset="0"/>
                <a:cs typeface="Calibri" panose="020F0502020204030204" pitchFamily="34" charset="0"/>
              </a:rPr>
              <a:t>uwy</a:t>
            </a:r>
            <a:r>
              <a:rPr lang="en-US" sz="1600" b="1" dirty="0">
                <a:solidFill>
                  <a:srgbClr val="FF0000"/>
                </a:solidFill>
                <a:latin typeface="Calibri" panose="020F0502020204030204" pitchFamily="34" charset="0"/>
                <a:cs typeface="Calibri" panose="020F0502020204030204" pitchFamily="34" charset="0"/>
              </a:rPr>
              <a:t> + </a:t>
            </a:r>
            <a:r>
              <a:rPr lang="en-US" sz="1600" b="1" dirty="0" err="1">
                <a:solidFill>
                  <a:srgbClr val="FF0000"/>
                </a:solidFill>
                <a:latin typeface="Calibri" panose="020F0502020204030204" pitchFamily="34" charset="0"/>
                <a:cs typeface="Calibri" panose="020F0502020204030204" pitchFamily="34" charset="0"/>
              </a:rPr>
              <a:t>uwz</a:t>
            </a:r>
            <a:r>
              <a:rPr lang="en-US" sz="1600" b="1" dirty="0">
                <a:solidFill>
                  <a:srgbClr val="FF0000"/>
                </a:solidFill>
                <a:latin typeface="Calibri" panose="020F0502020204030204" pitchFamily="34" charset="0"/>
                <a:cs typeface="Calibri" panose="020F0502020204030204" pitchFamily="34" charset="0"/>
              </a:rPr>
              <a:t> + </a:t>
            </a:r>
            <a:r>
              <a:rPr lang="en-US" sz="1600" b="1" dirty="0" err="1">
                <a:solidFill>
                  <a:srgbClr val="FF0000"/>
                </a:solidFill>
                <a:latin typeface="Calibri" panose="020F0502020204030204" pitchFamily="34" charset="0"/>
                <a:cs typeface="Calibri" panose="020F0502020204030204" pitchFamily="34" charset="0"/>
              </a:rPr>
              <a:t>uxy</a:t>
            </a:r>
            <a:r>
              <a:rPr lang="en-US" sz="1600" b="1" dirty="0">
                <a:solidFill>
                  <a:srgbClr val="FF0000"/>
                </a:solidFill>
                <a:latin typeface="Calibri" panose="020F0502020204030204" pitchFamily="34" charset="0"/>
                <a:cs typeface="Calibri" panose="020F0502020204030204" pitchFamily="34" charset="0"/>
              </a:rPr>
              <a:t> + </a:t>
            </a:r>
            <a:r>
              <a:rPr lang="en-US" sz="1600" b="1" dirty="0" err="1">
                <a:solidFill>
                  <a:srgbClr val="FF0000"/>
                </a:solidFill>
                <a:latin typeface="Calibri" panose="020F0502020204030204" pitchFamily="34" charset="0"/>
                <a:cs typeface="Calibri" panose="020F0502020204030204" pitchFamily="34" charset="0"/>
              </a:rPr>
              <a:t>uxz</a:t>
            </a:r>
            <a:r>
              <a:rPr lang="en-US" sz="1600" b="1" dirty="0">
                <a:solidFill>
                  <a:srgbClr val="FF0000"/>
                </a:solidFill>
                <a:latin typeface="Calibri" panose="020F0502020204030204" pitchFamily="34" charset="0"/>
                <a:cs typeface="Calibri" panose="020F0502020204030204" pitchFamily="34" charset="0"/>
              </a:rPr>
              <a:t> + </a:t>
            </a:r>
            <a:r>
              <a:rPr lang="en-US" sz="1600" b="1" dirty="0" err="1">
                <a:solidFill>
                  <a:srgbClr val="FF0000"/>
                </a:solidFill>
                <a:latin typeface="Calibri" panose="020F0502020204030204" pitchFamily="34" charset="0"/>
                <a:cs typeface="Calibri" panose="020F0502020204030204" pitchFamily="34" charset="0"/>
              </a:rPr>
              <a:t>vwy</a:t>
            </a:r>
            <a:r>
              <a:rPr lang="en-US" sz="1600" b="1" dirty="0">
                <a:solidFill>
                  <a:srgbClr val="FF0000"/>
                </a:solidFill>
                <a:latin typeface="Calibri" panose="020F0502020204030204" pitchFamily="34" charset="0"/>
                <a:cs typeface="Calibri" panose="020F0502020204030204" pitchFamily="34" charset="0"/>
              </a:rPr>
              <a:t> + </a:t>
            </a:r>
            <a:r>
              <a:rPr lang="en-US" sz="1600" b="1" dirty="0" err="1">
                <a:solidFill>
                  <a:srgbClr val="FF0000"/>
                </a:solidFill>
                <a:latin typeface="Calibri" panose="020F0502020204030204" pitchFamily="34" charset="0"/>
                <a:cs typeface="Calibri" panose="020F0502020204030204" pitchFamily="34" charset="0"/>
              </a:rPr>
              <a:t>vwz</a:t>
            </a:r>
            <a:r>
              <a:rPr lang="en-US" sz="1600" b="1" dirty="0">
                <a:solidFill>
                  <a:srgbClr val="FF0000"/>
                </a:solidFill>
                <a:latin typeface="Calibri" panose="020F0502020204030204" pitchFamily="34" charset="0"/>
                <a:cs typeface="Calibri" panose="020F0502020204030204" pitchFamily="34" charset="0"/>
              </a:rPr>
              <a:t> + </a:t>
            </a:r>
            <a:r>
              <a:rPr lang="en-US" sz="1600" b="1" dirty="0" err="1">
                <a:solidFill>
                  <a:srgbClr val="FF0000"/>
                </a:solidFill>
                <a:latin typeface="Calibri" panose="020F0502020204030204" pitchFamily="34" charset="0"/>
                <a:cs typeface="Calibri" panose="020F0502020204030204" pitchFamily="34" charset="0"/>
              </a:rPr>
              <a:t>vxy</a:t>
            </a:r>
            <a:r>
              <a:rPr lang="en-US" sz="1600" b="1" dirty="0">
                <a:solidFill>
                  <a:srgbClr val="FF0000"/>
                </a:solidFill>
                <a:latin typeface="Calibri" panose="020F0502020204030204" pitchFamily="34" charset="0"/>
                <a:cs typeface="Calibri" panose="020F0502020204030204" pitchFamily="34" charset="0"/>
              </a:rPr>
              <a:t> +</a:t>
            </a:r>
            <a:r>
              <a:rPr lang="en-US" sz="1600" b="1" dirty="0" err="1">
                <a:solidFill>
                  <a:srgbClr val="FF0000"/>
                </a:solidFill>
                <a:latin typeface="Calibri" panose="020F0502020204030204" pitchFamily="34" charset="0"/>
                <a:cs typeface="Calibri" panose="020F0502020204030204" pitchFamily="34" charset="0"/>
              </a:rPr>
              <a:t>vxz</a:t>
            </a:r>
            <a:r>
              <a:rPr lang="en-US" sz="1600" b="1" dirty="0">
                <a:solidFill>
                  <a:srgbClr val="FF0000"/>
                </a:solidFill>
                <a:latin typeface="Calibri" panose="020F0502020204030204" pitchFamily="34" charset="0"/>
                <a:cs typeface="Calibri" panose="020F0502020204030204" pitchFamily="34" charset="0"/>
              </a:rPr>
              <a:t> = (</a:t>
            </a:r>
            <a:r>
              <a:rPr lang="en-US" sz="1600" b="1" dirty="0" err="1">
                <a:solidFill>
                  <a:srgbClr val="FF0000"/>
                </a:solidFill>
                <a:latin typeface="Calibri" panose="020F0502020204030204" pitchFamily="34" charset="0"/>
                <a:cs typeface="Calibri" panose="020F0502020204030204" pitchFamily="34" charset="0"/>
              </a:rPr>
              <a:t>u+v</a:t>
            </a:r>
            <a:r>
              <a:rPr lang="en-US" sz="1600" b="1" dirty="0">
                <a:solidFill>
                  <a:srgbClr val="FF0000"/>
                </a:solidFill>
                <a:latin typeface="Calibri" panose="020F0502020204030204" pitchFamily="34" charset="0"/>
                <a:cs typeface="Calibri" panose="020F0502020204030204" pitchFamily="34" charset="0"/>
              </a:rPr>
              <a:t>)(</a:t>
            </a:r>
            <a:r>
              <a:rPr lang="en-US" sz="1600" b="1" dirty="0" err="1">
                <a:solidFill>
                  <a:srgbClr val="FF0000"/>
                </a:solidFill>
                <a:latin typeface="Calibri" panose="020F0502020204030204" pitchFamily="34" charset="0"/>
                <a:cs typeface="Calibri" panose="020F0502020204030204" pitchFamily="34" charset="0"/>
              </a:rPr>
              <a:t>w+x</a:t>
            </a:r>
            <a:r>
              <a:rPr lang="en-US" sz="1600" b="1" dirty="0">
                <a:solidFill>
                  <a:srgbClr val="FF0000"/>
                </a:solidFill>
                <a:latin typeface="Calibri" panose="020F0502020204030204" pitchFamily="34" charset="0"/>
                <a:cs typeface="Calibri" panose="020F0502020204030204" pitchFamily="34" charset="0"/>
              </a:rPr>
              <a:t>)(</a:t>
            </a:r>
            <a:r>
              <a:rPr lang="en-US" sz="1600" b="1" dirty="0" err="1">
                <a:solidFill>
                  <a:srgbClr val="FF0000"/>
                </a:solidFill>
                <a:latin typeface="Calibri" panose="020F0502020204030204" pitchFamily="34" charset="0"/>
                <a:cs typeface="Calibri" panose="020F0502020204030204" pitchFamily="34" charset="0"/>
              </a:rPr>
              <a:t>y+z</a:t>
            </a:r>
            <a:r>
              <a:rPr lang="en-US" sz="1600" b="1" dirty="0">
                <a:solidFill>
                  <a:srgbClr val="FF0000"/>
                </a:solidFill>
                <a:latin typeface="Calibri" panose="020F0502020204030204" pitchFamily="34" charset="0"/>
                <a:cs typeface="Calibri" panose="020F0502020204030204" pitchFamily="34" charset="0"/>
              </a:rPr>
              <a:t>) to improve computational efficiency!</a:t>
            </a:r>
          </a:p>
        </p:txBody>
      </p:sp>
      <p:pic>
        <p:nvPicPr>
          <p:cNvPr id="24" name="Picture 23" descr="alarm.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262486" y="1295400"/>
            <a:ext cx="1816908" cy="190500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1606" y="-31750"/>
            <a:ext cx="12190393" cy="1143000"/>
          </a:xfrm>
        </p:spPr>
        <p:txBody>
          <a:bodyPr/>
          <a:lstStyle/>
          <a:p>
            <a:r>
              <a:rPr lang="en-US" sz="3600" dirty="0">
                <a:ea typeface="MS PGothic" panose="020B0600070205080204" pitchFamily="34" charset="-128"/>
              </a:rPr>
              <a:t>Another Variable Elimination Example</a:t>
            </a:r>
          </a:p>
        </p:txBody>
      </p:sp>
      <p:pic>
        <p:nvPicPr>
          <p:cNvPr id="46083" name="Picture 22" descr="TP_tmp.png"/>
          <p:cNvPicPr>
            <a:picLocks noChangeAspect="1"/>
          </p:cNvPicPr>
          <p:nvPr>
            <p:custDataLst>
              <p:tags r:id="rId1"/>
            </p:custDataLst>
          </p:nvPr>
        </p:nvPicPr>
        <p:blipFill>
          <a:blip r:embed="rId11">
            <a:extLst>
              <a:ext uri="{28A0092B-C50C-407E-A947-70E740481C1C}">
                <a14:useLocalDpi xmlns:a14="http://schemas.microsoft.com/office/drawing/2010/main" val="0"/>
              </a:ext>
            </a:extLst>
          </a:blip>
          <a:srcRect/>
          <a:stretch>
            <a:fillRect/>
          </a:stretch>
        </p:blipFill>
        <p:spPr bwMode="auto">
          <a:xfrm>
            <a:off x="685800" y="1219200"/>
            <a:ext cx="43688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TP_tmp.png"/>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bwMode="auto">
          <a:xfrm>
            <a:off x="76201" y="1676402"/>
            <a:ext cx="7239000" cy="5067300"/>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nvGrpSpPr>
          <p:cNvPr id="2" name="Group 1"/>
          <p:cNvGrpSpPr/>
          <p:nvPr/>
        </p:nvGrpSpPr>
        <p:grpSpPr>
          <a:xfrm>
            <a:off x="8458200" y="1371600"/>
            <a:ext cx="2667000" cy="2286000"/>
            <a:chOff x="7467600" y="1524000"/>
            <a:chExt cx="1295400" cy="1563688"/>
          </a:xfrm>
        </p:grpSpPr>
        <p:sp>
          <p:nvSpPr>
            <p:cNvPr id="25" name="Oval 24"/>
            <p:cNvSpPr/>
            <p:nvPr/>
          </p:nvSpPr>
          <p:spPr bwMode="auto">
            <a:xfrm>
              <a:off x="7467600" y="2819400"/>
              <a:ext cx="228600" cy="268288"/>
            </a:xfrm>
            <a:prstGeom prst="ellipse">
              <a:avLst/>
            </a:prstGeom>
            <a:solidFill>
              <a:srgbClr val="606060"/>
            </a:solid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71" name="Picture 70" descr="TP_tmp.png"/>
            <p:cNvPicPr>
              <a:picLocks noChangeAspect="1"/>
            </p:cNvPicPr>
            <p:nvPr>
              <p:custDataLst>
                <p:tags r:id="rId3"/>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494163" y="2870918"/>
              <a:ext cx="177082"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cxnSp>
          <p:nvCxnSpPr>
            <p:cNvPr id="26" name="Straight Arrow Connector 25"/>
            <p:cNvCxnSpPr>
              <a:stCxn id="32" idx="4"/>
              <a:endCxn id="25" idx="0"/>
            </p:cNvCxnSpPr>
            <p:nvPr/>
          </p:nvCxnSpPr>
          <p:spPr bwMode="auto">
            <a:xfrm>
              <a:off x="7581900" y="2478088"/>
              <a:ext cx="0" cy="3413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7" name="Straight Arrow Connector 26"/>
            <p:cNvCxnSpPr>
              <a:stCxn id="31" idx="5"/>
              <a:endCxn id="36" idx="1"/>
            </p:cNvCxnSpPr>
            <p:nvPr/>
          </p:nvCxnSpPr>
          <p:spPr bwMode="auto">
            <a:xfrm>
              <a:off x="8196263" y="1752600"/>
              <a:ext cx="371475" cy="496888"/>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8" name="Straight Arrow Connector 27"/>
            <p:cNvCxnSpPr>
              <a:stCxn id="31" idx="3"/>
              <a:endCxn id="32" idx="7"/>
            </p:cNvCxnSpPr>
            <p:nvPr/>
          </p:nvCxnSpPr>
          <p:spPr bwMode="auto">
            <a:xfrm flipH="1">
              <a:off x="7662863" y="1752600"/>
              <a:ext cx="371475" cy="496888"/>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9" name="Straight Arrow Connector 28"/>
            <p:cNvCxnSpPr>
              <a:stCxn id="31" idx="4"/>
              <a:endCxn id="33" idx="0"/>
            </p:cNvCxnSpPr>
            <p:nvPr/>
          </p:nvCxnSpPr>
          <p:spPr bwMode="auto">
            <a:xfrm>
              <a:off x="8115300" y="1792288"/>
              <a:ext cx="0" cy="4175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sp>
          <p:nvSpPr>
            <p:cNvPr id="30" name="Oval 29"/>
            <p:cNvSpPr/>
            <p:nvPr/>
          </p:nvSpPr>
          <p:spPr bwMode="auto">
            <a:xfrm>
              <a:off x="8001000" y="2819400"/>
              <a:ext cx="228600" cy="268288"/>
            </a:xfrm>
            <a:prstGeom prst="ellipse">
              <a:avLst/>
            </a:prstGeom>
            <a:solidFill>
              <a:srgbClr val="606060"/>
            </a:solid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sp>
          <p:nvSpPr>
            <p:cNvPr id="31" name="Oval 30"/>
            <p:cNvSpPr/>
            <p:nvPr/>
          </p:nvSpPr>
          <p:spPr bwMode="auto">
            <a:xfrm>
              <a:off x="8001000" y="1524000"/>
              <a:ext cx="228600" cy="268288"/>
            </a:xfrm>
            <a:prstGeom prst="ellipse">
              <a:avLst/>
            </a:prstGeom>
          </p:spPr>
          <p:style>
            <a:lnRef idx="2">
              <a:schemeClr val="accent6"/>
            </a:lnRef>
            <a:fillRef idx="1">
              <a:schemeClr val="lt1"/>
            </a:fillRef>
            <a:effectRef idx="0">
              <a:schemeClr val="accent6"/>
            </a:effectRef>
            <a:fontRef idx="minor">
              <a:schemeClr val="dk1"/>
            </a:fontRef>
          </p:style>
          <p:txBody>
            <a:bodyPr anchor="ctr">
              <a:normAutofit fontScale="55000" lnSpcReduction="20000"/>
            </a:bodyPr>
            <a:lstStyle/>
            <a:p>
              <a:pPr algn="ctr">
                <a:defRPr/>
              </a:pPr>
              <a:endParaRPr lang="en-US" sz="2400" b="1" dirty="0"/>
            </a:p>
          </p:txBody>
        </p:sp>
        <p:sp>
          <p:nvSpPr>
            <p:cNvPr id="32" name="Oval 31"/>
            <p:cNvSpPr/>
            <p:nvPr/>
          </p:nvSpPr>
          <p:spPr bwMode="auto">
            <a:xfrm>
              <a:off x="7467600" y="2209800"/>
              <a:ext cx="228600" cy="268288"/>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sp>
          <p:nvSpPr>
            <p:cNvPr id="33" name="Oval 32"/>
            <p:cNvSpPr/>
            <p:nvPr/>
          </p:nvSpPr>
          <p:spPr bwMode="auto">
            <a:xfrm>
              <a:off x="8001000" y="2209800"/>
              <a:ext cx="228600" cy="268288"/>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sp>
          <p:nvSpPr>
            <p:cNvPr id="36" name="Oval 35"/>
            <p:cNvSpPr/>
            <p:nvPr/>
          </p:nvSpPr>
          <p:spPr bwMode="auto">
            <a:xfrm>
              <a:off x="8534400" y="2209800"/>
              <a:ext cx="228600" cy="268288"/>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cxnSp>
          <p:nvCxnSpPr>
            <p:cNvPr id="52" name="Straight Arrow Connector 51"/>
            <p:cNvCxnSpPr>
              <a:stCxn id="36" idx="4"/>
              <a:endCxn id="57" idx="0"/>
            </p:cNvCxnSpPr>
            <p:nvPr/>
          </p:nvCxnSpPr>
          <p:spPr bwMode="auto">
            <a:xfrm>
              <a:off x="8648700" y="2478088"/>
              <a:ext cx="0" cy="3413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53" name="Straight Arrow Connector 52"/>
            <p:cNvCxnSpPr>
              <a:stCxn id="33" idx="4"/>
              <a:endCxn id="30" idx="0"/>
            </p:cNvCxnSpPr>
            <p:nvPr/>
          </p:nvCxnSpPr>
          <p:spPr bwMode="auto">
            <a:xfrm>
              <a:off x="8115300" y="2478088"/>
              <a:ext cx="0" cy="3413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sp>
          <p:nvSpPr>
            <p:cNvPr id="57" name="Oval 56"/>
            <p:cNvSpPr/>
            <p:nvPr/>
          </p:nvSpPr>
          <p:spPr bwMode="auto">
            <a:xfrm>
              <a:off x="8534400" y="2819400"/>
              <a:ext cx="228600" cy="268288"/>
            </a:xfrm>
            <a:prstGeom prst="ellipse">
              <a:avLst/>
            </a:prstGeom>
            <a:solidFill>
              <a:srgbClr val="606060"/>
            </a:solid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65" name="Picture 64" descr="TP_tmp.png"/>
            <p:cNvPicPr>
              <a:picLocks noChangeAspect="1"/>
            </p:cNvPicPr>
            <p:nvPr>
              <p:custDataLst>
                <p:tags r:id="rId4"/>
              </p:custDataLst>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038722" y="1565855"/>
              <a:ext cx="152400" cy="174171"/>
            </a:xfrm>
            <a:prstGeom prst="rect">
              <a:avLst/>
            </a:prstGeom>
            <a:noFill/>
            <a:effectLst/>
            <a:extLst>
              <a:ext uri="{909E8E84-426E-40DD-AFC4-6F175D3DCCD1}">
                <a14:hiddenFill xmlns:a14="http://schemas.microsoft.com/office/drawing/2010/main">
                  <a:solidFill>
                    <a:srgbClr val="FFFFFF">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66" name="Picture 65" descr="TP_tmp.png"/>
            <p:cNvPicPr>
              <a:picLocks noChangeAspect="1"/>
            </p:cNvPicPr>
            <p:nvPr>
              <p:custDataLst>
                <p:tags r:id="rId5"/>
              </p:custDataLst>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001000" y="2261317"/>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67" name="Picture 66" descr="TP_tmp.png"/>
            <p:cNvPicPr>
              <a:picLocks noChangeAspect="1"/>
            </p:cNvPicPr>
            <p:nvPr>
              <p:custDataLst>
                <p:tags r:id="rId6"/>
              </p:custDataLst>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532793" y="2261317"/>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69" name="Picture 68" descr="TP_tmp.png"/>
            <p:cNvPicPr>
              <a:picLocks noChangeAspect="1"/>
            </p:cNvPicPr>
            <p:nvPr>
              <p:custDataLst>
                <p:tags r:id="rId7"/>
              </p:custDataLst>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467600" y="2261318"/>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73" name="Picture 72" descr="TP_tmp.png"/>
            <p:cNvPicPr>
              <a:picLocks noChangeAspect="1"/>
            </p:cNvPicPr>
            <p:nvPr>
              <p:custDataLst>
                <p:tags r:id="rId8"/>
              </p:custDataLst>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018708" y="2870918"/>
              <a:ext cx="194791" cy="17708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75" name="Picture 74" descr="TP_tmp.png"/>
            <p:cNvPicPr>
              <a:picLocks noChangeAspect="1"/>
            </p:cNvPicPr>
            <p:nvPr>
              <p:custDataLst>
                <p:tags r:id="rId9"/>
              </p:custDataLst>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552108" y="2870918"/>
              <a:ext cx="194791" cy="17708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sp>
        <p:nvSpPr>
          <p:cNvPr id="46105" name="TextBox 75"/>
          <p:cNvSpPr txBox="1">
            <a:spLocks noChangeArrowheads="1"/>
          </p:cNvSpPr>
          <p:nvPr/>
        </p:nvSpPr>
        <p:spPr bwMode="auto">
          <a:xfrm>
            <a:off x="8153400" y="4267200"/>
            <a:ext cx="3886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sz="1800" dirty="0">
                <a:latin typeface="Calibri" panose="020F0502020204030204"/>
                <a:cs typeface="Calibri" panose="020F0502020204030204"/>
              </a:rPr>
              <a:t>Computational complexity critically depends on the largest factor being generated in this process.  Size of factor = number of entries in table.  In example above (assuming binary) all factors generated are of size 2 --- as they all only have one variable (Z, Z, and X</a:t>
            </a:r>
            <a:r>
              <a:rPr lang="en-US" sz="1800" baseline="-25000" dirty="0">
                <a:latin typeface="Calibri" panose="020F0502020204030204"/>
                <a:cs typeface="Calibri" panose="020F0502020204030204"/>
              </a:rPr>
              <a:t>3</a:t>
            </a:r>
            <a:r>
              <a:rPr lang="en-US" sz="1800" dirty="0">
                <a:latin typeface="Calibri" panose="020F0502020204030204"/>
                <a:cs typeface="Calibri" panose="020F0502020204030204"/>
              </a:rPr>
              <a:t> respectively). </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2" name="Title 1"/>
          <p:cNvSpPr>
            <a:spLocks noGrp="1"/>
          </p:cNvSpPr>
          <p:nvPr>
            <p:ph type="title"/>
          </p:nvPr>
        </p:nvSpPr>
        <p:spPr/>
        <p:txBody>
          <a:bodyPr/>
          <a:lstStyle/>
          <a:p>
            <a:r>
              <a:rPr lang="en-US">
                <a:ea typeface="MS PGothic" panose="020B0600070205080204" pitchFamily="34" charset="-128"/>
              </a:rPr>
              <a:t>Variable Elimination Ordering</a:t>
            </a:r>
          </a:p>
        </p:txBody>
      </p:sp>
      <p:sp>
        <p:nvSpPr>
          <p:cNvPr id="50178" name="Content Placeholder 2"/>
          <p:cNvSpPr>
            <a:spLocks noGrp="1"/>
          </p:cNvSpPr>
          <p:nvPr>
            <p:ph idx="1"/>
          </p:nvPr>
        </p:nvSpPr>
        <p:spPr>
          <a:xfrm>
            <a:off x="1524000" y="1447800"/>
            <a:ext cx="8686800" cy="4602163"/>
          </a:xfrm>
        </p:spPr>
        <p:txBody>
          <a:bodyPr>
            <a:normAutofit fontScale="92500" lnSpcReduction="20000"/>
          </a:bodyPr>
          <a:lstStyle/>
          <a:p>
            <a:r>
              <a:rPr lang="en-US" sz="2000" dirty="0">
                <a:ea typeface="MS PGothic" panose="020B0600070205080204" pitchFamily="34" charset="-128"/>
                <a:cs typeface="Calibri" panose="020F0502020204030204" pitchFamily="34" charset="0"/>
              </a:rPr>
              <a:t>For the query P(X</a:t>
            </a:r>
            <a:r>
              <a:rPr lang="en-US" sz="2000" baseline="-25000" dirty="0">
                <a:ea typeface="MS PGothic" panose="020B0600070205080204" pitchFamily="34" charset="-128"/>
                <a:cs typeface="Calibri" panose="020F0502020204030204" pitchFamily="34" charset="0"/>
              </a:rPr>
              <a:t>n</a:t>
            </a:r>
            <a:r>
              <a:rPr lang="en-US" sz="2000" dirty="0">
                <a:ea typeface="MS PGothic" panose="020B0600070205080204" pitchFamily="34" charset="-128"/>
                <a:cs typeface="Calibri" panose="020F0502020204030204" pitchFamily="34" charset="0"/>
              </a:rPr>
              <a:t>|y</a:t>
            </a:r>
            <a:r>
              <a:rPr lang="en-US" sz="2000" baseline="-25000" dirty="0">
                <a:ea typeface="MS PGothic" panose="020B0600070205080204" pitchFamily="34" charset="-128"/>
                <a:cs typeface="Calibri" panose="020F0502020204030204" pitchFamily="34" charset="0"/>
              </a:rPr>
              <a:t>1</a:t>
            </a:r>
            <a:r>
              <a:rPr lang="en-US" sz="2000" dirty="0">
                <a:ea typeface="MS PGothic" panose="020B0600070205080204" pitchFamily="34" charset="-128"/>
                <a:cs typeface="Calibri" panose="020F0502020204030204" pitchFamily="34" charset="0"/>
              </a:rPr>
              <a:t>,…,</a:t>
            </a:r>
            <a:r>
              <a:rPr lang="en-US" sz="2000" dirty="0" err="1">
                <a:ea typeface="MS PGothic" panose="020B0600070205080204" pitchFamily="34" charset="-128"/>
                <a:cs typeface="Calibri" panose="020F0502020204030204" pitchFamily="34" charset="0"/>
              </a:rPr>
              <a:t>y</a:t>
            </a:r>
            <a:r>
              <a:rPr lang="en-US" sz="2000" baseline="-25000" dirty="0" err="1">
                <a:ea typeface="MS PGothic" panose="020B0600070205080204" pitchFamily="34" charset="-128"/>
                <a:cs typeface="Calibri" panose="020F0502020204030204" pitchFamily="34" charset="0"/>
              </a:rPr>
              <a:t>n</a:t>
            </a:r>
            <a:r>
              <a:rPr lang="en-US" sz="2000" dirty="0">
                <a:ea typeface="MS PGothic" panose="020B0600070205080204" pitchFamily="34" charset="-128"/>
                <a:cs typeface="Calibri" panose="020F0502020204030204" pitchFamily="34" charset="0"/>
              </a:rPr>
              <a:t>) work through the following two different orderings as done in previous slide: Z, X</a:t>
            </a:r>
            <a:r>
              <a:rPr lang="en-US" sz="2000" baseline="-25000" dirty="0">
                <a:ea typeface="MS PGothic" panose="020B0600070205080204" pitchFamily="34" charset="-128"/>
                <a:cs typeface="Calibri" panose="020F0502020204030204" pitchFamily="34" charset="0"/>
              </a:rPr>
              <a:t>1</a:t>
            </a:r>
            <a:r>
              <a:rPr lang="en-US" sz="2000" dirty="0">
                <a:ea typeface="MS PGothic" panose="020B0600070205080204" pitchFamily="34" charset="-128"/>
                <a:cs typeface="Calibri" panose="020F0502020204030204" pitchFamily="34" charset="0"/>
              </a:rPr>
              <a:t>, …, X</a:t>
            </a:r>
            <a:r>
              <a:rPr lang="en-US" sz="2000" baseline="-25000" dirty="0">
                <a:ea typeface="MS PGothic" panose="020B0600070205080204" pitchFamily="34" charset="-128"/>
                <a:cs typeface="Calibri" panose="020F0502020204030204" pitchFamily="34" charset="0"/>
              </a:rPr>
              <a:t>n-1</a:t>
            </a:r>
            <a:r>
              <a:rPr lang="en-US" sz="2000" dirty="0">
                <a:ea typeface="MS PGothic" panose="020B0600070205080204" pitchFamily="34" charset="-128"/>
                <a:cs typeface="Calibri" panose="020F0502020204030204" pitchFamily="34" charset="0"/>
              </a:rPr>
              <a:t> and X</a:t>
            </a:r>
            <a:r>
              <a:rPr lang="en-US" sz="2000" baseline="-25000" dirty="0">
                <a:ea typeface="MS PGothic" panose="020B0600070205080204" pitchFamily="34" charset="-128"/>
                <a:cs typeface="Calibri" panose="020F0502020204030204" pitchFamily="34" charset="0"/>
              </a:rPr>
              <a:t>1</a:t>
            </a:r>
            <a:r>
              <a:rPr lang="en-US" sz="2000" dirty="0">
                <a:ea typeface="MS PGothic" panose="020B0600070205080204" pitchFamily="34" charset="-128"/>
                <a:cs typeface="Calibri" panose="020F0502020204030204" pitchFamily="34" charset="0"/>
              </a:rPr>
              <a:t>, …, X</a:t>
            </a:r>
            <a:r>
              <a:rPr lang="en-US" sz="2000" baseline="-25000" dirty="0">
                <a:ea typeface="MS PGothic" panose="020B0600070205080204" pitchFamily="34" charset="-128"/>
                <a:cs typeface="Calibri" panose="020F0502020204030204" pitchFamily="34" charset="0"/>
              </a:rPr>
              <a:t>n-1</a:t>
            </a:r>
            <a:r>
              <a:rPr lang="en-US" sz="2000" dirty="0">
                <a:ea typeface="MS PGothic" panose="020B0600070205080204" pitchFamily="34" charset="-128"/>
                <a:cs typeface="Calibri" panose="020F0502020204030204" pitchFamily="34" charset="0"/>
              </a:rPr>
              <a:t>, Z.  What is the size of the maximum factor generated for each of the orderings?</a:t>
            </a:r>
          </a:p>
          <a:p>
            <a:endParaRPr lang="en-US" sz="2000" dirty="0">
              <a:ea typeface="MS PGothic" panose="020B0600070205080204" pitchFamily="34" charset="-128"/>
              <a:cs typeface="Calibri" panose="020F0502020204030204" pitchFamily="34" charset="0"/>
            </a:endParaRPr>
          </a:p>
          <a:p>
            <a:endParaRPr lang="en-US" sz="2000" dirty="0">
              <a:ea typeface="MS PGothic" panose="020B0600070205080204" pitchFamily="34" charset="-128"/>
              <a:cs typeface="Calibri" panose="020F0502020204030204" pitchFamily="34" charset="0"/>
            </a:endParaRPr>
          </a:p>
          <a:p>
            <a:endParaRPr lang="en-US" sz="2000" dirty="0">
              <a:ea typeface="MS PGothic" panose="020B0600070205080204" pitchFamily="34" charset="-128"/>
              <a:cs typeface="Calibri" panose="020F0502020204030204" pitchFamily="34" charset="0"/>
            </a:endParaRPr>
          </a:p>
          <a:p>
            <a:endParaRPr lang="en-US" sz="2000" dirty="0">
              <a:ea typeface="MS PGothic" panose="020B0600070205080204" pitchFamily="34" charset="-128"/>
              <a:cs typeface="Calibri" panose="020F0502020204030204" pitchFamily="34" charset="0"/>
            </a:endParaRPr>
          </a:p>
          <a:p>
            <a:endParaRPr lang="en-US" sz="2000" dirty="0">
              <a:ea typeface="MS PGothic" panose="020B0600070205080204" pitchFamily="34" charset="-128"/>
              <a:cs typeface="Calibri" panose="020F0502020204030204" pitchFamily="34" charset="0"/>
            </a:endParaRPr>
          </a:p>
          <a:p>
            <a:endParaRPr lang="en-US" sz="2000" dirty="0">
              <a:ea typeface="MS PGothic" panose="020B0600070205080204" pitchFamily="34" charset="-128"/>
              <a:cs typeface="Calibri" panose="020F0502020204030204" pitchFamily="34" charset="0"/>
            </a:endParaRPr>
          </a:p>
          <a:p>
            <a:endParaRPr lang="en-US" sz="2000" dirty="0">
              <a:ea typeface="MS PGothic" panose="020B0600070205080204" pitchFamily="34" charset="-128"/>
              <a:cs typeface="Calibri" panose="020F0502020204030204" pitchFamily="34" charset="0"/>
            </a:endParaRPr>
          </a:p>
          <a:p>
            <a:endParaRPr lang="en-US" sz="2000" dirty="0">
              <a:ea typeface="MS PGothic" panose="020B0600070205080204" pitchFamily="34" charset="-128"/>
              <a:cs typeface="Calibri" panose="020F0502020204030204" pitchFamily="34" charset="0"/>
            </a:endParaRPr>
          </a:p>
          <a:p>
            <a:endParaRPr lang="en-US" sz="2000" dirty="0">
              <a:ea typeface="MS PGothic" panose="020B0600070205080204" pitchFamily="34" charset="-128"/>
              <a:cs typeface="Calibri" panose="020F0502020204030204" pitchFamily="34" charset="0"/>
            </a:endParaRPr>
          </a:p>
          <a:p>
            <a:r>
              <a:rPr lang="en-US" sz="2000" dirty="0">
                <a:ea typeface="MS PGothic" panose="020B0600070205080204" pitchFamily="34" charset="-128"/>
                <a:cs typeface="Calibri" panose="020F0502020204030204" pitchFamily="34" charset="0"/>
              </a:rPr>
              <a:t>Answer: 2</a:t>
            </a:r>
            <a:r>
              <a:rPr lang="en-US" sz="2000" baseline="30000" dirty="0">
                <a:ea typeface="MS PGothic" panose="020B0600070205080204" pitchFamily="34" charset="-128"/>
                <a:cs typeface="Calibri" panose="020F0502020204030204" pitchFamily="34" charset="0"/>
              </a:rPr>
              <a:t>n+1</a:t>
            </a:r>
            <a:r>
              <a:rPr lang="en-US" sz="2000" dirty="0">
                <a:ea typeface="MS PGothic" panose="020B0600070205080204" pitchFamily="34" charset="-128"/>
                <a:cs typeface="Calibri" panose="020F0502020204030204" pitchFamily="34" charset="0"/>
              </a:rPr>
              <a:t> </a:t>
            </a:r>
            <a:r>
              <a:rPr lang="en-US" sz="2000">
                <a:ea typeface="MS PGothic" panose="020B0600070205080204" pitchFamily="34" charset="-128"/>
                <a:cs typeface="Calibri" panose="020F0502020204030204" pitchFamily="34" charset="0"/>
              </a:rPr>
              <a:t>versus 2</a:t>
            </a:r>
            <a:r>
              <a:rPr lang="en-US" sz="2000" baseline="30000">
                <a:ea typeface="MS PGothic" panose="020B0600070205080204" pitchFamily="34" charset="-128"/>
                <a:cs typeface="Calibri" panose="020F0502020204030204" pitchFamily="34" charset="0"/>
              </a:rPr>
              <a:t>2</a:t>
            </a:r>
            <a:r>
              <a:rPr lang="en-US" sz="2000">
                <a:ea typeface="MS PGothic" panose="020B0600070205080204" pitchFamily="34" charset="-128"/>
                <a:cs typeface="Calibri" panose="020F0502020204030204" pitchFamily="34" charset="0"/>
              </a:rPr>
              <a:t> </a:t>
            </a:r>
            <a:r>
              <a:rPr lang="en-US" sz="2000" dirty="0">
                <a:ea typeface="MS PGothic" panose="020B0600070205080204" pitchFamily="34" charset="-128"/>
                <a:cs typeface="Calibri" panose="020F0502020204030204" pitchFamily="34" charset="0"/>
              </a:rPr>
              <a:t>(assuming binary)</a:t>
            </a:r>
          </a:p>
          <a:p>
            <a:pPr lvl="4"/>
            <a:endParaRPr lang="en-US" sz="800" dirty="0">
              <a:ea typeface="MS PGothic" panose="020B0600070205080204" pitchFamily="34" charset="-128"/>
              <a:cs typeface="Calibri" panose="020F0502020204030204" pitchFamily="34" charset="0"/>
            </a:endParaRPr>
          </a:p>
          <a:p>
            <a:r>
              <a:rPr lang="en-US" sz="2000" dirty="0">
                <a:ea typeface="MS PGothic" panose="020B0600070205080204" pitchFamily="34" charset="-128"/>
                <a:cs typeface="Calibri" panose="020F0502020204030204" pitchFamily="34" charset="0"/>
              </a:rPr>
              <a:t>In general: the ordering can greatly affect efficiency.  </a:t>
            </a:r>
          </a:p>
          <a:p>
            <a:endParaRPr lang="en-US" sz="2000" dirty="0">
              <a:ea typeface="MS PGothic" panose="020B0600070205080204" pitchFamily="34" charset="-128"/>
              <a:cs typeface="Calibri" panose="020F0502020204030204" pitchFamily="34" charset="0"/>
            </a:endParaRPr>
          </a:p>
        </p:txBody>
      </p:sp>
      <p:grpSp>
        <p:nvGrpSpPr>
          <p:cNvPr id="2" name="Group 1"/>
          <p:cNvGrpSpPr/>
          <p:nvPr/>
        </p:nvGrpSpPr>
        <p:grpSpPr>
          <a:xfrm>
            <a:off x="3733800" y="2187973"/>
            <a:ext cx="4343400" cy="2819400"/>
            <a:chOff x="3810000" y="2743200"/>
            <a:chExt cx="2514600" cy="1752600"/>
          </a:xfrm>
        </p:grpSpPr>
        <p:sp>
          <p:nvSpPr>
            <p:cNvPr id="86" name="Oval 85"/>
            <p:cNvSpPr/>
            <p:nvPr/>
          </p:nvSpPr>
          <p:spPr bwMode="auto">
            <a:xfrm>
              <a:off x="5943600" y="3505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anose="020F0502020204030204" pitchFamily="34" charset="0"/>
                <a:cs typeface="Calibri" panose="020F0502020204030204" pitchFamily="34" charset="0"/>
              </a:endParaRPr>
            </a:p>
          </p:txBody>
        </p:sp>
        <p:sp>
          <p:nvSpPr>
            <p:cNvPr id="61" name="Oval 60"/>
            <p:cNvSpPr/>
            <p:nvPr/>
          </p:nvSpPr>
          <p:spPr bwMode="auto">
            <a:xfrm>
              <a:off x="5410200" y="3505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anose="020F0502020204030204" pitchFamily="34" charset="0"/>
                <a:cs typeface="Calibri" panose="020F0502020204030204" pitchFamily="34" charset="0"/>
              </a:endParaRPr>
            </a:p>
          </p:txBody>
        </p:sp>
        <p:sp>
          <p:nvSpPr>
            <p:cNvPr id="57" name="Oval 56"/>
            <p:cNvSpPr/>
            <p:nvPr/>
          </p:nvSpPr>
          <p:spPr bwMode="auto">
            <a:xfrm>
              <a:off x="5410200" y="4114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anose="020F0502020204030204" pitchFamily="34" charset="0"/>
                <a:cs typeface="Calibri" panose="020F0502020204030204" pitchFamily="34" charset="0"/>
              </a:endParaRPr>
            </a:p>
          </p:txBody>
        </p:sp>
        <p:sp>
          <p:nvSpPr>
            <p:cNvPr id="58" name="Oval 57"/>
            <p:cNvSpPr/>
            <p:nvPr/>
          </p:nvSpPr>
          <p:spPr bwMode="auto">
            <a:xfrm>
              <a:off x="4419600" y="4114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anose="020F0502020204030204" pitchFamily="34" charset="0"/>
                <a:cs typeface="Calibri" panose="020F0502020204030204" pitchFamily="34" charset="0"/>
              </a:endParaRPr>
            </a:p>
          </p:txBody>
        </p:sp>
        <p:sp>
          <p:nvSpPr>
            <p:cNvPr id="59" name="Oval 58"/>
            <p:cNvSpPr/>
            <p:nvPr/>
          </p:nvSpPr>
          <p:spPr bwMode="auto">
            <a:xfrm>
              <a:off x="3810000" y="4114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anose="020F0502020204030204" pitchFamily="34" charset="0"/>
                <a:cs typeface="Calibri" panose="020F0502020204030204" pitchFamily="34" charset="0"/>
              </a:endParaRPr>
            </a:p>
          </p:txBody>
        </p:sp>
        <p:sp>
          <p:nvSpPr>
            <p:cNvPr id="75" name="Oval 74"/>
            <p:cNvSpPr/>
            <p:nvPr/>
          </p:nvSpPr>
          <p:spPr bwMode="auto">
            <a:xfrm>
              <a:off x="5943600" y="4114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anose="020F0502020204030204" pitchFamily="34" charset="0"/>
                <a:cs typeface="Calibri" panose="020F0502020204030204" pitchFamily="34" charset="0"/>
              </a:endParaRPr>
            </a:p>
          </p:txBody>
        </p:sp>
        <p:cxnSp>
          <p:nvCxnSpPr>
            <p:cNvPr id="6" name="Straight Arrow Connector 5"/>
            <p:cNvCxnSpPr>
              <a:stCxn id="12" idx="4"/>
              <a:endCxn id="59" idx="0"/>
            </p:cNvCxnSpPr>
            <p:nvPr/>
          </p:nvCxnSpPr>
          <p:spPr bwMode="auto">
            <a:xfrm>
              <a:off x="4000500" y="3810000"/>
              <a:ext cx="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7" name="Straight Arrow Connector 6"/>
            <p:cNvCxnSpPr>
              <a:stCxn id="11" idx="4"/>
              <a:endCxn id="61" idx="0"/>
            </p:cNvCxnSpPr>
            <p:nvPr/>
          </p:nvCxnSpPr>
          <p:spPr bwMode="auto">
            <a:xfrm>
              <a:off x="5219700" y="3087688"/>
              <a:ext cx="381000" cy="4175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a:stCxn id="11" idx="4"/>
              <a:endCxn id="12" idx="7"/>
            </p:cNvCxnSpPr>
            <p:nvPr/>
          </p:nvCxnSpPr>
          <p:spPr bwMode="auto">
            <a:xfrm flipH="1">
              <a:off x="4135438" y="3087688"/>
              <a:ext cx="1084262" cy="396875"/>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a:stCxn id="11" idx="4"/>
              <a:endCxn id="13" idx="0"/>
            </p:cNvCxnSpPr>
            <p:nvPr/>
          </p:nvCxnSpPr>
          <p:spPr bwMode="auto">
            <a:xfrm flipH="1">
              <a:off x="4610100" y="3087688"/>
              <a:ext cx="609600" cy="3413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sp>
          <p:nvSpPr>
            <p:cNvPr id="11" name="Oval 10"/>
            <p:cNvSpPr/>
            <p:nvPr/>
          </p:nvSpPr>
          <p:spPr bwMode="auto">
            <a:xfrm>
              <a:off x="5029200" y="2743200"/>
              <a:ext cx="381000" cy="344488"/>
            </a:xfrm>
            <a:prstGeom prst="ellipse">
              <a:avLst/>
            </a:prstGeom>
          </p:spPr>
          <p:style>
            <a:lnRef idx="2">
              <a:schemeClr val="accent6"/>
            </a:lnRef>
            <a:fillRef idx="1">
              <a:schemeClr val="lt1"/>
            </a:fillRef>
            <a:effectRef idx="0">
              <a:schemeClr val="accent6"/>
            </a:effectRef>
            <a:fontRef idx="minor">
              <a:schemeClr val="dk1"/>
            </a:fontRef>
          </p:style>
          <p:txBody>
            <a:bodyPr anchor="ctr">
              <a:normAutofit fontScale="92500" lnSpcReduction="20000"/>
            </a:bodyPr>
            <a:lstStyle/>
            <a:p>
              <a:pPr algn="ctr">
                <a:defRPr/>
              </a:pPr>
              <a:endParaRPr lang="en-US" sz="2400" b="1" dirty="0">
                <a:latin typeface="Calibri" panose="020F0502020204030204" pitchFamily="34" charset="0"/>
                <a:cs typeface="Calibri" panose="020F0502020204030204" pitchFamily="34" charset="0"/>
              </a:endParaRPr>
            </a:p>
          </p:txBody>
        </p:sp>
        <p:sp>
          <p:nvSpPr>
            <p:cNvPr id="12" name="Oval 11"/>
            <p:cNvSpPr/>
            <p:nvPr/>
          </p:nvSpPr>
          <p:spPr bwMode="auto">
            <a:xfrm>
              <a:off x="3810000" y="34290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anose="020F0502020204030204" pitchFamily="34" charset="0"/>
                <a:cs typeface="Calibri" panose="020F0502020204030204" pitchFamily="34" charset="0"/>
              </a:endParaRPr>
            </a:p>
          </p:txBody>
        </p:sp>
        <p:sp>
          <p:nvSpPr>
            <p:cNvPr id="13" name="Oval 12"/>
            <p:cNvSpPr/>
            <p:nvPr/>
          </p:nvSpPr>
          <p:spPr bwMode="auto">
            <a:xfrm>
              <a:off x="4419600" y="34290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anose="020F0502020204030204" pitchFamily="34" charset="0"/>
                <a:cs typeface="Calibri" panose="020F0502020204030204" pitchFamily="34" charset="0"/>
              </a:endParaRPr>
            </a:p>
          </p:txBody>
        </p:sp>
        <p:cxnSp>
          <p:nvCxnSpPr>
            <p:cNvPr id="16" name="Straight Arrow Connector 15"/>
            <p:cNvCxnSpPr>
              <a:stCxn id="13" idx="4"/>
              <a:endCxn id="58" idx="0"/>
            </p:cNvCxnSpPr>
            <p:nvPr/>
          </p:nvCxnSpPr>
          <p:spPr bwMode="auto">
            <a:xfrm>
              <a:off x="4610100" y="3810000"/>
              <a:ext cx="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pic>
          <p:nvPicPr>
            <p:cNvPr id="18" name="Picture 17" descr="TP_tmp.png"/>
            <p:cNvPicPr>
              <a:picLocks noChangeAspect="1"/>
            </p:cNvPicPr>
            <p:nvPr>
              <p:custDataLst>
                <p:tags r:id="rId1"/>
              </p:custDataLst>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153688" y="2819400"/>
              <a:ext cx="152400" cy="174171"/>
            </a:xfrm>
            <a:prstGeom prst="rect">
              <a:avLst/>
            </a:prstGeom>
            <a:noFill/>
            <a:effectLst/>
            <a:extLst>
              <a:ext uri="{909E8E84-426E-40DD-AFC4-6F175D3DCCD1}">
                <a14:hiddenFill xmlns:a14="http://schemas.microsoft.com/office/drawing/2010/main">
                  <a:solidFill>
                    <a:srgbClr val="FFFFFF">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19" name="Picture 18" descr="TP_tmp.png"/>
            <p:cNvPicPr>
              <a:picLocks noChangeAspect="1"/>
            </p:cNvPicPr>
            <p:nvPr>
              <p:custDataLst>
                <p:tags r:id="rId2"/>
              </p:custDataLst>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495800" y="3565317"/>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21" name="Picture 20" descr="TP_tmp.png"/>
            <p:cNvPicPr>
              <a:picLocks noChangeAspect="1"/>
            </p:cNvPicPr>
            <p:nvPr>
              <p:custDataLst>
                <p:tags r:id="rId3"/>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886200" y="3556718"/>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22" name="Picture 21" descr="TP_tmp.png"/>
            <p:cNvPicPr>
              <a:picLocks noChangeAspect="1"/>
            </p:cNvPicPr>
            <p:nvPr>
              <p:custDataLst>
                <p:tags r:id="rId4"/>
              </p:custDataLst>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914112" y="4209808"/>
              <a:ext cx="177082"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23" name="Picture 22" descr="TP_tmp.png"/>
            <p:cNvPicPr>
              <a:picLocks noChangeAspect="1"/>
            </p:cNvPicPr>
            <p:nvPr>
              <p:custDataLst>
                <p:tags r:id="rId5"/>
              </p:custDataLst>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513508" y="4202830"/>
              <a:ext cx="194791" cy="17708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cxnSp>
          <p:nvCxnSpPr>
            <p:cNvPr id="32" name="Straight Arrow Connector 31"/>
            <p:cNvCxnSpPr>
              <a:stCxn id="61" idx="4"/>
              <a:endCxn id="57" idx="0"/>
            </p:cNvCxnSpPr>
            <p:nvPr/>
          </p:nvCxnSpPr>
          <p:spPr bwMode="auto">
            <a:xfrm>
              <a:off x="5600700" y="3886200"/>
              <a:ext cx="0"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pic>
          <p:nvPicPr>
            <p:cNvPr id="50180" name="Picture 50179" descr="TP_tmp.png"/>
            <p:cNvPicPr>
              <a:picLocks noChangeAspect="1"/>
            </p:cNvPicPr>
            <p:nvPr>
              <p:custDataLst>
                <p:tags r:id="rId6"/>
              </p:custDataLst>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359006" y="3621087"/>
              <a:ext cx="453390" cy="18891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52" name="Picture 51" descr="TP_tmp.png"/>
            <p:cNvPicPr>
              <a:picLocks noChangeAspect="1"/>
            </p:cNvPicPr>
            <p:nvPr>
              <p:custDataLst>
                <p:tags r:id="rId7"/>
              </p:custDataLst>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410200" y="4204956"/>
              <a:ext cx="371872"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50190" name="Picture 50189" descr="TP_tmp.png"/>
            <p:cNvPicPr>
              <a:picLocks noChangeAspect="1"/>
            </p:cNvPicPr>
            <p:nvPr>
              <p:custDataLst>
                <p:tags r:id="rId8"/>
              </p:custDataLst>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019800" y="4191000"/>
              <a:ext cx="212499" cy="17708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cxnSp>
          <p:nvCxnSpPr>
            <p:cNvPr id="41" name="Straight Arrow Connector 40"/>
            <p:cNvCxnSpPr>
              <a:stCxn id="11" idx="4"/>
              <a:endCxn id="86" idx="0"/>
            </p:cNvCxnSpPr>
            <p:nvPr/>
          </p:nvCxnSpPr>
          <p:spPr bwMode="auto">
            <a:xfrm>
              <a:off x="5219700" y="3087688"/>
              <a:ext cx="914400" cy="4175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81" name="Straight Arrow Connector 80"/>
            <p:cNvCxnSpPr>
              <a:stCxn id="86" idx="4"/>
              <a:endCxn id="75" idx="0"/>
            </p:cNvCxnSpPr>
            <p:nvPr/>
          </p:nvCxnSpPr>
          <p:spPr bwMode="auto">
            <a:xfrm>
              <a:off x="6134100" y="3886200"/>
              <a:ext cx="0"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pic>
          <p:nvPicPr>
            <p:cNvPr id="53" name="Picture 52" descr="TP_tmp.png"/>
            <p:cNvPicPr>
              <a:picLocks noChangeAspect="1"/>
            </p:cNvPicPr>
            <p:nvPr>
              <p:custDataLst>
                <p:tags r:id="rId9"/>
              </p:custDataLst>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002092" y="3632917"/>
              <a:ext cx="247915"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sp>
          <p:nvSpPr>
            <p:cNvPr id="47134" name="TextBox 53"/>
            <p:cNvSpPr txBox="1">
              <a:spLocks noChangeArrowheads="1"/>
            </p:cNvSpPr>
            <p:nvPr/>
          </p:nvSpPr>
          <p:spPr bwMode="auto">
            <a:xfrm>
              <a:off x="4876800" y="3505200"/>
              <a:ext cx="3433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sz="1800">
                  <a:latin typeface="Calibri" panose="020F0502020204030204" pitchFamily="34" charset="0"/>
                  <a:cs typeface="Calibri" panose="020F0502020204030204" pitchFamily="34" charset="0"/>
                </a:rPr>
                <a:t>…</a:t>
              </a:r>
            </a:p>
          </p:txBody>
        </p:sp>
        <p:sp>
          <p:nvSpPr>
            <p:cNvPr id="47135" name="TextBox 95"/>
            <p:cNvSpPr txBox="1">
              <a:spLocks noChangeArrowheads="1"/>
            </p:cNvSpPr>
            <p:nvPr/>
          </p:nvSpPr>
          <p:spPr bwMode="auto">
            <a:xfrm>
              <a:off x="4876800" y="4049713"/>
              <a:ext cx="3433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sz="1800">
                  <a:latin typeface="Calibri" panose="020F0502020204030204" pitchFamily="34" charset="0"/>
                  <a:cs typeface="Calibri" panose="020F0502020204030204" pitchFamily="34"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8">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7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a:xfrm>
            <a:off x="0" y="0"/>
            <a:ext cx="12192000" cy="1143000"/>
          </a:xfrm>
        </p:spPr>
        <p:txBody>
          <a:bodyPr/>
          <a:lstStyle/>
          <a:p>
            <a:r>
              <a:rPr lang="en-US" sz="4000" dirty="0">
                <a:ea typeface="MS PGothic" panose="020B0600070205080204" pitchFamily="34" charset="-128"/>
              </a:rPr>
              <a:t>VE: Computational and Space Complexity</a:t>
            </a:r>
          </a:p>
        </p:txBody>
      </p:sp>
      <p:sp>
        <p:nvSpPr>
          <p:cNvPr id="51202" name="Content Placeholder 2"/>
          <p:cNvSpPr>
            <a:spLocks noGrp="1"/>
          </p:cNvSpPr>
          <p:nvPr>
            <p:ph idx="1"/>
          </p:nvPr>
        </p:nvSpPr>
        <p:spPr>
          <a:xfrm>
            <a:off x="1295400" y="1397001"/>
            <a:ext cx="9753600" cy="4729164"/>
          </a:xfrm>
        </p:spPr>
        <p:txBody>
          <a:bodyPr/>
          <a:lstStyle/>
          <a:p>
            <a:r>
              <a:rPr lang="en-US" sz="2400" dirty="0">
                <a:ea typeface="MS PGothic" panose="020B0600070205080204" pitchFamily="34" charset="-128"/>
              </a:rPr>
              <a:t>The computational and space complexity of variable elimination is determined by the largest factor</a:t>
            </a:r>
          </a:p>
          <a:p>
            <a:endParaRPr lang="en-US" sz="2400" dirty="0">
              <a:ea typeface="MS PGothic" panose="020B0600070205080204" pitchFamily="34" charset="-128"/>
            </a:endParaRPr>
          </a:p>
          <a:p>
            <a:r>
              <a:rPr lang="en-US" sz="2400" dirty="0">
                <a:ea typeface="MS PGothic" panose="020B0600070205080204" pitchFamily="34" charset="-128"/>
              </a:rPr>
              <a:t>The elimination ordering can greatly affect the size of the largest factor.  </a:t>
            </a:r>
          </a:p>
          <a:p>
            <a:pPr lvl="1"/>
            <a:r>
              <a:rPr lang="en-US" sz="2000" dirty="0">
                <a:ea typeface="MS PGothic" panose="020B0600070205080204" pitchFamily="34" charset="-128"/>
              </a:rPr>
              <a:t>E.g., previous slide</a:t>
            </a:r>
            <a:r>
              <a:rPr lang="en-US" altLang="en-US" sz="2000" dirty="0">
                <a:ea typeface="MS PGothic" panose="020B0600070205080204" pitchFamily="34" charset="-128"/>
              </a:rPr>
              <a:t>’</a:t>
            </a:r>
            <a:r>
              <a:rPr lang="en-US" sz="2000" dirty="0">
                <a:ea typeface="MS PGothic" panose="020B0600070205080204" pitchFamily="34" charset="-128"/>
              </a:rPr>
              <a:t>s example 2</a:t>
            </a:r>
            <a:r>
              <a:rPr lang="en-US" sz="2000" baseline="30000" dirty="0">
                <a:ea typeface="MS PGothic" panose="020B0600070205080204" pitchFamily="34" charset="-128"/>
              </a:rPr>
              <a:t>n</a:t>
            </a:r>
            <a:r>
              <a:rPr lang="en-US" sz="2000" dirty="0">
                <a:ea typeface="MS PGothic" panose="020B0600070205080204" pitchFamily="34" charset="-128"/>
              </a:rPr>
              <a:t> vs. 2</a:t>
            </a:r>
          </a:p>
          <a:p>
            <a:endParaRPr lang="en-US" sz="2400" dirty="0">
              <a:ea typeface="MS PGothic" panose="020B0600070205080204" pitchFamily="34" charset="-128"/>
            </a:endParaRPr>
          </a:p>
          <a:p>
            <a:r>
              <a:rPr lang="en-US" sz="2400" dirty="0">
                <a:ea typeface="MS PGothic" panose="020B0600070205080204" pitchFamily="34" charset="-128"/>
              </a:rPr>
              <a:t>Does there always exist an ordering that only results in small factors?</a:t>
            </a:r>
          </a:p>
          <a:p>
            <a:pPr lvl="1"/>
            <a:r>
              <a:rPr lang="en-US" sz="2000" dirty="0">
                <a:solidFill>
                  <a:srgbClr val="FF0000"/>
                </a:solidFill>
                <a:ea typeface="MS PGothic" panose="020B0600070205080204" pitchFamily="34" charset="-128"/>
              </a:rPr>
              <a:t>No!</a:t>
            </a:r>
          </a:p>
          <a:p>
            <a:endParaRPr lang="en-US" dirty="0">
              <a:ea typeface="MS PGothic"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0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0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a:ea typeface="MS PGothic" panose="020B0600070205080204" pitchFamily="34" charset="-128"/>
              </a:rPr>
              <a:t>Worst Case Complexity?</a:t>
            </a:r>
          </a:p>
        </p:txBody>
      </p:sp>
      <p:sp>
        <p:nvSpPr>
          <p:cNvPr id="52226" name="Content Placeholder 2"/>
          <p:cNvSpPr>
            <a:spLocks noGrp="1"/>
          </p:cNvSpPr>
          <p:nvPr>
            <p:ph idx="1"/>
          </p:nvPr>
        </p:nvSpPr>
        <p:spPr>
          <a:xfrm>
            <a:off x="304800" y="1219200"/>
            <a:ext cx="11430000" cy="5867400"/>
          </a:xfrm>
        </p:spPr>
        <p:txBody>
          <a:bodyPr>
            <a:normAutofit lnSpcReduction="10000"/>
          </a:bodyPr>
          <a:lstStyle/>
          <a:p>
            <a:r>
              <a:rPr lang="en-US" sz="2400" dirty="0">
                <a:ea typeface="MS PGothic" panose="020B0600070205080204" pitchFamily="34" charset="-128"/>
              </a:rPr>
              <a:t>CSP:  </a:t>
            </a:r>
          </a:p>
          <a:p>
            <a:endParaRPr lang="en-US" sz="1400" dirty="0">
              <a:ea typeface="MS PGothic" panose="020B0600070205080204" pitchFamily="34" charset="-128"/>
            </a:endParaRPr>
          </a:p>
          <a:p>
            <a:endParaRPr lang="en-US" sz="1400" dirty="0">
              <a:ea typeface="MS PGothic" panose="020B0600070205080204" pitchFamily="34" charset="-128"/>
            </a:endParaRPr>
          </a:p>
          <a:p>
            <a:endParaRPr lang="en-US" sz="1400" dirty="0">
              <a:ea typeface="MS PGothic" panose="020B0600070205080204" pitchFamily="34" charset="-128"/>
            </a:endParaRPr>
          </a:p>
          <a:p>
            <a:endParaRPr lang="en-US" sz="1400" dirty="0">
              <a:ea typeface="MS PGothic" panose="020B0600070205080204" pitchFamily="34" charset="-128"/>
            </a:endParaRPr>
          </a:p>
          <a:p>
            <a:endParaRPr lang="en-US" sz="1400" dirty="0">
              <a:ea typeface="MS PGothic" panose="020B0600070205080204" pitchFamily="34" charset="-128"/>
            </a:endParaRPr>
          </a:p>
          <a:p>
            <a:endParaRPr lang="en-US" sz="1400" dirty="0">
              <a:ea typeface="MS PGothic" panose="020B0600070205080204" pitchFamily="34" charset="-128"/>
            </a:endParaRPr>
          </a:p>
          <a:p>
            <a:endParaRPr lang="en-US" sz="1400" dirty="0">
              <a:ea typeface="MS PGothic" panose="020B0600070205080204" pitchFamily="34" charset="-128"/>
            </a:endParaRPr>
          </a:p>
          <a:p>
            <a:endParaRPr lang="en-US" sz="1400" dirty="0">
              <a:ea typeface="MS PGothic" panose="020B0600070205080204" pitchFamily="34" charset="-128"/>
            </a:endParaRPr>
          </a:p>
          <a:p>
            <a:endParaRPr lang="en-US" sz="1400" dirty="0">
              <a:ea typeface="MS PGothic" panose="020B0600070205080204" pitchFamily="34" charset="-128"/>
            </a:endParaRPr>
          </a:p>
          <a:p>
            <a:endParaRPr lang="en-US" sz="1400" dirty="0">
              <a:ea typeface="MS PGothic" panose="020B0600070205080204" pitchFamily="34" charset="-128"/>
            </a:endParaRPr>
          </a:p>
          <a:p>
            <a:endParaRPr lang="en-US" sz="1400" dirty="0">
              <a:ea typeface="MS PGothic" panose="020B0600070205080204" pitchFamily="34" charset="-128"/>
            </a:endParaRPr>
          </a:p>
          <a:p>
            <a:endParaRPr lang="en-US" sz="1400" dirty="0">
              <a:ea typeface="MS PGothic" panose="020B0600070205080204" pitchFamily="34" charset="-128"/>
            </a:endParaRPr>
          </a:p>
          <a:p>
            <a:endParaRPr lang="en-US" sz="1400" dirty="0">
              <a:ea typeface="MS PGothic" panose="020B0600070205080204" pitchFamily="34" charset="-128"/>
            </a:endParaRPr>
          </a:p>
          <a:p>
            <a:endParaRPr lang="en-US" sz="1400" dirty="0">
              <a:ea typeface="MS PGothic" panose="020B0600070205080204" pitchFamily="34" charset="-128"/>
            </a:endParaRPr>
          </a:p>
          <a:p>
            <a:r>
              <a:rPr lang="en-US" sz="2000" dirty="0">
                <a:ea typeface="MS PGothic" panose="020B0600070205080204" pitchFamily="34" charset="-128"/>
              </a:rPr>
              <a:t>If we can answer P(z) equal to zero or not, we answered whether the 3-SAT problem has a solution.</a:t>
            </a:r>
          </a:p>
          <a:p>
            <a:pPr lvl="4"/>
            <a:endParaRPr lang="en-US" sz="900" dirty="0">
              <a:ea typeface="MS PGothic" panose="020B0600070205080204" pitchFamily="34" charset="-128"/>
            </a:endParaRPr>
          </a:p>
          <a:p>
            <a:r>
              <a:rPr lang="en-US" sz="2000" dirty="0">
                <a:ea typeface="MS PGothic" panose="020B0600070205080204" pitchFamily="34" charset="-128"/>
              </a:rPr>
              <a:t>Hence inference in Bayes</a:t>
            </a:r>
            <a:r>
              <a:rPr lang="en-US" altLang="en-US" sz="2000" dirty="0">
                <a:ea typeface="MS PGothic" panose="020B0600070205080204" pitchFamily="34" charset="-128"/>
              </a:rPr>
              <a:t>’</a:t>
            </a:r>
            <a:r>
              <a:rPr lang="en-US" sz="2000" dirty="0">
                <a:ea typeface="MS PGothic" panose="020B0600070205080204" pitchFamily="34" charset="-128"/>
              </a:rPr>
              <a:t> nets is NP-hard.  No known efficient probabilistic inference in general.</a:t>
            </a:r>
          </a:p>
        </p:txBody>
      </p:sp>
      <p:grpSp>
        <p:nvGrpSpPr>
          <p:cNvPr id="2" name="Group 1"/>
          <p:cNvGrpSpPr/>
          <p:nvPr/>
        </p:nvGrpSpPr>
        <p:grpSpPr>
          <a:xfrm>
            <a:off x="3124200" y="2286000"/>
            <a:ext cx="7848600" cy="3124200"/>
            <a:chOff x="3124200" y="2286000"/>
            <a:chExt cx="7848600" cy="3124200"/>
          </a:xfrm>
        </p:grpSpPr>
        <p:cxnSp>
          <p:nvCxnSpPr>
            <p:cNvPr id="18" name="Straight Arrow Connector 17"/>
            <p:cNvCxnSpPr>
              <a:stCxn id="16" idx="4"/>
              <a:endCxn id="116" idx="0"/>
            </p:cNvCxnSpPr>
            <p:nvPr/>
          </p:nvCxnSpPr>
          <p:spPr bwMode="auto">
            <a:xfrm flipH="1">
              <a:off x="33147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grpSp>
          <p:nvGrpSpPr>
            <p:cNvPr id="49157" name="Group 1"/>
            <p:cNvGrpSpPr/>
            <p:nvPr/>
          </p:nvGrpSpPr>
          <p:grpSpPr bwMode="auto">
            <a:xfrm>
              <a:off x="3352800" y="2286000"/>
              <a:ext cx="381000" cy="381000"/>
              <a:chOff x="2438400" y="3429000"/>
              <a:chExt cx="381000" cy="381000"/>
            </a:xfrm>
          </p:grpSpPr>
          <p:sp>
            <p:nvSpPr>
              <p:cNvPr id="16" name="Oval 15"/>
              <p:cNvSpPr/>
              <p:nvPr/>
            </p:nvSpPr>
            <p:spPr bwMode="auto">
              <a:xfrm>
                <a:off x="2438400" y="34290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1" name="Picture 20" descr="TP_tmp.png"/>
              <p:cNvPicPr>
                <a:picLocks noChangeAspect="1"/>
              </p:cNvPicPr>
              <p:nvPr>
                <p:custDataLst>
                  <p:tags r:id="rId31"/>
                </p:custDataLst>
              </p:nvPr>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514600" y="3556718"/>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58" name="Group 52229"/>
            <p:cNvGrpSpPr/>
            <p:nvPr/>
          </p:nvGrpSpPr>
          <p:grpSpPr bwMode="auto">
            <a:xfrm>
              <a:off x="4419600" y="2286000"/>
              <a:ext cx="381000" cy="381000"/>
              <a:chOff x="2057400" y="1828800"/>
              <a:chExt cx="381000" cy="381000"/>
            </a:xfrm>
          </p:grpSpPr>
          <p:sp>
            <p:nvSpPr>
              <p:cNvPr id="38" name="Oval 37"/>
              <p:cNvSpPr/>
              <p:nvPr/>
            </p:nvSpPr>
            <p:spPr bwMode="auto">
              <a:xfrm>
                <a:off x="20574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28" name="Picture 52227" descr="TP_tmp.png"/>
              <p:cNvPicPr>
                <a:picLocks noChangeAspect="1"/>
              </p:cNvPicPr>
              <p:nvPr>
                <p:custDataLst>
                  <p:tags r:id="rId30"/>
                </p:custDataLst>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133600" y="1956518"/>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59" name="Group 52232"/>
            <p:cNvGrpSpPr/>
            <p:nvPr/>
          </p:nvGrpSpPr>
          <p:grpSpPr bwMode="auto">
            <a:xfrm>
              <a:off x="5486400" y="2286000"/>
              <a:ext cx="381000" cy="381000"/>
              <a:chOff x="3124200" y="1828800"/>
              <a:chExt cx="381000" cy="381000"/>
            </a:xfrm>
          </p:grpSpPr>
          <p:sp>
            <p:nvSpPr>
              <p:cNvPr id="44" name="Oval 43"/>
              <p:cNvSpPr/>
              <p:nvPr/>
            </p:nvSpPr>
            <p:spPr bwMode="auto">
              <a:xfrm>
                <a:off x="31242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31" name="Picture 52230" descr="TP_tmp.png"/>
              <p:cNvPicPr>
                <a:picLocks noChangeAspect="1"/>
              </p:cNvPicPr>
              <p:nvPr>
                <p:custDataLst>
                  <p:tags r:id="rId29"/>
                </p:custDataLst>
              </p:nvPr>
            </p:nvPicPr>
            <p:blipFill>
              <a:blip r:embed="rId3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200400" y="1956518"/>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60" name="Group 52235"/>
            <p:cNvGrpSpPr/>
            <p:nvPr/>
          </p:nvGrpSpPr>
          <p:grpSpPr bwMode="auto">
            <a:xfrm>
              <a:off x="6553200" y="2286000"/>
              <a:ext cx="381000" cy="381000"/>
              <a:chOff x="4191000" y="1828800"/>
              <a:chExt cx="381000" cy="381000"/>
            </a:xfrm>
          </p:grpSpPr>
          <p:sp>
            <p:nvSpPr>
              <p:cNvPr id="50" name="Oval 49"/>
              <p:cNvSpPr/>
              <p:nvPr/>
            </p:nvSpPr>
            <p:spPr bwMode="auto">
              <a:xfrm>
                <a:off x="41910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34" name="Picture 52233" descr="TP_tmp.png"/>
              <p:cNvPicPr>
                <a:picLocks noChangeAspect="1"/>
              </p:cNvPicPr>
              <p:nvPr>
                <p:custDataLst>
                  <p:tags r:id="rId28"/>
                </p:custDataLst>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267200" y="1956518"/>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61" name="Group 52238"/>
            <p:cNvGrpSpPr/>
            <p:nvPr/>
          </p:nvGrpSpPr>
          <p:grpSpPr bwMode="auto">
            <a:xfrm>
              <a:off x="7620000" y="2286000"/>
              <a:ext cx="381000" cy="381000"/>
              <a:chOff x="5257800" y="1828800"/>
              <a:chExt cx="381000" cy="381000"/>
            </a:xfrm>
          </p:grpSpPr>
          <p:sp>
            <p:nvSpPr>
              <p:cNvPr id="56" name="Oval 55"/>
              <p:cNvSpPr/>
              <p:nvPr/>
            </p:nvSpPr>
            <p:spPr bwMode="auto">
              <a:xfrm>
                <a:off x="52578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37" name="Picture 52236" descr="TP_tmp.png"/>
              <p:cNvPicPr>
                <a:picLocks noChangeAspect="1"/>
              </p:cNvPicPr>
              <p:nvPr>
                <p:custDataLst>
                  <p:tags r:id="rId27"/>
                </p:custDataLst>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334000" y="1956518"/>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62" name="Group 52241"/>
            <p:cNvGrpSpPr/>
            <p:nvPr/>
          </p:nvGrpSpPr>
          <p:grpSpPr bwMode="auto">
            <a:xfrm>
              <a:off x="8686800" y="2286000"/>
              <a:ext cx="381000" cy="381000"/>
              <a:chOff x="6324600" y="1828800"/>
              <a:chExt cx="381000" cy="381000"/>
            </a:xfrm>
          </p:grpSpPr>
          <p:sp>
            <p:nvSpPr>
              <p:cNvPr id="62" name="Oval 61"/>
              <p:cNvSpPr/>
              <p:nvPr/>
            </p:nvSpPr>
            <p:spPr bwMode="auto">
              <a:xfrm>
                <a:off x="63246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40" name="Picture 52239" descr="TP_tmp.png"/>
              <p:cNvPicPr>
                <a:picLocks noChangeAspect="1"/>
              </p:cNvPicPr>
              <p:nvPr>
                <p:custDataLst>
                  <p:tags r:id="rId26"/>
                </p:custDataLst>
              </p:nvPr>
            </p:nvPicPr>
            <p:blipFill>
              <a:blip r:embed="rId3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400800" y="1956518"/>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63" name="Group 52244"/>
            <p:cNvGrpSpPr/>
            <p:nvPr/>
          </p:nvGrpSpPr>
          <p:grpSpPr bwMode="auto">
            <a:xfrm>
              <a:off x="9753600" y="2286000"/>
              <a:ext cx="381000" cy="381000"/>
              <a:chOff x="7391400" y="1828800"/>
              <a:chExt cx="381000" cy="381000"/>
            </a:xfrm>
          </p:grpSpPr>
          <p:sp>
            <p:nvSpPr>
              <p:cNvPr id="68" name="Oval 67"/>
              <p:cNvSpPr/>
              <p:nvPr/>
            </p:nvSpPr>
            <p:spPr bwMode="auto">
              <a:xfrm>
                <a:off x="73914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43" name="Picture 52242" descr="TP_tmp.png"/>
              <p:cNvPicPr>
                <a:picLocks noChangeAspect="1"/>
              </p:cNvPicPr>
              <p:nvPr>
                <p:custDataLst>
                  <p:tags r:id="rId25"/>
                </p:custDataLst>
              </p:nvPr>
            </p:nvPicPr>
            <p:blipFill>
              <a:blip r:embed="rId3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467600" y="1956518"/>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64" name="Group 52253"/>
            <p:cNvGrpSpPr/>
            <p:nvPr/>
          </p:nvGrpSpPr>
          <p:grpSpPr bwMode="auto">
            <a:xfrm>
              <a:off x="3124200" y="3048000"/>
              <a:ext cx="381000" cy="381000"/>
              <a:chOff x="762000" y="2743200"/>
              <a:chExt cx="381000" cy="381000"/>
            </a:xfrm>
          </p:grpSpPr>
          <p:sp>
            <p:nvSpPr>
              <p:cNvPr id="116" name="Oval 115"/>
              <p:cNvSpPr/>
              <p:nvPr/>
            </p:nvSpPr>
            <p:spPr bwMode="auto">
              <a:xfrm>
                <a:off x="7620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52" name="Picture 52251" descr="TP_tmp.png"/>
              <p:cNvPicPr>
                <a:picLocks noChangeAspect="1"/>
              </p:cNvPicPr>
              <p:nvPr>
                <p:custDataLst>
                  <p:tags r:id="rId24"/>
                </p:custDataLst>
              </p:nvPr>
            </p:nvPicPr>
            <p:blipFill>
              <a:blip r:embed="rId4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64763" y="2870918"/>
                <a:ext cx="177082"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65" name="Group 225"/>
            <p:cNvGrpSpPr/>
            <p:nvPr/>
          </p:nvGrpSpPr>
          <p:grpSpPr bwMode="auto">
            <a:xfrm>
              <a:off x="4191000" y="3048000"/>
              <a:ext cx="381000" cy="381000"/>
              <a:chOff x="1828800" y="2743200"/>
              <a:chExt cx="381000" cy="381000"/>
            </a:xfrm>
          </p:grpSpPr>
          <p:sp>
            <p:nvSpPr>
              <p:cNvPr id="122" name="Oval 121"/>
              <p:cNvSpPr/>
              <p:nvPr/>
            </p:nvSpPr>
            <p:spPr bwMode="auto">
              <a:xfrm>
                <a:off x="18288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55" name="Picture 52254" descr="TP_tmp.png"/>
              <p:cNvPicPr>
                <a:picLocks noChangeAspect="1"/>
              </p:cNvPicPr>
              <p:nvPr>
                <p:custDataLst>
                  <p:tags r:id="rId23"/>
                </p:custDataLst>
              </p:nvPr>
            </p:nvPicPr>
            <p:blipFill>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922708" y="2870918"/>
                <a:ext cx="194791" cy="17708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66" name="Group 229"/>
            <p:cNvGrpSpPr/>
            <p:nvPr/>
          </p:nvGrpSpPr>
          <p:grpSpPr bwMode="auto">
            <a:xfrm>
              <a:off x="5257800" y="3048000"/>
              <a:ext cx="381000" cy="381000"/>
              <a:chOff x="2895600" y="2743200"/>
              <a:chExt cx="381000" cy="381000"/>
            </a:xfrm>
          </p:grpSpPr>
          <p:sp>
            <p:nvSpPr>
              <p:cNvPr id="128" name="Oval 127"/>
              <p:cNvSpPr/>
              <p:nvPr/>
            </p:nvSpPr>
            <p:spPr bwMode="auto">
              <a:xfrm>
                <a:off x="28956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27" name="Picture 226" descr="TP_tmp.png"/>
              <p:cNvPicPr>
                <a:picLocks noChangeAspect="1"/>
              </p:cNvPicPr>
              <p:nvPr>
                <p:custDataLst>
                  <p:tags r:id="rId22"/>
                </p:custDataLst>
              </p:nvPr>
            </p:nvPicPr>
            <p:blipFill>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989508" y="2870918"/>
                <a:ext cx="194791" cy="17708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67" name="Group 232"/>
            <p:cNvGrpSpPr/>
            <p:nvPr/>
          </p:nvGrpSpPr>
          <p:grpSpPr bwMode="auto">
            <a:xfrm>
              <a:off x="6324600" y="3048000"/>
              <a:ext cx="381000" cy="381000"/>
              <a:chOff x="3962400" y="2743200"/>
              <a:chExt cx="381000" cy="381000"/>
            </a:xfrm>
          </p:grpSpPr>
          <p:sp>
            <p:nvSpPr>
              <p:cNvPr id="134" name="Oval 133"/>
              <p:cNvSpPr/>
              <p:nvPr/>
            </p:nvSpPr>
            <p:spPr bwMode="auto">
              <a:xfrm>
                <a:off x="39624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31" name="Picture 230" descr="TP_tmp.png"/>
              <p:cNvPicPr>
                <a:picLocks noChangeAspect="1"/>
              </p:cNvPicPr>
              <p:nvPr>
                <p:custDataLst>
                  <p:tags r:id="rId21"/>
                </p:custDataLst>
              </p:nvPr>
            </p:nvPicPr>
            <p:blipFill>
              <a:blip r:embed="rId4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056308" y="2870918"/>
                <a:ext cx="194791" cy="17708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68" name="Group 235"/>
            <p:cNvGrpSpPr/>
            <p:nvPr/>
          </p:nvGrpSpPr>
          <p:grpSpPr bwMode="auto">
            <a:xfrm>
              <a:off x="7391400" y="3048000"/>
              <a:ext cx="381000" cy="381000"/>
              <a:chOff x="5029200" y="2743200"/>
              <a:chExt cx="381000" cy="381000"/>
            </a:xfrm>
          </p:grpSpPr>
          <p:sp>
            <p:nvSpPr>
              <p:cNvPr id="140" name="Oval 139"/>
              <p:cNvSpPr/>
              <p:nvPr/>
            </p:nvSpPr>
            <p:spPr bwMode="auto">
              <a:xfrm>
                <a:off x="50292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34" name="Picture 233" descr="TP_tmp.png"/>
              <p:cNvPicPr>
                <a:picLocks noChangeAspect="1"/>
              </p:cNvPicPr>
              <p:nvPr>
                <p:custDataLst>
                  <p:tags r:id="rId20"/>
                </p:custDataLst>
              </p:nvPr>
            </p:nvPicPr>
            <p:blipFill>
              <a:blip r:embed="rId4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123108" y="2870918"/>
                <a:ext cx="194791" cy="17708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69" name="Group 238"/>
            <p:cNvGrpSpPr/>
            <p:nvPr/>
          </p:nvGrpSpPr>
          <p:grpSpPr bwMode="auto">
            <a:xfrm>
              <a:off x="8458200" y="3048000"/>
              <a:ext cx="381000" cy="381000"/>
              <a:chOff x="6096000" y="2743200"/>
              <a:chExt cx="381000" cy="381000"/>
            </a:xfrm>
          </p:grpSpPr>
          <p:sp>
            <p:nvSpPr>
              <p:cNvPr id="146" name="Oval 145"/>
              <p:cNvSpPr/>
              <p:nvPr/>
            </p:nvSpPr>
            <p:spPr bwMode="auto">
              <a:xfrm>
                <a:off x="60960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37" name="Picture 236" descr="TP_tmp.png"/>
              <p:cNvPicPr>
                <a:picLocks noChangeAspect="1"/>
              </p:cNvPicPr>
              <p:nvPr>
                <p:custDataLst>
                  <p:tags r:id="rId19"/>
                </p:custDataLst>
              </p:nvPr>
            </p:nvPicPr>
            <p:blipFill>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189908" y="2870918"/>
                <a:ext cx="194791" cy="17708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70" name="Group 241"/>
            <p:cNvGrpSpPr/>
            <p:nvPr/>
          </p:nvGrpSpPr>
          <p:grpSpPr bwMode="auto">
            <a:xfrm>
              <a:off x="9525000" y="3048000"/>
              <a:ext cx="381000" cy="381000"/>
              <a:chOff x="7162800" y="2743200"/>
              <a:chExt cx="381000" cy="381000"/>
            </a:xfrm>
          </p:grpSpPr>
          <p:sp>
            <p:nvSpPr>
              <p:cNvPr id="152" name="Oval 151"/>
              <p:cNvSpPr/>
              <p:nvPr/>
            </p:nvSpPr>
            <p:spPr bwMode="auto">
              <a:xfrm>
                <a:off x="71628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40" name="Picture 239" descr="TP_tmp.png"/>
              <p:cNvPicPr>
                <a:picLocks noChangeAspect="1"/>
              </p:cNvPicPr>
              <p:nvPr>
                <p:custDataLst>
                  <p:tags r:id="rId18"/>
                </p:custDataLst>
              </p:nvPr>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256708" y="2870918"/>
                <a:ext cx="194791" cy="17708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71" name="Group 244"/>
            <p:cNvGrpSpPr/>
            <p:nvPr/>
          </p:nvGrpSpPr>
          <p:grpSpPr bwMode="auto">
            <a:xfrm>
              <a:off x="10591800" y="3048000"/>
              <a:ext cx="381000" cy="381000"/>
              <a:chOff x="8229600" y="2743200"/>
              <a:chExt cx="381000" cy="381000"/>
            </a:xfrm>
          </p:grpSpPr>
          <p:sp>
            <p:nvSpPr>
              <p:cNvPr id="155" name="Oval 154"/>
              <p:cNvSpPr/>
              <p:nvPr/>
            </p:nvSpPr>
            <p:spPr bwMode="auto">
              <a:xfrm>
                <a:off x="82296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43" name="Picture 242" descr="TP_tmp.png"/>
              <p:cNvPicPr>
                <a:picLocks noChangeAspect="1"/>
              </p:cNvPicPr>
              <p:nvPr>
                <p:custDataLst>
                  <p:tags r:id="rId17"/>
                </p:custDataLst>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23508" y="2870918"/>
                <a:ext cx="194791" cy="17708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72" name="Group 247"/>
            <p:cNvGrpSpPr/>
            <p:nvPr/>
          </p:nvGrpSpPr>
          <p:grpSpPr bwMode="auto">
            <a:xfrm>
              <a:off x="3657600" y="3733800"/>
              <a:ext cx="381000" cy="381000"/>
              <a:chOff x="1295400" y="3276600"/>
              <a:chExt cx="381000" cy="381000"/>
            </a:xfrm>
          </p:grpSpPr>
          <p:sp>
            <p:nvSpPr>
              <p:cNvPr id="164" name="Oval 163"/>
              <p:cNvSpPr/>
              <p:nvPr/>
            </p:nvSpPr>
            <p:spPr bwMode="auto">
              <a:xfrm>
                <a:off x="12954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46" name="Picture 245" descr="TP_tmp.png"/>
              <p:cNvPicPr>
                <a:picLocks noChangeAspect="1"/>
              </p:cNvPicPr>
              <p:nvPr>
                <p:custDataLst>
                  <p:tags r:id="rId16"/>
                </p:custDataLst>
              </p:nvPr>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336183" y="3404318"/>
                <a:ext cx="301040" cy="194791"/>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73" name="Group 204"/>
            <p:cNvGrpSpPr/>
            <p:nvPr/>
          </p:nvGrpSpPr>
          <p:grpSpPr bwMode="auto">
            <a:xfrm>
              <a:off x="5791200" y="3733800"/>
              <a:ext cx="381000" cy="381000"/>
              <a:chOff x="3429000" y="3276600"/>
              <a:chExt cx="381000" cy="381000"/>
            </a:xfrm>
          </p:grpSpPr>
          <p:sp>
            <p:nvSpPr>
              <p:cNvPr id="170" name="Oval 169"/>
              <p:cNvSpPr/>
              <p:nvPr/>
            </p:nvSpPr>
            <p:spPr bwMode="auto">
              <a:xfrm>
                <a:off x="34290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03" name="Picture 202" descr="TP_tmp.png"/>
              <p:cNvPicPr>
                <a:picLocks noChangeAspect="1"/>
              </p:cNvPicPr>
              <p:nvPr>
                <p:custDataLst>
                  <p:tags r:id="rId15"/>
                </p:custDataLst>
              </p:nvPr>
            </p:nvPicPr>
            <p:blipFill>
              <a:blip r:embed="rId4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469784" y="3404318"/>
                <a:ext cx="301040" cy="194791"/>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74" name="Group 253"/>
            <p:cNvGrpSpPr/>
            <p:nvPr/>
          </p:nvGrpSpPr>
          <p:grpSpPr bwMode="auto">
            <a:xfrm>
              <a:off x="7924800" y="3733800"/>
              <a:ext cx="381000" cy="381000"/>
              <a:chOff x="5562600" y="3276600"/>
              <a:chExt cx="381000" cy="381000"/>
            </a:xfrm>
          </p:grpSpPr>
          <p:sp>
            <p:nvSpPr>
              <p:cNvPr id="176" name="Oval 175"/>
              <p:cNvSpPr/>
              <p:nvPr/>
            </p:nvSpPr>
            <p:spPr bwMode="auto">
              <a:xfrm>
                <a:off x="55626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52" name="Picture 251" descr="TP_tmp.png"/>
              <p:cNvPicPr>
                <a:picLocks noChangeAspect="1"/>
              </p:cNvPicPr>
              <p:nvPr>
                <p:custDataLst>
                  <p:tags r:id="rId14"/>
                </p:custDataLst>
              </p:nvPr>
            </p:nvPicPr>
            <p:blipFill>
              <a:blip r:embed="rId5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603384" y="3404318"/>
                <a:ext cx="301040" cy="194791"/>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75" name="Group 201"/>
            <p:cNvGrpSpPr/>
            <p:nvPr/>
          </p:nvGrpSpPr>
          <p:grpSpPr bwMode="auto">
            <a:xfrm>
              <a:off x="10134600" y="3733800"/>
              <a:ext cx="381000" cy="381000"/>
              <a:chOff x="7772400" y="3276600"/>
              <a:chExt cx="381000" cy="381000"/>
            </a:xfrm>
          </p:grpSpPr>
          <p:sp>
            <p:nvSpPr>
              <p:cNvPr id="182" name="Oval 181"/>
              <p:cNvSpPr/>
              <p:nvPr/>
            </p:nvSpPr>
            <p:spPr bwMode="auto">
              <a:xfrm>
                <a:off x="77724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55" name="Picture 254" descr="TP_tmp.png"/>
              <p:cNvPicPr>
                <a:picLocks noChangeAspect="1"/>
              </p:cNvPicPr>
              <p:nvPr>
                <p:custDataLst>
                  <p:tags r:id="rId13"/>
                </p:custDataLst>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813184" y="3404318"/>
                <a:ext cx="301040" cy="194791"/>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76" name="Group 207"/>
            <p:cNvGrpSpPr/>
            <p:nvPr/>
          </p:nvGrpSpPr>
          <p:grpSpPr bwMode="auto">
            <a:xfrm>
              <a:off x="4649788" y="4343400"/>
              <a:ext cx="530225" cy="381000"/>
              <a:chOff x="2287880" y="3810000"/>
              <a:chExt cx="531247" cy="381000"/>
            </a:xfrm>
          </p:grpSpPr>
          <p:sp>
            <p:nvSpPr>
              <p:cNvPr id="188" name="Oval 187"/>
              <p:cNvSpPr/>
              <p:nvPr/>
            </p:nvSpPr>
            <p:spPr bwMode="auto">
              <a:xfrm>
                <a:off x="2362636" y="3810000"/>
                <a:ext cx="380144"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06" name="Picture 205" descr="TP_tmp.png"/>
              <p:cNvPicPr>
                <a:picLocks noChangeAspect="1"/>
              </p:cNvPicPr>
              <p:nvPr>
                <p:custDataLst>
                  <p:tags r:id="rId12"/>
                </p:custDataLst>
              </p:nvPr>
            </p:nvPicPr>
            <p:blipFill>
              <a:blip r:embed="rId5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287880" y="3937718"/>
                <a:ext cx="531247" cy="194791"/>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77" name="Group 210"/>
            <p:cNvGrpSpPr/>
            <p:nvPr/>
          </p:nvGrpSpPr>
          <p:grpSpPr bwMode="auto">
            <a:xfrm>
              <a:off x="8924925" y="4343400"/>
              <a:ext cx="514350" cy="381000"/>
              <a:chOff x="6563934" y="3810000"/>
              <a:chExt cx="513539" cy="381000"/>
            </a:xfrm>
          </p:grpSpPr>
          <p:sp>
            <p:nvSpPr>
              <p:cNvPr id="194" name="Oval 193"/>
              <p:cNvSpPr/>
              <p:nvPr/>
            </p:nvSpPr>
            <p:spPr bwMode="auto">
              <a:xfrm>
                <a:off x="6628919" y="3810000"/>
                <a:ext cx="381984"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09" name="Picture 208" descr="TP_tmp.png"/>
              <p:cNvPicPr>
                <a:picLocks noChangeAspect="1"/>
              </p:cNvPicPr>
              <p:nvPr>
                <p:custDataLst>
                  <p:tags r:id="rId11"/>
                </p:custDataLst>
              </p:nvPr>
            </p:nvPicPr>
            <p:blipFill>
              <a:blip r:embed="rId5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563934" y="3937718"/>
                <a:ext cx="513539" cy="194791"/>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78" name="Group 213"/>
            <p:cNvGrpSpPr/>
            <p:nvPr/>
          </p:nvGrpSpPr>
          <p:grpSpPr bwMode="auto">
            <a:xfrm>
              <a:off x="6934200" y="5029200"/>
              <a:ext cx="381000" cy="381000"/>
              <a:chOff x="4572000" y="4191000"/>
              <a:chExt cx="381000" cy="381000"/>
            </a:xfrm>
          </p:grpSpPr>
          <p:sp>
            <p:nvSpPr>
              <p:cNvPr id="200" name="Oval 199"/>
              <p:cNvSpPr/>
              <p:nvPr/>
            </p:nvSpPr>
            <p:spPr bwMode="auto">
              <a:xfrm>
                <a:off x="4572000" y="41910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12" name="Picture 211" descr="TP_tmp.png"/>
              <p:cNvPicPr>
                <a:picLocks noChangeAspect="1"/>
              </p:cNvPicPr>
              <p:nvPr>
                <p:custDataLst>
                  <p:tags r:id="rId10"/>
                </p:custDataLst>
              </p:nvPr>
            </p:nvPicPr>
            <p:blipFill>
              <a:blip r:embed="rId5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701325" y="4318718"/>
                <a:ext cx="123958" cy="141666"/>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cxnSp>
          <p:nvCxnSpPr>
            <p:cNvPr id="225" name="Straight Arrow Connector 224"/>
            <p:cNvCxnSpPr>
              <a:stCxn id="38" idx="4"/>
              <a:endCxn id="116" idx="0"/>
            </p:cNvCxnSpPr>
            <p:nvPr/>
          </p:nvCxnSpPr>
          <p:spPr bwMode="auto">
            <a:xfrm flipH="1">
              <a:off x="33147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28" name="Straight Arrow Connector 227"/>
            <p:cNvCxnSpPr>
              <a:stCxn id="44" idx="4"/>
              <a:endCxn id="116" idx="0"/>
            </p:cNvCxnSpPr>
            <p:nvPr/>
          </p:nvCxnSpPr>
          <p:spPr bwMode="auto">
            <a:xfrm flipH="1">
              <a:off x="3314700" y="2667000"/>
              <a:ext cx="2362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79" name="Straight Arrow Connector 278"/>
            <p:cNvCxnSpPr>
              <a:stCxn id="16" idx="4"/>
              <a:endCxn id="122" idx="0"/>
            </p:cNvCxnSpPr>
            <p:nvPr/>
          </p:nvCxnSpPr>
          <p:spPr bwMode="auto">
            <a:xfrm>
              <a:off x="35433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83" name="Straight Arrow Connector 282"/>
            <p:cNvCxnSpPr>
              <a:stCxn id="44" idx="4"/>
              <a:endCxn id="122" idx="0"/>
            </p:cNvCxnSpPr>
            <p:nvPr/>
          </p:nvCxnSpPr>
          <p:spPr bwMode="auto">
            <a:xfrm flipH="1">
              <a:off x="43815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86" name="Straight Arrow Connector 285"/>
            <p:cNvCxnSpPr>
              <a:stCxn id="50" idx="4"/>
              <a:endCxn id="122" idx="0"/>
            </p:cNvCxnSpPr>
            <p:nvPr/>
          </p:nvCxnSpPr>
          <p:spPr bwMode="auto">
            <a:xfrm flipH="1">
              <a:off x="4381500" y="2667000"/>
              <a:ext cx="2362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89" name="Straight Arrow Connector 288"/>
            <p:cNvCxnSpPr>
              <a:stCxn id="38" idx="4"/>
              <a:endCxn id="140" idx="0"/>
            </p:cNvCxnSpPr>
            <p:nvPr/>
          </p:nvCxnSpPr>
          <p:spPr bwMode="auto">
            <a:xfrm>
              <a:off x="4610100" y="2667000"/>
              <a:ext cx="29718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93" name="Straight Arrow Connector 292"/>
            <p:cNvCxnSpPr>
              <a:stCxn id="56" idx="4"/>
              <a:endCxn id="140" idx="0"/>
            </p:cNvCxnSpPr>
            <p:nvPr/>
          </p:nvCxnSpPr>
          <p:spPr bwMode="auto">
            <a:xfrm flipH="1">
              <a:off x="75819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96" name="Straight Arrow Connector 295"/>
            <p:cNvCxnSpPr>
              <a:stCxn id="68" idx="4"/>
              <a:endCxn id="140" idx="0"/>
            </p:cNvCxnSpPr>
            <p:nvPr/>
          </p:nvCxnSpPr>
          <p:spPr bwMode="auto">
            <a:xfrm flipH="1">
              <a:off x="7581900" y="2667000"/>
              <a:ext cx="2362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99" name="Straight Arrow Connector 298"/>
            <p:cNvCxnSpPr>
              <a:stCxn id="68" idx="4"/>
              <a:endCxn id="155" idx="0"/>
            </p:cNvCxnSpPr>
            <p:nvPr/>
          </p:nvCxnSpPr>
          <p:spPr bwMode="auto">
            <a:xfrm>
              <a:off x="99441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03" name="Straight Arrow Connector 302"/>
            <p:cNvCxnSpPr>
              <a:stCxn id="68" idx="4"/>
              <a:endCxn id="152" idx="0"/>
            </p:cNvCxnSpPr>
            <p:nvPr/>
          </p:nvCxnSpPr>
          <p:spPr bwMode="auto">
            <a:xfrm flipH="1">
              <a:off x="97155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07" name="Straight Arrow Connector 306"/>
            <p:cNvCxnSpPr>
              <a:stCxn id="62" idx="4"/>
              <a:endCxn id="155" idx="0"/>
            </p:cNvCxnSpPr>
            <p:nvPr/>
          </p:nvCxnSpPr>
          <p:spPr bwMode="auto">
            <a:xfrm>
              <a:off x="8877300" y="2667000"/>
              <a:ext cx="19050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10" name="Straight Arrow Connector 309"/>
            <p:cNvCxnSpPr>
              <a:stCxn id="56" idx="4"/>
              <a:endCxn id="155" idx="0"/>
            </p:cNvCxnSpPr>
            <p:nvPr/>
          </p:nvCxnSpPr>
          <p:spPr bwMode="auto">
            <a:xfrm>
              <a:off x="7810500" y="2667000"/>
              <a:ext cx="29718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13" name="Straight Arrow Connector 312"/>
            <p:cNvCxnSpPr>
              <a:stCxn id="50" idx="4"/>
              <a:endCxn id="146" idx="0"/>
            </p:cNvCxnSpPr>
            <p:nvPr/>
          </p:nvCxnSpPr>
          <p:spPr bwMode="auto">
            <a:xfrm>
              <a:off x="6743700" y="2667000"/>
              <a:ext cx="19050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17" name="Straight Arrow Connector 316"/>
            <p:cNvCxnSpPr>
              <a:stCxn id="56" idx="4"/>
              <a:endCxn id="146" idx="0"/>
            </p:cNvCxnSpPr>
            <p:nvPr/>
          </p:nvCxnSpPr>
          <p:spPr bwMode="auto">
            <a:xfrm>
              <a:off x="78105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20" name="Straight Arrow Connector 319"/>
            <p:cNvCxnSpPr>
              <a:stCxn id="44" idx="4"/>
              <a:endCxn id="134" idx="0"/>
            </p:cNvCxnSpPr>
            <p:nvPr/>
          </p:nvCxnSpPr>
          <p:spPr bwMode="auto">
            <a:xfrm>
              <a:off x="56769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23" name="Straight Arrow Connector 322"/>
            <p:cNvCxnSpPr>
              <a:stCxn id="50" idx="4"/>
              <a:endCxn id="134" idx="0"/>
            </p:cNvCxnSpPr>
            <p:nvPr/>
          </p:nvCxnSpPr>
          <p:spPr bwMode="auto">
            <a:xfrm flipH="1">
              <a:off x="65151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26" name="Straight Arrow Connector 325"/>
            <p:cNvCxnSpPr>
              <a:stCxn id="44" idx="4"/>
              <a:endCxn id="128" idx="0"/>
            </p:cNvCxnSpPr>
            <p:nvPr/>
          </p:nvCxnSpPr>
          <p:spPr bwMode="auto">
            <a:xfrm flipH="1">
              <a:off x="54483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29" name="Straight Arrow Connector 328"/>
            <p:cNvCxnSpPr>
              <a:stCxn id="38" idx="4"/>
              <a:endCxn id="128" idx="0"/>
            </p:cNvCxnSpPr>
            <p:nvPr/>
          </p:nvCxnSpPr>
          <p:spPr bwMode="auto">
            <a:xfrm>
              <a:off x="46101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32" name="Straight Arrow Connector 331"/>
            <p:cNvCxnSpPr>
              <a:stCxn id="50" idx="4"/>
              <a:endCxn id="128" idx="0"/>
            </p:cNvCxnSpPr>
            <p:nvPr/>
          </p:nvCxnSpPr>
          <p:spPr bwMode="auto">
            <a:xfrm flipH="1">
              <a:off x="54483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35" name="Straight Arrow Connector 334"/>
            <p:cNvCxnSpPr>
              <a:stCxn id="56" idx="4"/>
              <a:endCxn id="134" idx="0"/>
            </p:cNvCxnSpPr>
            <p:nvPr/>
          </p:nvCxnSpPr>
          <p:spPr bwMode="auto">
            <a:xfrm flipH="1">
              <a:off x="65151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38" name="Straight Arrow Connector 337"/>
            <p:cNvCxnSpPr>
              <a:stCxn id="62" idx="4"/>
              <a:endCxn id="146" idx="0"/>
            </p:cNvCxnSpPr>
            <p:nvPr/>
          </p:nvCxnSpPr>
          <p:spPr bwMode="auto">
            <a:xfrm flipH="1">
              <a:off x="86487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42" name="Straight Arrow Connector 341"/>
            <p:cNvCxnSpPr>
              <a:stCxn id="62" idx="4"/>
              <a:endCxn id="152" idx="0"/>
            </p:cNvCxnSpPr>
            <p:nvPr/>
          </p:nvCxnSpPr>
          <p:spPr bwMode="auto">
            <a:xfrm>
              <a:off x="88773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45" name="Straight Arrow Connector 344"/>
            <p:cNvCxnSpPr>
              <a:stCxn id="56" idx="4"/>
              <a:endCxn id="152" idx="0"/>
            </p:cNvCxnSpPr>
            <p:nvPr/>
          </p:nvCxnSpPr>
          <p:spPr bwMode="auto">
            <a:xfrm>
              <a:off x="7810500" y="2667000"/>
              <a:ext cx="19050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48" name="Straight Arrow Connector 347"/>
            <p:cNvCxnSpPr>
              <a:stCxn id="116" idx="4"/>
              <a:endCxn id="164" idx="0"/>
            </p:cNvCxnSpPr>
            <p:nvPr/>
          </p:nvCxnSpPr>
          <p:spPr bwMode="auto">
            <a:xfrm>
              <a:off x="33147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51" name="Straight Arrow Connector 350"/>
            <p:cNvCxnSpPr>
              <a:stCxn id="122" idx="4"/>
              <a:endCxn id="164" idx="0"/>
            </p:cNvCxnSpPr>
            <p:nvPr/>
          </p:nvCxnSpPr>
          <p:spPr bwMode="auto">
            <a:xfrm flipH="1">
              <a:off x="38481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55" name="Straight Arrow Connector 354"/>
            <p:cNvCxnSpPr>
              <a:stCxn id="134" idx="4"/>
              <a:endCxn id="170" idx="0"/>
            </p:cNvCxnSpPr>
            <p:nvPr/>
          </p:nvCxnSpPr>
          <p:spPr bwMode="auto">
            <a:xfrm flipH="1">
              <a:off x="59817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58" name="Straight Arrow Connector 357"/>
            <p:cNvCxnSpPr>
              <a:stCxn id="146" idx="4"/>
              <a:endCxn id="176" idx="0"/>
            </p:cNvCxnSpPr>
            <p:nvPr/>
          </p:nvCxnSpPr>
          <p:spPr bwMode="auto">
            <a:xfrm flipH="1">
              <a:off x="81153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61" name="Straight Arrow Connector 360"/>
            <p:cNvCxnSpPr>
              <a:stCxn id="155" idx="4"/>
              <a:endCxn id="182" idx="0"/>
            </p:cNvCxnSpPr>
            <p:nvPr/>
          </p:nvCxnSpPr>
          <p:spPr bwMode="auto">
            <a:xfrm flipH="1">
              <a:off x="10325100" y="3429000"/>
              <a:ext cx="4572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64" name="Straight Arrow Connector 363"/>
            <p:cNvCxnSpPr>
              <a:stCxn id="152" idx="4"/>
              <a:endCxn id="182" idx="0"/>
            </p:cNvCxnSpPr>
            <p:nvPr/>
          </p:nvCxnSpPr>
          <p:spPr bwMode="auto">
            <a:xfrm>
              <a:off x="9715500" y="3429000"/>
              <a:ext cx="6096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67" name="Straight Arrow Connector 366"/>
            <p:cNvCxnSpPr>
              <a:stCxn id="140" idx="4"/>
              <a:endCxn id="176" idx="0"/>
            </p:cNvCxnSpPr>
            <p:nvPr/>
          </p:nvCxnSpPr>
          <p:spPr bwMode="auto">
            <a:xfrm>
              <a:off x="75819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70" name="Straight Arrow Connector 369"/>
            <p:cNvCxnSpPr>
              <a:stCxn id="128" idx="4"/>
              <a:endCxn id="170" idx="0"/>
            </p:cNvCxnSpPr>
            <p:nvPr/>
          </p:nvCxnSpPr>
          <p:spPr bwMode="auto">
            <a:xfrm>
              <a:off x="54483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75" name="Straight Arrow Connector 374"/>
            <p:cNvCxnSpPr>
              <a:stCxn id="164" idx="4"/>
              <a:endCxn id="188" idx="0"/>
            </p:cNvCxnSpPr>
            <p:nvPr/>
          </p:nvCxnSpPr>
          <p:spPr bwMode="auto">
            <a:xfrm>
              <a:off x="3848100" y="4114800"/>
              <a:ext cx="1065213"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78" name="Straight Arrow Connector 377"/>
            <p:cNvCxnSpPr>
              <a:stCxn id="176" idx="4"/>
              <a:endCxn id="194" idx="0"/>
            </p:cNvCxnSpPr>
            <p:nvPr/>
          </p:nvCxnSpPr>
          <p:spPr bwMode="auto">
            <a:xfrm>
              <a:off x="8115300" y="4114800"/>
              <a:ext cx="1065213"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81" name="Straight Arrow Connector 380"/>
            <p:cNvCxnSpPr>
              <a:stCxn id="182" idx="4"/>
              <a:endCxn id="194" idx="0"/>
            </p:cNvCxnSpPr>
            <p:nvPr/>
          </p:nvCxnSpPr>
          <p:spPr bwMode="auto">
            <a:xfrm flipH="1">
              <a:off x="9180513" y="4114800"/>
              <a:ext cx="1144587"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84" name="Straight Arrow Connector 383"/>
            <p:cNvCxnSpPr>
              <a:stCxn id="170" idx="4"/>
              <a:endCxn id="188" idx="0"/>
            </p:cNvCxnSpPr>
            <p:nvPr/>
          </p:nvCxnSpPr>
          <p:spPr bwMode="auto">
            <a:xfrm flipH="1">
              <a:off x="4913313" y="4114800"/>
              <a:ext cx="1068387"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87" name="Straight Arrow Connector 386"/>
            <p:cNvCxnSpPr>
              <a:stCxn id="194" idx="4"/>
              <a:endCxn id="200" idx="0"/>
            </p:cNvCxnSpPr>
            <p:nvPr/>
          </p:nvCxnSpPr>
          <p:spPr bwMode="auto">
            <a:xfrm flipH="1">
              <a:off x="7124700" y="4724400"/>
              <a:ext cx="2055813"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91" name="Straight Arrow Connector 390"/>
            <p:cNvCxnSpPr>
              <a:stCxn id="188" idx="4"/>
              <a:endCxn id="200" idx="0"/>
            </p:cNvCxnSpPr>
            <p:nvPr/>
          </p:nvCxnSpPr>
          <p:spPr bwMode="auto">
            <a:xfrm>
              <a:off x="4913313" y="4724400"/>
              <a:ext cx="2211387"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grpSp>
      <p:pic>
        <p:nvPicPr>
          <p:cNvPr id="354" name="Picture 353" descr="TP_tmp.png"/>
          <p:cNvPicPr>
            <a:picLocks noChangeAspect="1"/>
          </p:cNvPicPr>
          <p:nvPr>
            <p:custDataLst>
              <p:tags r:id="rId1"/>
            </p:custDataLst>
          </p:nvPr>
        </p:nvPicPr>
        <p:blipFill>
          <a:blip r:embed="rId55" cstate="print">
            <a:extLst>
              <a:ext uri="{28A0092B-C50C-407E-A947-70E740481C1C}">
                <a14:useLocalDpi xmlns:a14="http://schemas.microsoft.com/office/drawing/2010/main" val="0"/>
              </a:ext>
            </a:extLst>
          </a:blip>
          <a:stretch>
            <a:fillRect/>
          </a:stretch>
        </p:blipFill>
        <p:spPr bwMode="auto">
          <a:xfrm>
            <a:off x="304800" y="1752600"/>
            <a:ext cx="11700169" cy="242376"/>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360" name="Picture 359" descr="TP_tmp.png"/>
          <p:cNvPicPr>
            <a:picLocks noChangeAspect="1"/>
          </p:cNvPicPr>
          <p:nvPr>
            <p:custDataLst>
              <p:tags r:id="rId2"/>
            </p:custDataLst>
          </p:nvPr>
        </p:nvPicPr>
        <p:blipFill>
          <a:blip r:embed="rId56" cstate="print">
            <a:extLst>
              <a:ext uri="{28A0092B-C50C-407E-A947-70E740481C1C}">
                <a14:useLocalDpi xmlns:a14="http://schemas.microsoft.com/office/drawing/2010/main" val="0"/>
              </a:ext>
            </a:extLst>
          </a:blip>
          <a:stretch>
            <a:fillRect/>
          </a:stretch>
        </p:blipFill>
        <p:spPr bwMode="auto">
          <a:xfrm>
            <a:off x="148831" y="2349403"/>
            <a:ext cx="2874831" cy="241397"/>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366" name="Picture 365" descr="TP_tmp.png"/>
          <p:cNvPicPr>
            <a:picLocks noChangeAspect="1"/>
          </p:cNvPicPr>
          <p:nvPr>
            <p:custDataLst>
              <p:tags r:id="rId3"/>
            </p:custDataLst>
          </p:nvPr>
        </p:nvPicPr>
        <p:blipFill>
          <a:blip r:embed="rId57" cstate="print">
            <a:extLst>
              <a:ext uri="{28A0092B-C50C-407E-A947-70E740481C1C}">
                <a14:useLocalDpi xmlns:a14="http://schemas.microsoft.com/office/drawing/2010/main" val="0"/>
              </a:ext>
            </a:extLst>
          </a:blip>
          <a:stretch>
            <a:fillRect/>
          </a:stretch>
        </p:blipFill>
        <p:spPr bwMode="auto">
          <a:xfrm>
            <a:off x="256761" y="2743200"/>
            <a:ext cx="2241038" cy="246269"/>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368" name="Picture 367" descr="TP_tmp.png"/>
          <p:cNvPicPr>
            <a:picLocks noChangeAspect="1"/>
          </p:cNvPicPr>
          <p:nvPr>
            <p:custDataLst>
              <p:tags r:id="rId4"/>
            </p:custDataLst>
          </p:nvPr>
        </p:nvPicPr>
        <p:blipFill>
          <a:blip r:embed="rId58" cstate="print">
            <a:extLst>
              <a:ext uri="{28A0092B-C50C-407E-A947-70E740481C1C}">
                <a14:useLocalDpi xmlns:a14="http://schemas.microsoft.com/office/drawing/2010/main" val="0"/>
              </a:ext>
            </a:extLst>
          </a:blip>
          <a:stretch>
            <a:fillRect/>
          </a:stretch>
        </p:blipFill>
        <p:spPr bwMode="auto">
          <a:xfrm>
            <a:off x="228600" y="3258931"/>
            <a:ext cx="2241038" cy="246269"/>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sp>
        <p:nvSpPr>
          <p:cNvPr id="49220" name="TextBox 364"/>
          <p:cNvSpPr txBox="1">
            <a:spLocks noChangeArrowheads="1"/>
          </p:cNvSpPr>
          <p:nvPr/>
        </p:nvSpPr>
        <p:spPr bwMode="auto">
          <a:xfrm>
            <a:off x="446709" y="3000374"/>
            <a:ext cx="3381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sz="1200"/>
              <a:t>…</a:t>
            </a:r>
          </a:p>
        </p:txBody>
      </p:sp>
      <p:pic>
        <p:nvPicPr>
          <p:cNvPr id="369" name="Picture 368" descr="TP_tmp.png"/>
          <p:cNvPicPr>
            <a:picLocks noChangeAspect="1"/>
          </p:cNvPicPr>
          <p:nvPr>
            <p:custDataLst>
              <p:tags r:id="rId5"/>
            </p:custDataLst>
          </p:nvPr>
        </p:nvPicPr>
        <p:blipFill>
          <a:blip r:embed="rId59" cstate="print">
            <a:extLst>
              <a:ext uri="{28A0092B-C50C-407E-A947-70E740481C1C}">
                <a14:useLocalDpi xmlns:a14="http://schemas.microsoft.com/office/drawing/2010/main" val="0"/>
              </a:ext>
            </a:extLst>
          </a:blip>
          <a:stretch>
            <a:fillRect/>
          </a:stretch>
        </p:blipFill>
        <p:spPr bwMode="auto">
          <a:xfrm>
            <a:off x="294308" y="3581400"/>
            <a:ext cx="1499856" cy="270465"/>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sp>
        <p:nvSpPr>
          <p:cNvPr id="49222" name="TextBox 411"/>
          <p:cNvSpPr txBox="1">
            <a:spLocks noChangeArrowheads="1"/>
          </p:cNvSpPr>
          <p:nvPr/>
        </p:nvSpPr>
        <p:spPr bwMode="auto">
          <a:xfrm>
            <a:off x="413372" y="3733799"/>
            <a:ext cx="3381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sz="1200"/>
              <a:t>…</a:t>
            </a:r>
          </a:p>
        </p:txBody>
      </p:sp>
      <p:pic>
        <p:nvPicPr>
          <p:cNvPr id="371" name="Picture 370" descr="TP_tmp.png"/>
          <p:cNvPicPr>
            <a:picLocks noChangeAspect="1"/>
          </p:cNvPicPr>
          <p:nvPr>
            <p:custDataLst>
              <p:tags r:id="rId6"/>
            </p:custDataLst>
          </p:nvPr>
        </p:nvPicPr>
        <p:blipFill>
          <a:blip r:embed="rId60" cstate="print">
            <a:extLst>
              <a:ext uri="{28A0092B-C50C-407E-A947-70E740481C1C}">
                <a14:useLocalDpi xmlns:a14="http://schemas.microsoft.com/office/drawing/2010/main" val="0"/>
              </a:ext>
            </a:extLst>
          </a:blip>
          <a:stretch>
            <a:fillRect/>
          </a:stretch>
        </p:blipFill>
        <p:spPr bwMode="auto">
          <a:xfrm>
            <a:off x="294307" y="4004230"/>
            <a:ext cx="1458293" cy="262970"/>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372" name="Picture 371" descr="TP_tmp.png"/>
          <p:cNvPicPr>
            <a:picLocks noChangeAspect="1"/>
          </p:cNvPicPr>
          <p:nvPr>
            <p:custDataLst>
              <p:tags r:id="rId7"/>
            </p:custDataLst>
          </p:nvPr>
        </p:nvPicPr>
        <p:blipFill>
          <a:blip r:embed="rId61" cstate="print">
            <a:extLst>
              <a:ext uri="{28A0092B-C50C-407E-A947-70E740481C1C}">
                <a14:useLocalDpi xmlns:a14="http://schemas.microsoft.com/office/drawing/2010/main" val="0"/>
              </a:ext>
            </a:extLst>
          </a:blip>
          <a:stretch>
            <a:fillRect/>
          </a:stretch>
        </p:blipFill>
        <p:spPr bwMode="auto">
          <a:xfrm>
            <a:off x="294309" y="4621142"/>
            <a:ext cx="2022029" cy="255657"/>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373" name="Picture 372" descr="TP_tmp.png"/>
          <p:cNvPicPr>
            <a:picLocks noChangeAspect="1"/>
          </p:cNvPicPr>
          <p:nvPr>
            <p:custDataLst>
              <p:tags r:id="rId8"/>
            </p:custDataLst>
          </p:nvPr>
        </p:nvPicPr>
        <p:blipFill>
          <a:blip r:embed="rId62" cstate="print">
            <a:extLst>
              <a:ext uri="{28A0092B-C50C-407E-A947-70E740481C1C}">
                <a14:useLocalDpi xmlns:a14="http://schemas.microsoft.com/office/drawing/2010/main" val="0"/>
              </a:ext>
            </a:extLst>
          </a:blip>
          <a:stretch>
            <a:fillRect/>
          </a:stretch>
        </p:blipFill>
        <p:spPr bwMode="auto">
          <a:xfrm>
            <a:off x="294309" y="4320178"/>
            <a:ext cx="1991691" cy="251821"/>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374" name="Picture 373" descr="TP_tmp.png"/>
          <p:cNvPicPr>
            <a:picLocks noChangeAspect="1"/>
          </p:cNvPicPr>
          <p:nvPr>
            <p:custDataLst>
              <p:tags r:id="rId9"/>
            </p:custDataLst>
          </p:nvPr>
        </p:nvPicPr>
        <p:blipFill>
          <a:blip r:embed="rId63" cstate="print">
            <a:extLst>
              <a:ext uri="{28A0092B-C50C-407E-A947-70E740481C1C}">
                <a14:useLocalDpi xmlns:a14="http://schemas.microsoft.com/office/drawing/2010/main" val="0"/>
              </a:ext>
            </a:extLst>
          </a:blip>
          <a:stretch>
            <a:fillRect/>
          </a:stretch>
        </p:blipFill>
        <p:spPr bwMode="auto">
          <a:xfrm>
            <a:off x="381000" y="5073225"/>
            <a:ext cx="2133600" cy="260775"/>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26">
                                            <p:txEl>
                                              <p:pRg st="15" end="1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26">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ea typeface="MS PGothic" panose="020B0600070205080204" pitchFamily="34" charset="-128"/>
              </a:rPr>
              <a:t>Bayes</a:t>
            </a:r>
            <a:r>
              <a:rPr lang="en-US" altLang="en-US" dirty="0">
                <a:ea typeface="MS PGothic" panose="020B0600070205080204" pitchFamily="34" charset="-128"/>
              </a:rPr>
              <a:t>’</a:t>
            </a:r>
            <a:r>
              <a:rPr lang="en-US" dirty="0">
                <a:ea typeface="MS PGothic" panose="020B0600070205080204" pitchFamily="34" charset="-128"/>
              </a:rPr>
              <a:t> Nets</a:t>
            </a:r>
          </a:p>
        </p:txBody>
      </p:sp>
      <p:sp>
        <p:nvSpPr>
          <p:cNvPr id="17410" name="Content Placeholder 2"/>
          <p:cNvSpPr>
            <a:spLocks noGrp="1"/>
          </p:cNvSpPr>
          <p:nvPr>
            <p:ph idx="1"/>
          </p:nvPr>
        </p:nvSpPr>
        <p:spPr>
          <a:xfrm>
            <a:off x="3352800" y="1447800"/>
            <a:ext cx="5410200" cy="4729164"/>
          </a:xfrm>
        </p:spPr>
        <p:txBody>
          <a:bodyPr>
            <a:normAutofit fontScale="92500" lnSpcReduction="10000"/>
          </a:bodyPr>
          <a:lstStyle/>
          <a:p>
            <a:r>
              <a:rPr lang="en-US" sz="2400" dirty="0">
                <a:ea typeface="MS PGothic" panose="020B0600070205080204" pitchFamily="34" charset="-128"/>
              </a:rPr>
              <a:t>Representation</a:t>
            </a:r>
          </a:p>
          <a:p>
            <a:pPr lvl="6"/>
            <a:endParaRPr lang="en-US" sz="900" dirty="0">
              <a:ea typeface="MS PGothic" panose="020B0600070205080204" pitchFamily="34" charset="-128"/>
            </a:endParaRPr>
          </a:p>
          <a:p>
            <a:pPr lvl="4"/>
            <a:endParaRPr lang="en-US" sz="200" dirty="0">
              <a:ea typeface="MS PGothic" panose="020B0600070205080204" pitchFamily="34" charset="-128"/>
            </a:endParaRPr>
          </a:p>
          <a:p>
            <a:r>
              <a:rPr lang="en-US" sz="2400" dirty="0">
                <a:ea typeface="MS PGothic" panose="020B0600070205080204" pitchFamily="34" charset="-128"/>
              </a:rPr>
              <a:t>Conditional Independences</a:t>
            </a:r>
          </a:p>
          <a:p>
            <a:pPr lvl="8"/>
            <a:endParaRPr lang="en-US" sz="900" dirty="0">
              <a:ea typeface="MS PGothic" panose="020B0600070205080204" pitchFamily="34" charset="-128"/>
            </a:endParaRPr>
          </a:p>
          <a:p>
            <a:pPr lvl="4"/>
            <a:endParaRPr lang="en-US" sz="200" dirty="0">
              <a:ea typeface="MS PGothic" panose="020B0600070205080204" pitchFamily="34" charset="-128"/>
            </a:endParaRPr>
          </a:p>
          <a:p>
            <a:r>
              <a:rPr lang="en-US" sz="2400" dirty="0">
                <a:ea typeface="MS PGothic" panose="020B0600070205080204" pitchFamily="34" charset="-128"/>
              </a:rPr>
              <a:t>Probabilistic Inference</a:t>
            </a:r>
          </a:p>
          <a:p>
            <a:pPr lvl="7"/>
            <a:endParaRPr lang="en-US" sz="900" dirty="0">
              <a:ea typeface="MS PGothic" panose="020B0600070205080204" pitchFamily="34" charset="-128"/>
            </a:endParaRPr>
          </a:p>
          <a:p>
            <a:pPr lvl="1"/>
            <a:r>
              <a:rPr lang="en-US" sz="2000" dirty="0">
                <a:ea typeface="MS PGothic" panose="020B0600070205080204" pitchFamily="34" charset="-128"/>
              </a:rPr>
              <a:t>Enumeration (exact, exponential complexity)</a:t>
            </a:r>
          </a:p>
          <a:p>
            <a:pPr lvl="6"/>
            <a:endParaRPr lang="en-US" sz="900" dirty="0">
              <a:ea typeface="MS PGothic" panose="020B0600070205080204" pitchFamily="34" charset="-128"/>
            </a:endParaRPr>
          </a:p>
          <a:p>
            <a:pPr lvl="1"/>
            <a:r>
              <a:rPr lang="en-US" sz="2000" dirty="0">
                <a:ea typeface="MS PGothic" panose="020B0600070205080204" pitchFamily="34" charset="-128"/>
              </a:rPr>
              <a:t>Variable elimination (exact, worst-case exponential complexity, often better)</a:t>
            </a:r>
          </a:p>
          <a:p>
            <a:pPr lvl="6"/>
            <a:endParaRPr lang="en-US" sz="900" dirty="0">
              <a:ea typeface="MS PGothic" panose="020B0600070205080204" pitchFamily="34" charset="-128"/>
            </a:endParaRPr>
          </a:p>
          <a:p>
            <a:pPr lvl="1"/>
            <a:r>
              <a:rPr lang="en-US" sz="2000" dirty="0">
                <a:ea typeface="MS PGothic" panose="020B0600070205080204" pitchFamily="34" charset="-128"/>
              </a:rPr>
              <a:t>Inference is NP-complete</a:t>
            </a:r>
          </a:p>
          <a:p>
            <a:pPr lvl="5"/>
            <a:endParaRPr lang="en-US" sz="900" dirty="0">
              <a:ea typeface="MS PGothic" panose="020B0600070205080204" pitchFamily="34" charset="-128"/>
            </a:endParaRPr>
          </a:p>
          <a:p>
            <a:pPr lvl="1"/>
            <a:r>
              <a:rPr lang="en-US" sz="2000" dirty="0">
                <a:ea typeface="MS PGothic" panose="020B0600070205080204" pitchFamily="34" charset="-128"/>
              </a:rPr>
              <a:t>Sampling (approximate)</a:t>
            </a:r>
          </a:p>
          <a:p>
            <a:pPr lvl="5"/>
            <a:endParaRPr lang="en-US" sz="1200" dirty="0">
              <a:ea typeface="MS PGothic" panose="020B0600070205080204" pitchFamily="34" charset="-128"/>
            </a:endParaRPr>
          </a:p>
          <a:p>
            <a:pPr lvl="3"/>
            <a:endParaRPr lang="en-US" sz="200" dirty="0">
              <a:ea typeface="MS PGothic" panose="020B0600070205080204" pitchFamily="34" charset="-128"/>
            </a:endParaRPr>
          </a:p>
          <a:p>
            <a:r>
              <a:rPr lang="en-US" sz="2400" dirty="0">
                <a:ea typeface="MS PGothic" panose="020B0600070205080204" pitchFamily="34" charset="-128"/>
              </a:rPr>
              <a:t>Learning Bayes</a:t>
            </a:r>
            <a:r>
              <a:rPr lang="en-US" altLang="en-US" sz="2400" dirty="0">
                <a:ea typeface="MS PGothic" panose="020B0600070205080204" pitchFamily="34" charset="-128"/>
              </a:rPr>
              <a:t>’</a:t>
            </a:r>
            <a:r>
              <a:rPr lang="en-US" sz="2400" dirty="0">
                <a:ea typeface="MS PGothic" panose="020B0600070205080204" pitchFamily="34" charset="-128"/>
              </a:rPr>
              <a:t> Nets from Data</a:t>
            </a:r>
          </a:p>
        </p:txBody>
      </p:sp>
      <p:pic>
        <p:nvPicPr>
          <p:cNvPr id="17412"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1524000"/>
            <a:ext cx="3487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2133600"/>
            <a:ext cx="3487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3352800"/>
            <a:ext cx="3487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4191000"/>
            <a:ext cx="3487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5029200"/>
            <a:ext cx="3487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Rectangle 5"/>
          <p:cNvSpPr>
            <a:spLocks noChangeArrowheads="1"/>
          </p:cNvSpPr>
          <p:nvPr/>
        </p:nvSpPr>
        <p:spPr bwMode="auto">
          <a:xfrm>
            <a:off x="1007533" y="1557339"/>
            <a:ext cx="10754784" cy="453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buFont typeface="Wingdings" panose="05000000000000000000" pitchFamily="2" charset="2"/>
              <a:buNone/>
            </a:pPr>
            <a:endParaRPr kumimoji="1" lang="en-US" altLang="zh-CN" sz="2800" b="1">
              <a:latin typeface="Times New Roman" panose="02020603050405020304" pitchFamily="18" charset="0"/>
            </a:endParaRPr>
          </a:p>
          <a:p>
            <a:r>
              <a:rPr kumimoji="1" lang="zh-CN" altLang="en-US" sz="2800" b="1">
                <a:ea typeface="楷体_GB2312" pitchFamily="49" charset="-122"/>
              </a:rPr>
              <a:t>概率统计方法</a:t>
            </a:r>
          </a:p>
          <a:p>
            <a:pPr lvl="1"/>
            <a:r>
              <a:rPr kumimoji="1" lang="zh-CN" altLang="en-US" sz="2400">
                <a:ea typeface="楷体_GB2312" pitchFamily="49" charset="-122"/>
              </a:rPr>
              <a:t>有完整、严密的数学理论</a:t>
            </a:r>
          </a:p>
          <a:p>
            <a:pPr lvl="1"/>
            <a:r>
              <a:rPr kumimoji="1" lang="zh-CN" altLang="en-US" sz="2400">
                <a:ea typeface="楷体_GB2312" pitchFamily="49" charset="-122"/>
              </a:rPr>
              <a:t>为不确定性的合成与传递提供了现成的数学公式</a:t>
            </a:r>
          </a:p>
          <a:p>
            <a:pPr lvl="1"/>
            <a:r>
              <a:rPr kumimoji="1" lang="zh-CN" altLang="en-US" sz="2400">
                <a:ea typeface="楷体_GB2312" pitchFamily="49" charset="-122"/>
              </a:rPr>
              <a:t>最早、最广泛地用于不确定性知识的表示与处理</a:t>
            </a:r>
          </a:p>
          <a:p>
            <a:pPr lvl="1"/>
            <a:r>
              <a:rPr kumimoji="1" lang="zh-CN" altLang="en-US" sz="2400">
                <a:ea typeface="楷体_GB2312" pitchFamily="49" charset="-122"/>
              </a:rPr>
              <a:t>已成为不确定性推理的重要手段</a:t>
            </a:r>
          </a:p>
          <a:p>
            <a:pPr lvl="1"/>
            <a:endParaRPr kumimoji="1" lang="zh-CN" altLang="en-US" sz="2400">
              <a:ea typeface="楷体_GB2312" pitchFamily="49" charset="-122"/>
            </a:endParaRPr>
          </a:p>
          <a:p>
            <a:r>
              <a:rPr kumimoji="1" lang="zh-CN" altLang="en-US" sz="2800" b="1">
                <a:ea typeface="楷体_GB2312" pitchFamily="49" charset="-122"/>
              </a:rPr>
              <a:t>证据理论方法</a:t>
            </a:r>
          </a:p>
          <a:p>
            <a:pPr lvl="1"/>
            <a:r>
              <a:rPr kumimoji="1" lang="en-US" altLang="zh-CN" sz="2400">
                <a:latin typeface="Times New Roman" panose="02020603050405020304" pitchFamily="18" charset="0"/>
                <a:ea typeface="楷体_GB2312" pitchFamily="49" charset="-122"/>
              </a:rPr>
              <a:t>1967</a:t>
            </a:r>
            <a:r>
              <a:rPr kumimoji="1" lang="zh-CN" altLang="en-US" sz="2400">
                <a:latin typeface="Times New Roman" panose="02020603050405020304" pitchFamily="18" charset="0"/>
                <a:ea typeface="楷体_GB2312" pitchFamily="49" charset="-122"/>
              </a:rPr>
              <a:t>年</a:t>
            </a:r>
            <a:r>
              <a:rPr kumimoji="1" lang="en-US" altLang="zh-CN" sz="2400">
                <a:latin typeface="Times New Roman" panose="02020603050405020304" pitchFamily="18" charset="0"/>
                <a:ea typeface="楷体_GB2312" pitchFamily="49" charset="-122"/>
              </a:rPr>
              <a:t>Dempster</a:t>
            </a:r>
            <a:r>
              <a:rPr kumimoji="1" lang="zh-CN" altLang="en-US" sz="2400">
                <a:latin typeface="Times New Roman" panose="02020603050405020304" pitchFamily="18" charset="0"/>
                <a:ea typeface="楷体_GB2312" pitchFamily="49" charset="-122"/>
              </a:rPr>
              <a:t>首次提出，</a:t>
            </a:r>
            <a:r>
              <a:rPr kumimoji="1" lang="en-US" altLang="zh-CN" sz="2400">
                <a:latin typeface="Times New Roman" panose="02020603050405020304" pitchFamily="18" charset="0"/>
                <a:ea typeface="楷体_GB2312" pitchFamily="49" charset="-122"/>
              </a:rPr>
              <a:t>1976</a:t>
            </a:r>
            <a:r>
              <a:rPr kumimoji="1" lang="zh-CN" altLang="en-US" sz="2400">
                <a:latin typeface="Times New Roman" panose="02020603050405020304" pitchFamily="18" charset="0"/>
                <a:ea typeface="楷体_GB2312" pitchFamily="49" charset="-122"/>
              </a:rPr>
              <a:t>年</a:t>
            </a:r>
            <a:r>
              <a:rPr kumimoji="1" lang="en-US" altLang="zh-CN" sz="2400">
                <a:latin typeface="Times New Roman" panose="02020603050405020304" pitchFamily="18" charset="0"/>
                <a:ea typeface="楷体_GB2312" pitchFamily="49" charset="-122"/>
              </a:rPr>
              <a:t>Shafer</a:t>
            </a:r>
            <a:r>
              <a:rPr kumimoji="1" lang="zh-CN" altLang="en-US" sz="2400">
                <a:latin typeface="Times New Roman" panose="02020603050405020304" pitchFamily="18" charset="0"/>
                <a:ea typeface="楷体_GB2312" pitchFamily="49" charset="-122"/>
              </a:rPr>
              <a:t>完善</a:t>
            </a:r>
          </a:p>
          <a:p>
            <a:pPr lvl="1"/>
            <a:r>
              <a:rPr kumimoji="1" lang="zh-CN" altLang="en-US" sz="2400">
                <a:ea typeface="楷体_GB2312" pitchFamily="49" charset="-122"/>
              </a:rPr>
              <a:t>可表示并处理</a:t>
            </a:r>
            <a:r>
              <a:rPr kumimoji="1" lang="zh-CN" altLang="en-US" sz="2400">
                <a:latin typeface="Arial" panose="020B0604020202020204"/>
                <a:ea typeface="楷体_GB2312" pitchFamily="49" charset="-122"/>
              </a:rPr>
              <a:t>“</a:t>
            </a:r>
            <a:r>
              <a:rPr kumimoji="1" lang="zh-CN" altLang="en-US" sz="2400">
                <a:ea typeface="楷体_GB2312" pitchFamily="49" charset="-122"/>
              </a:rPr>
              <a:t>不知道</a:t>
            </a:r>
            <a:r>
              <a:rPr kumimoji="1" lang="zh-CN" altLang="en-US" sz="2400">
                <a:latin typeface="Arial" panose="020B0604020202020204"/>
                <a:ea typeface="楷体_GB2312" pitchFamily="49" charset="-122"/>
              </a:rPr>
              <a:t>”</a:t>
            </a:r>
            <a:r>
              <a:rPr kumimoji="1" lang="zh-CN" altLang="en-US" sz="2400">
                <a:ea typeface="楷体_GB2312" pitchFamily="49" charset="-122"/>
              </a:rPr>
              <a:t>等不确定性信息</a:t>
            </a:r>
          </a:p>
        </p:txBody>
      </p:sp>
      <p:sp>
        <p:nvSpPr>
          <p:cNvPr id="4" name="标题 1"/>
          <p:cNvSpPr txBox="1"/>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5.1.4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不确定性推理类型</a:t>
            </a:r>
            <a:endParaRPr 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6"/>
          <p:cNvSpPr>
            <a:spLocks noGrp="1" noChangeArrowheads="1"/>
          </p:cNvSpPr>
          <p:nvPr>
            <p:ph type="subTitle" idx="1"/>
          </p:nvPr>
        </p:nvSpPr>
        <p:spPr>
          <a:xfrm>
            <a:off x="0" y="482592"/>
            <a:ext cx="12192000" cy="1524000"/>
          </a:xfrm>
        </p:spPr>
        <p:txBody>
          <a:bodyPr/>
          <a:lstStyle/>
          <a:p>
            <a:pPr eaLnBrk="1" hangingPunct="1"/>
            <a:r>
              <a:rPr lang="en-US" sz="4300" dirty="0">
                <a:latin typeface="Calibri" panose="020F0502020204030204"/>
                <a:cs typeface="Calibri" panose="020F0502020204030204"/>
              </a:rPr>
              <a:t>Bayes’ Nets: Sampling</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ln>
        </p:spPr>
        <p:txBody>
          <a:bodyPr lIns="91432" tIns="45718" rIns="91432" bIns="45718">
            <a:spAutoFit/>
          </a:bodyPr>
          <a:lstStyle/>
          <a:p>
            <a:pPr>
              <a:spcBef>
                <a:spcPct val="50000"/>
              </a:spcBef>
            </a:pPr>
            <a:endParaRPr lang="en-US">
              <a:latin typeface="Calibri" panose="020F0502020204030204"/>
              <a:cs typeface="Calibri" panose="020F0502020204030204"/>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1" y="2057400"/>
            <a:ext cx="8822429" cy="3626047"/>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dirty="0">
                <a:latin typeface="Calibri" panose="020F0502020204030204"/>
                <a:ea typeface="MS PGothic" panose="020B0600070205080204" pitchFamily="34" charset="-128"/>
                <a:cs typeface="Calibri" panose="020F0502020204030204"/>
              </a:rPr>
              <a:t>Bayes</a:t>
            </a:r>
            <a:r>
              <a:rPr lang="ja-JP" altLang="en-US" dirty="0">
                <a:latin typeface="Calibri" panose="020F0502020204030204"/>
                <a:ea typeface="MS PGothic" panose="020B0600070205080204" pitchFamily="34" charset="-128"/>
                <a:cs typeface="Calibri" panose="020F0502020204030204"/>
              </a:rPr>
              <a:t>’</a:t>
            </a:r>
            <a:r>
              <a:rPr lang="en-US" altLang="ja-JP" dirty="0">
                <a:latin typeface="Calibri" panose="020F0502020204030204"/>
                <a:ea typeface="MS PGothic" panose="020B0600070205080204" pitchFamily="34" charset="-128"/>
                <a:cs typeface="Calibri" panose="020F0502020204030204"/>
              </a:rPr>
              <a:t> Net Representation</a:t>
            </a:r>
            <a:endParaRPr lang="en-US" dirty="0">
              <a:latin typeface="Calibri" panose="020F0502020204030204"/>
              <a:ea typeface="MS PGothic" panose="020B0600070205080204" pitchFamily="34" charset="-128"/>
              <a:cs typeface="Calibri" panose="020F0502020204030204"/>
            </a:endParaRPr>
          </a:p>
        </p:txBody>
      </p:sp>
      <p:sp>
        <p:nvSpPr>
          <p:cNvPr id="27650" name="Rectangle 3"/>
          <p:cNvSpPr>
            <a:spLocks noGrp="1" noChangeArrowheads="1"/>
          </p:cNvSpPr>
          <p:nvPr>
            <p:ph idx="1"/>
          </p:nvPr>
        </p:nvSpPr>
        <p:spPr>
          <a:xfrm>
            <a:off x="457200" y="1600201"/>
            <a:ext cx="7467600" cy="4800600"/>
          </a:xfrm>
        </p:spPr>
        <p:txBody>
          <a:bodyPr/>
          <a:lstStyle/>
          <a:p>
            <a:pPr eaLnBrk="1" hangingPunct="1">
              <a:lnSpc>
                <a:spcPct val="80000"/>
              </a:lnSpc>
            </a:pPr>
            <a:r>
              <a:rPr lang="en-US" sz="2400" dirty="0">
                <a:latin typeface="Calibri" panose="020F0502020204030204"/>
                <a:ea typeface="MS PGothic" panose="020B0600070205080204" pitchFamily="34" charset="-128"/>
                <a:cs typeface="Calibri" panose="020F0502020204030204"/>
              </a:rPr>
              <a:t>A directed, acyclic graph, one node per random variable</a:t>
            </a:r>
          </a:p>
          <a:p>
            <a:pPr eaLnBrk="1" hangingPunct="1">
              <a:lnSpc>
                <a:spcPct val="80000"/>
              </a:lnSpc>
            </a:pPr>
            <a:endParaRPr lang="en-US" sz="700" dirty="0">
              <a:latin typeface="Calibri" panose="020F0502020204030204"/>
              <a:ea typeface="MS PGothic" panose="020B0600070205080204" pitchFamily="34" charset="-128"/>
              <a:cs typeface="Calibri" panose="020F0502020204030204"/>
            </a:endParaRPr>
          </a:p>
          <a:p>
            <a:pPr eaLnBrk="1" hangingPunct="1">
              <a:lnSpc>
                <a:spcPct val="80000"/>
              </a:lnSpc>
            </a:pPr>
            <a:r>
              <a:rPr lang="en-US" sz="2400" dirty="0">
                <a:latin typeface="Calibri" panose="020F0502020204030204"/>
                <a:ea typeface="MS PGothic" panose="020B0600070205080204" pitchFamily="34" charset="-128"/>
                <a:cs typeface="Calibri" panose="020F0502020204030204"/>
              </a:rPr>
              <a:t>A conditional probability table (CPT) for each node</a:t>
            </a:r>
          </a:p>
          <a:p>
            <a:pPr lvl="7">
              <a:lnSpc>
                <a:spcPct val="80000"/>
              </a:lnSpc>
            </a:pPr>
            <a:endParaRPr lang="en-US" sz="1200" dirty="0">
              <a:latin typeface="Calibri" panose="020F0502020204030204"/>
              <a:ea typeface="MS PGothic" panose="020B0600070205080204" pitchFamily="34" charset="-128"/>
              <a:cs typeface="Calibri" panose="020F0502020204030204"/>
            </a:endParaRPr>
          </a:p>
          <a:p>
            <a:pPr lvl="1" eaLnBrk="1" hangingPunct="1">
              <a:lnSpc>
                <a:spcPct val="80000"/>
              </a:lnSpc>
            </a:pPr>
            <a:r>
              <a:rPr lang="en-US" sz="2000" dirty="0">
                <a:latin typeface="Calibri" panose="020F0502020204030204"/>
                <a:ea typeface="MS PGothic" panose="020B0600070205080204" pitchFamily="34" charset="-128"/>
                <a:cs typeface="Calibri" panose="020F0502020204030204"/>
              </a:rPr>
              <a:t>A collection of distributions over X, one for each combination of parents</a:t>
            </a:r>
            <a:r>
              <a:rPr lang="ja-JP" altLang="en-US" sz="2000" dirty="0">
                <a:latin typeface="Calibri" panose="020F0502020204030204"/>
                <a:ea typeface="MS PGothic" panose="020B0600070205080204" pitchFamily="34" charset="-128"/>
                <a:cs typeface="Calibri" panose="020F0502020204030204"/>
              </a:rPr>
              <a:t>’</a:t>
            </a:r>
            <a:r>
              <a:rPr lang="en-US" altLang="ja-JP" sz="2000" dirty="0">
                <a:latin typeface="Calibri" panose="020F0502020204030204"/>
                <a:ea typeface="MS PGothic" panose="020B0600070205080204" pitchFamily="34" charset="-128"/>
                <a:cs typeface="Calibri" panose="020F0502020204030204"/>
              </a:rPr>
              <a:t> values</a:t>
            </a:r>
          </a:p>
          <a:p>
            <a:pPr lvl="1" eaLnBrk="1" hangingPunct="1">
              <a:lnSpc>
                <a:spcPct val="80000"/>
              </a:lnSpc>
            </a:pPr>
            <a:endParaRPr lang="en-US" sz="2000" dirty="0">
              <a:latin typeface="Calibri" panose="020F0502020204030204"/>
              <a:ea typeface="MS PGothic" panose="020B0600070205080204" pitchFamily="34" charset="-128"/>
              <a:cs typeface="Calibri" panose="020F0502020204030204"/>
            </a:endParaRPr>
          </a:p>
          <a:p>
            <a:pPr lvl="1" eaLnBrk="1" hangingPunct="1">
              <a:lnSpc>
                <a:spcPct val="80000"/>
              </a:lnSpc>
            </a:pPr>
            <a:endParaRPr lang="en-US" sz="1000" dirty="0">
              <a:latin typeface="Calibri" panose="020F0502020204030204"/>
              <a:ea typeface="MS PGothic" panose="020B0600070205080204" pitchFamily="34" charset="-128"/>
              <a:cs typeface="Calibri" panose="020F0502020204030204"/>
            </a:endParaRPr>
          </a:p>
          <a:p>
            <a:pPr lvl="7">
              <a:lnSpc>
                <a:spcPct val="80000"/>
              </a:lnSpc>
            </a:pPr>
            <a:endParaRPr lang="en-US" altLang="ja-JP" sz="1200" dirty="0">
              <a:latin typeface="Calibri" panose="020F0502020204030204"/>
              <a:ea typeface="MS PGothic" panose="020B0600070205080204" pitchFamily="34" charset="-128"/>
              <a:cs typeface="Calibri" panose="020F0502020204030204"/>
            </a:endParaRPr>
          </a:p>
          <a:p>
            <a:pPr>
              <a:lnSpc>
                <a:spcPct val="80000"/>
              </a:lnSpc>
            </a:pPr>
            <a:r>
              <a:rPr lang="en-US" sz="2400" dirty="0">
                <a:latin typeface="Calibri" panose="020F0502020204030204"/>
                <a:ea typeface="MS PGothic" panose="020B0600070205080204" pitchFamily="34" charset="-128"/>
                <a:cs typeface="Calibri" panose="020F0502020204030204"/>
              </a:rPr>
              <a:t>Bayes</a:t>
            </a:r>
            <a:r>
              <a:rPr lang="ja-JP" altLang="en-US" sz="2400" dirty="0">
                <a:latin typeface="Calibri" panose="020F0502020204030204"/>
                <a:ea typeface="MS PGothic" panose="020B0600070205080204" pitchFamily="34" charset="-128"/>
                <a:cs typeface="Calibri" panose="020F0502020204030204"/>
              </a:rPr>
              <a:t>’</a:t>
            </a:r>
            <a:r>
              <a:rPr lang="en-US" altLang="ja-JP" sz="2400" dirty="0">
                <a:latin typeface="Calibri" panose="020F0502020204030204"/>
                <a:ea typeface="MS PGothic" panose="020B0600070205080204" pitchFamily="34" charset="-128"/>
                <a:cs typeface="Calibri" panose="020F0502020204030204"/>
              </a:rPr>
              <a:t> nets implicitly encode joint distributions</a:t>
            </a:r>
          </a:p>
          <a:p>
            <a:pPr lvl="5">
              <a:lnSpc>
                <a:spcPct val="80000"/>
              </a:lnSpc>
            </a:pPr>
            <a:endParaRPr lang="en-US" altLang="ja-JP" sz="1200" dirty="0">
              <a:latin typeface="Calibri" panose="020F0502020204030204"/>
              <a:ea typeface="MS PGothic" panose="020B0600070205080204" pitchFamily="34" charset="-128"/>
              <a:cs typeface="Calibri" panose="020F0502020204030204"/>
            </a:endParaRPr>
          </a:p>
          <a:p>
            <a:pPr lvl="1">
              <a:lnSpc>
                <a:spcPct val="80000"/>
              </a:lnSpc>
            </a:pPr>
            <a:r>
              <a:rPr lang="en-US" sz="2000" dirty="0">
                <a:latin typeface="Calibri" panose="020F0502020204030204"/>
                <a:ea typeface="MS PGothic" panose="020B0600070205080204" pitchFamily="34" charset="-128"/>
                <a:cs typeface="Calibri" panose="020F0502020204030204"/>
              </a:rPr>
              <a:t>As a product of local conditional distributions</a:t>
            </a:r>
          </a:p>
          <a:p>
            <a:pPr lvl="6">
              <a:lnSpc>
                <a:spcPct val="80000"/>
              </a:lnSpc>
            </a:pPr>
            <a:endParaRPr lang="en-US" sz="1200" dirty="0">
              <a:latin typeface="Calibri" panose="020F0502020204030204"/>
              <a:ea typeface="MS PGothic" panose="020B0600070205080204" pitchFamily="34" charset="-128"/>
              <a:cs typeface="Calibri" panose="020F0502020204030204"/>
            </a:endParaRPr>
          </a:p>
          <a:p>
            <a:pPr lvl="1">
              <a:lnSpc>
                <a:spcPct val="80000"/>
              </a:lnSpc>
            </a:pPr>
            <a:r>
              <a:rPr lang="en-US" sz="2000" dirty="0">
                <a:latin typeface="Calibri" panose="020F0502020204030204"/>
                <a:ea typeface="MS PGothic" panose="020B0600070205080204" pitchFamily="34" charset="-128"/>
                <a:cs typeface="Calibri" panose="020F0502020204030204"/>
              </a:rPr>
              <a:t>To see what probability a BN gives to a full assignment, multiply all the relevant conditionals together:</a:t>
            </a:r>
          </a:p>
          <a:p>
            <a:pPr lvl="1">
              <a:lnSpc>
                <a:spcPct val="80000"/>
              </a:lnSpc>
            </a:pPr>
            <a:endParaRPr lang="en-US" sz="2000" dirty="0">
              <a:latin typeface="Calibri" panose="020F0502020204030204"/>
              <a:ea typeface="MS PGothic" panose="020B0600070205080204" pitchFamily="34" charset="-128"/>
              <a:cs typeface="Calibri" panose="020F0502020204030204"/>
            </a:endParaRPr>
          </a:p>
          <a:p>
            <a:pPr>
              <a:lnSpc>
                <a:spcPct val="80000"/>
              </a:lnSpc>
            </a:pPr>
            <a:endParaRPr lang="en-US" altLang="ja-JP" sz="2400" dirty="0">
              <a:latin typeface="Calibri" panose="020F0502020204030204"/>
              <a:ea typeface="MS PGothic" panose="020B0600070205080204" pitchFamily="34" charset="-128"/>
              <a:cs typeface="Calibri" panose="020F0502020204030204"/>
            </a:endParaRPr>
          </a:p>
          <a:p>
            <a:pPr lvl="2" eaLnBrk="1" hangingPunct="1">
              <a:lnSpc>
                <a:spcPct val="80000"/>
              </a:lnSpc>
            </a:pPr>
            <a:endParaRPr lang="en-US" sz="700" dirty="0">
              <a:latin typeface="Calibri" panose="020F0502020204030204"/>
              <a:ea typeface="MS PGothic" panose="020B0600070205080204" pitchFamily="34" charset="-128"/>
              <a:cs typeface="Calibri" panose="020F0502020204030204"/>
            </a:endParaRPr>
          </a:p>
        </p:txBody>
      </p:sp>
      <p:pic>
        <p:nvPicPr>
          <p:cNvPr id="27660" name="Picture 13"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3810000" y="3419367"/>
            <a:ext cx="19272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8" descr="txp_fig"/>
          <p:cNvPicPr>
            <a:picLocks noChangeAspect="1" noChangeArrowheads="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514600" y="5638800"/>
            <a:ext cx="55356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6400" y="4494919"/>
            <a:ext cx="2062553" cy="2362198"/>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48434" y="1524000"/>
            <a:ext cx="3514965" cy="256156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r>
              <a:rPr lang="en-US" dirty="0">
                <a:ea typeface="MS PGothic" panose="020B0600070205080204" pitchFamily="34" charset="-128"/>
              </a:rPr>
              <a:t>Variable Elimination</a:t>
            </a:r>
          </a:p>
        </p:txBody>
      </p:sp>
      <p:sp>
        <p:nvSpPr>
          <p:cNvPr id="52226" name="Rectangle 3"/>
          <p:cNvSpPr>
            <a:spLocks noGrp="1" noChangeArrowheads="1"/>
          </p:cNvSpPr>
          <p:nvPr>
            <p:ph idx="1"/>
          </p:nvPr>
        </p:nvSpPr>
        <p:spPr>
          <a:xfrm>
            <a:off x="457200" y="1676400"/>
            <a:ext cx="6019800" cy="4876800"/>
          </a:xfrm>
        </p:spPr>
        <p:txBody>
          <a:bodyPr/>
          <a:lstStyle/>
          <a:p>
            <a:pPr>
              <a:lnSpc>
                <a:spcPct val="90000"/>
              </a:lnSpc>
            </a:pPr>
            <a:r>
              <a:rPr lang="en-US" sz="2400" dirty="0">
                <a:ea typeface="MS PGothic" panose="020B0600070205080204" pitchFamily="34" charset="-128"/>
              </a:rPr>
              <a:t>Interleave joining and marginalizing</a:t>
            </a:r>
          </a:p>
          <a:p>
            <a:pPr lvl="5">
              <a:lnSpc>
                <a:spcPct val="90000"/>
              </a:lnSpc>
            </a:pPr>
            <a:endParaRPr lang="en-US" sz="1200" dirty="0">
              <a:ea typeface="MS PGothic" panose="020B0600070205080204" pitchFamily="34" charset="-128"/>
            </a:endParaRPr>
          </a:p>
          <a:p>
            <a:pPr lvl="5">
              <a:lnSpc>
                <a:spcPct val="90000"/>
              </a:lnSpc>
            </a:pPr>
            <a:endParaRPr lang="en-US" sz="1200" dirty="0">
              <a:ea typeface="MS PGothic" panose="020B0600070205080204" pitchFamily="34" charset="-128"/>
            </a:endParaRPr>
          </a:p>
          <a:p>
            <a:pPr>
              <a:lnSpc>
                <a:spcPct val="90000"/>
              </a:lnSpc>
            </a:pPr>
            <a:r>
              <a:rPr lang="en-US" sz="2400" dirty="0" err="1">
                <a:ea typeface="MS PGothic" panose="020B0600070205080204" pitchFamily="34" charset="-128"/>
              </a:rPr>
              <a:t>d</a:t>
            </a:r>
            <a:r>
              <a:rPr lang="en-US" sz="2400" baseline="30000" dirty="0" err="1">
                <a:ea typeface="MS PGothic" panose="020B0600070205080204" pitchFamily="34" charset="-128"/>
              </a:rPr>
              <a:t>k</a:t>
            </a:r>
            <a:r>
              <a:rPr lang="en-US" sz="2400" dirty="0">
                <a:ea typeface="MS PGothic" panose="020B0600070205080204" pitchFamily="34" charset="-128"/>
              </a:rPr>
              <a:t> entries computed for a factor over k variables with domain sizes d</a:t>
            </a:r>
          </a:p>
          <a:p>
            <a:pPr lvl="7">
              <a:lnSpc>
                <a:spcPct val="90000"/>
              </a:lnSpc>
            </a:pPr>
            <a:endParaRPr lang="en-US" sz="1200" dirty="0">
              <a:ea typeface="MS PGothic" panose="020B0600070205080204" pitchFamily="34" charset="-128"/>
            </a:endParaRPr>
          </a:p>
          <a:p>
            <a:pPr lvl="7">
              <a:lnSpc>
                <a:spcPct val="90000"/>
              </a:lnSpc>
            </a:pPr>
            <a:endParaRPr lang="en-US" sz="1200" dirty="0">
              <a:ea typeface="MS PGothic" panose="020B0600070205080204" pitchFamily="34" charset="-128"/>
            </a:endParaRPr>
          </a:p>
          <a:p>
            <a:pPr>
              <a:lnSpc>
                <a:spcPct val="90000"/>
              </a:lnSpc>
            </a:pPr>
            <a:r>
              <a:rPr lang="en-US" sz="2400" dirty="0">
                <a:ea typeface="MS PGothic" panose="020B0600070205080204" pitchFamily="34" charset="-128"/>
              </a:rPr>
              <a:t>Ordering of elimination of hidden variables can affect size of factors generated</a:t>
            </a:r>
          </a:p>
          <a:p>
            <a:pPr lvl="8">
              <a:lnSpc>
                <a:spcPct val="90000"/>
              </a:lnSpc>
            </a:pPr>
            <a:endParaRPr lang="en-US" sz="1200" dirty="0">
              <a:ea typeface="MS PGothic" panose="020B0600070205080204" pitchFamily="34" charset="-128"/>
            </a:endParaRPr>
          </a:p>
          <a:p>
            <a:pPr lvl="8">
              <a:lnSpc>
                <a:spcPct val="90000"/>
              </a:lnSpc>
            </a:pPr>
            <a:endParaRPr lang="en-US" sz="1200" dirty="0">
              <a:ea typeface="MS PGothic" panose="020B0600070205080204" pitchFamily="34" charset="-128"/>
            </a:endParaRPr>
          </a:p>
          <a:p>
            <a:pPr>
              <a:lnSpc>
                <a:spcPct val="90000"/>
              </a:lnSpc>
            </a:pPr>
            <a:r>
              <a:rPr lang="en-US" sz="2400" dirty="0">
                <a:ea typeface="MS PGothic" panose="020B0600070205080204" pitchFamily="34" charset="-128"/>
              </a:rPr>
              <a:t>Worst case: running time exponential in the size of the Bayes’ net</a:t>
            </a:r>
          </a:p>
          <a:p>
            <a:pPr lvl="1">
              <a:lnSpc>
                <a:spcPct val="90000"/>
              </a:lnSpc>
            </a:pPr>
            <a:endParaRPr lang="en-US" sz="2200" dirty="0">
              <a:ea typeface="MS PGothic" panose="020B0600070205080204" pitchFamily="34" charset="-128"/>
            </a:endParaRPr>
          </a:p>
          <a:p>
            <a:pPr>
              <a:lnSpc>
                <a:spcPct val="90000"/>
              </a:lnSpc>
            </a:pPr>
            <a:endParaRPr lang="en-US" sz="2400" dirty="0">
              <a:ea typeface="MS PGothic" panose="020B0600070205080204" pitchFamily="34" charset="-128"/>
            </a:endParaRPr>
          </a:p>
          <a:p>
            <a:pPr lvl="1">
              <a:lnSpc>
                <a:spcPct val="90000"/>
              </a:lnSpc>
            </a:pPr>
            <a:endParaRPr lang="en-US" sz="2000" dirty="0">
              <a:ea typeface="MS PGothic" panose="020B0600070205080204" pitchFamily="34" charset="-128"/>
            </a:endParaRPr>
          </a:p>
        </p:txBody>
      </p:sp>
      <p:grpSp>
        <p:nvGrpSpPr>
          <p:cNvPr id="4" name="Group 3"/>
          <p:cNvGrpSpPr/>
          <p:nvPr/>
        </p:nvGrpSpPr>
        <p:grpSpPr>
          <a:xfrm>
            <a:off x="8458200" y="2971800"/>
            <a:ext cx="2113006" cy="1371600"/>
            <a:chOff x="3810000" y="2743200"/>
            <a:chExt cx="2514600" cy="1752600"/>
          </a:xfrm>
        </p:grpSpPr>
        <p:sp>
          <p:nvSpPr>
            <p:cNvPr id="5" name="Oval 4"/>
            <p:cNvSpPr/>
            <p:nvPr/>
          </p:nvSpPr>
          <p:spPr bwMode="auto">
            <a:xfrm>
              <a:off x="5943600" y="3505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defRPr/>
              </a:pPr>
              <a:endParaRPr lang="en-US" sz="2400" b="1" kern="1200" dirty="0">
                <a:latin typeface="Calibri" panose="020F0502020204030204" pitchFamily="34" charset="0"/>
                <a:cs typeface="Calibri" panose="020F0502020204030204" pitchFamily="34" charset="0"/>
              </a:endParaRPr>
            </a:p>
          </p:txBody>
        </p:sp>
        <p:sp>
          <p:nvSpPr>
            <p:cNvPr id="6" name="Oval 5"/>
            <p:cNvSpPr/>
            <p:nvPr/>
          </p:nvSpPr>
          <p:spPr bwMode="auto">
            <a:xfrm>
              <a:off x="5410200" y="3505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defRPr/>
              </a:pPr>
              <a:endParaRPr lang="en-US" sz="2400" b="1" kern="1200" dirty="0">
                <a:latin typeface="Calibri" panose="020F0502020204030204" pitchFamily="34" charset="0"/>
                <a:cs typeface="Calibri" panose="020F0502020204030204" pitchFamily="34" charset="0"/>
              </a:endParaRPr>
            </a:p>
          </p:txBody>
        </p:sp>
        <p:sp>
          <p:nvSpPr>
            <p:cNvPr id="7" name="Oval 6"/>
            <p:cNvSpPr/>
            <p:nvPr/>
          </p:nvSpPr>
          <p:spPr bwMode="auto">
            <a:xfrm>
              <a:off x="5410200" y="4114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defRPr/>
              </a:pPr>
              <a:endParaRPr lang="en-US" sz="2400" b="1" kern="1200" dirty="0">
                <a:latin typeface="Calibri" panose="020F0502020204030204" pitchFamily="34" charset="0"/>
                <a:cs typeface="Calibri" panose="020F0502020204030204" pitchFamily="34" charset="0"/>
              </a:endParaRPr>
            </a:p>
          </p:txBody>
        </p:sp>
        <p:sp>
          <p:nvSpPr>
            <p:cNvPr id="8" name="Oval 7"/>
            <p:cNvSpPr/>
            <p:nvPr/>
          </p:nvSpPr>
          <p:spPr bwMode="auto">
            <a:xfrm>
              <a:off x="4419600" y="4114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defRPr/>
              </a:pPr>
              <a:endParaRPr lang="en-US" sz="2400" b="1" kern="1200" dirty="0">
                <a:latin typeface="Calibri" panose="020F0502020204030204" pitchFamily="34" charset="0"/>
                <a:cs typeface="Calibri" panose="020F0502020204030204" pitchFamily="34" charset="0"/>
              </a:endParaRPr>
            </a:p>
          </p:txBody>
        </p:sp>
        <p:sp>
          <p:nvSpPr>
            <p:cNvPr id="9" name="Oval 8"/>
            <p:cNvSpPr/>
            <p:nvPr/>
          </p:nvSpPr>
          <p:spPr bwMode="auto">
            <a:xfrm>
              <a:off x="3810000" y="4114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defRPr/>
              </a:pPr>
              <a:endParaRPr lang="en-US" sz="2400" b="1" kern="1200" dirty="0">
                <a:latin typeface="Calibri" panose="020F0502020204030204" pitchFamily="34" charset="0"/>
                <a:cs typeface="Calibri" panose="020F0502020204030204" pitchFamily="34" charset="0"/>
              </a:endParaRPr>
            </a:p>
          </p:txBody>
        </p:sp>
        <p:sp>
          <p:nvSpPr>
            <p:cNvPr id="10" name="Oval 9"/>
            <p:cNvSpPr/>
            <p:nvPr/>
          </p:nvSpPr>
          <p:spPr bwMode="auto">
            <a:xfrm>
              <a:off x="5943600" y="4114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defRPr/>
              </a:pPr>
              <a:endParaRPr lang="en-US" sz="2400" b="1" kern="1200" dirty="0">
                <a:latin typeface="Calibri" panose="020F0502020204030204" pitchFamily="34" charset="0"/>
                <a:cs typeface="Calibri" panose="020F0502020204030204" pitchFamily="34" charset="0"/>
              </a:endParaRPr>
            </a:p>
          </p:txBody>
        </p:sp>
        <p:cxnSp>
          <p:nvCxnSpPr>
            <p:cNvPr id="11" name="Straight Arrow Connector 10"/>
            <p:cNvCxnSpPr>
              <a:stCxn id="14" idx="4"/>
            </p:cNvCxnSpPr>
            <p:nvPr/>
          </p:nvCxnSpPr>
          <p:spPr bwMode="auto">
            <a:xfrm>
              <a:off x="4000500" y="3810000"/>
              <a:ext cx="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a:stCxn id="13" idx="4"/>
            </p:cNvCxnSpPr>
            <p:nvPr/>
          </p:nvCxnSpPr>
          <p:spPr bwMode="auto">
            <a:xfrm>
              <a:off x="5219700" y="3087688"/>
              <a:ext cx="381000" cy="4175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a:stCxn id="13" idx="4"/>
              <a:endCxn id="14" idx="7"/>
            </p:cNvCxnSpPr>
            <p:nvPr/>
          </p:nvCxnSpPr>
          <p:spPr bwMode="auto">
            <a:xfrm flipH="1">
              <a:off x="4135438" y="3087688"/>
              <a:ext cx="1084262" cy="396875"/>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a:stCxn id="13" idx="4"/>
              <a:endCxn id="15" idx="0"/>
            </p:cNvCxnSpPr>
            <p:nvPr/>
          </p:nvCxnSpPr>
          <p:spPr bwMode="auto">
            <a:xfrm flipH="1">
              <a:off x="4610100" y="3087688"/>
              <a:ext cx="609600" cy="3413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sp>
          <p:nvSpPr>
            <p:cNvPr id="15" name="Oval 14"/>
            <p:cNvSpPr/>
            <p:nvPr/>
          </p:nvSpPr>
          <p:spPr bwMode="auto">
            <a:xfrm>
              <a:off x="5029200" y="2743200"/>
              <a:ext cx="381000" cy="344488"/>
            </a:xfrm>
            <a:prstGeom prst="ellipse">
              <a:avLst/>
            </a:prstGeom>
          </p:spPr>
          <p:style>
            <a:lnRef idx="2">
              <a:schemeClr val="accent6"/>
            </a:lnRef>
            <a:fillRef idx="1">
              <a:schemeClr val="lt1"/>
            </a:fillRef>
            <a:effectRef idx="0">
              <a:schemeClr val="accent6"/>
            </a:effectRef>
            <a:fontRef idx="minor">
              <a:schemeClr val="dk1"/>
            </a:fontRef>
          </p:style>
          <p:txBody>
            <a:bodyPr anchor="ctr">
              <a:normAutofit fontScale="25000" lnSpcReduction="20000"/>
            </a:bodyP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defRPr/>
              </a:pPr>
              <a:endParaRPr lang="en-US" sz="2400" b="1" kern="1200" dirty="0">
                <a:latin typeface="Calibri" panose="020F0502020204030204" pitchFamily="34" charset="0"/>
                <a:cs typeface="Calibri" panose="020F0502020204030204" pitchFamily="34" charset="0"/>
              </a:endParaRPr>
            </a:p>
          </p:txBody>
        </p:sp>
        <p:sp>
          <p:nvSpPr>
            <p:cNvPr id="16" name="Oval 15"/>
            <p:cNvSpPr/>
            <p:nvPr/>
          </p:nvSpPr>
          <p:spPr bwMode="auto">
            <a:xfrm>
              <a:off x="3810000" y="34290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defRPr/>
              </a:pPr>
              <a:endParaRPr lang="en-US" sz="2400" b="1" kern="1200" dirty="0">
                <a:latin typeface="Calibri" panose="020F0502020204030204" pitchFamily="34" charset="0"/>
                <a:cs typeface="Calibri" panose="020F0502020204030204" pitchFamily="34" charset="0"/>
              </a:endParaRPr>
            </a:p>
          </p:txBody>
        </p:sp>
        <p:sp>
          <p:nvSpPr>
            <p:cNvPr id="17" name="Oval 16"/>
            <p:cNvSpPr/>
            <p:nvPr/>
          </p:nvSpPr>
          <p:spPr bwMode="auto">
            <a:xfrm>
              <a:off x="4419600" y="34290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lvl1pPr>
                <a:defRPr>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defRPr/>
              </a:pPr>
              <a:endParaRPr lang="en-US" sz="2400" b="1" kern="1200" dirty="0">
                <a:latin typeface="Calibri" panose="020F0502020204030204" pitchFamily="34" charset="0"/>
                <a:cs typeface="Calibri" panose="020F0502020204030204" pitchFamily="34" charset="0"/>
              </a:endParaRPr>
            </a:p>
          </p:txBody>
        </p:sp>
        <p:cxnSp>
          <p:nvCxnSpPr>
            <p:cNvPr id="18" name="Straight Arrow Connector 17"/>
            <p:cNvCxnSpPr>
              <a:stCxn id="15" idx="4"/>
            </p:cNvCxnSpPr>
            <p:nvPr/>
          </p:nvCxnSpPr>
          <p:spPr bwMode="auto">
            <a:xfrm>
              <a:off x="4610100" y="3810000"/>
              <a:ext cx="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pic>
          <p:nvPicPr>
            <p:cNvPr id="19" name="Picture 18" descr="TP_tmp.png"/>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153688" y="2819400"/>
              <a:ext cx="152400" cy="174171"/>
            </a:xfrm>
            <a:prstGeom prst="rect">
              <a:avLst/>
            </a:prstGeom>
            <a:noFill/>
            <a:effectLst/>
            <a:extLst>
              <a:ext uri="{909E8E84-426E-40DD-AFC4-6F175D3DCCD1}">
                <a14:hiddenFill xmlns:a14="http://schemas.microsoft.com/office/drawing/2010/main">
                  <a:solidFill>
                    <a:srgbClr val="FFFFFF">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20" name="Picture 19" descr="TP_tmp.png"/>
            <p:cNvPicPr>
              <a:picLocks noChangeAspect="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495800" y="3565317"/>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21" name="Picture 20" descr="TP_tmp.png"/>
            <p:cNvPicPr>
              <a:picLocks noChangeAspect="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886200" y="3556718"/>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22" name="Picture 21" descr="TP_tmp.png"/>
            <p:cNvPicPr>
              <a:picLocks noChangeAspect="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914112" y="4209808"/>
              <a:ext cx="177082"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23" name="Picture 22" descr="TP_tmp.png"/>
            <p:cNvPicPr>
              <a:picLocks noChangeAspect="1"/>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513508" y="4202830"/>
              <a:ext cx="194791" cy="17708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cxnSp>
          <p:nvCxnSpPr>
            <p:cNvPr id="24" name="Straight Arrow Connector 23"/>
            <p:cNvCxnSpPr/>
            <p:nvPr/>
          </p:nvCxnSpPr>
          <p:spPr bwMode="auto">
            <a:xfrm>
              <a:off x="5600700" y="3886200"/>
              <a:ext cx="0"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pic>
          <p:nvPicPr>
            <p:cNvPr id="25" name="Picture 24" descr="TP_tmp.png"/>
            <p:cNvPicPr>
              <a:picLocks noChangeAspect="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359006" y="3621087"/>
              <a:ext cx="453390" cy="18891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26" name="Picture 25" descr="TP_tmp.png"/>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410200" y="4204956"/>
              <a:ext cx="371872"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27" name="Picture 26" descr="TP_tmp.png"/>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019800" y="4191000"/>
              <a:ext cx="212499" cy="17708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cxnSp>
          <p:nvCxnSpPr>
            <p:cNvPr id="28" name="Straight Arrow Connector 27"/>
            <p:cNvCxnSpPr>
              <a:stCxn id="13" idx="4"/>
            </p:cNvCxnSpPr>
            <p:nvPr/>
          </p:nvCxnSpPr>
          <p:spPr bwMode="auto">
            <a:xfrm>
              <a:off x="5219700" y="3087688"/>
              <a:ext cx="914400" cy="4175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9" name="Straight Arrow Connector 28"/>
            <p:cNvCxnSpPr/>
            <p:nvPr/>
          </p:nvCxnSpPr>
          <p:spPr bwMode="auto">
            <a:xfrm>
              <a:off x="6134100" y="3886200"/>
              <a:ext cx="0"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pic>
          <p:nvPicPr>
            <p:cNvPr id="30" name="Picture 29" descr="TP_tmp.png"/>
            <p:cNvPicPr>
              <a:picLocks noChangeAspect="1"/>
            </p:cNvPicPr>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002092" y="3632917"/>
              <a:ext cx="247915"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sp>
          <p:nvSpPr>
            <p:cNvPr id="31" name="TextBox 30"/>
            <p:cNvSpPr txBox="1">
              <a:spLocks noChangeArrowheads="1"/>
            </p:cNvSpPr>
            <p:nvPr/>
          </p:nvSpPr>
          <p:spPr bwMode="auto">
            <a:xfrm>
              <a:off x="4876800" y="3505200"/>
              <a:ext cx="3433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sz="1800" kern="1200">
                  <a:latin typeface="Calibri" panose="020F0502020204030204" pitchFamily="34" charset="0"/>
                  <a:cs typeface="Calibri" panose="020F0502020204030204" pitchFamily="34" charset="0"/>
                </a:rPr>
                <a:t>…</a:t>
              </a:r>
            </a:p>
          </p:txBody>
        </p:sp>
        <p:sp>
          <p:nvSpPr>
            <p:cNvPr id="32" name="TextBox 31"/>
            <p:cNvSpPr txBox="1">
              <a:spLocks noChangeArrowheads="1"/>
            </p:cNvSpPr>
            <p:nvPr/>
          </p:nvSpPr>
          <p:spPr bwMode="auto">
            <a:xfrm>
              <a:off x="4876800" y="4049713"/>
              <a:ext cx="3433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sz="1800" kern="1200">
                  <a:latin typeface="Calibri" panose="020F0502020204030204" pitchFamily="34" charset="0"/>
                  <a:cs typeface="Calibri" panose="020F0502020204030204" pitchFamily="34" charset="0"/>
                </a:rPr>
                <a:t>…</a:t>
              </a:r>
            </a:p>
          </p:txBody>
        </p:sp>
      </p:grpSp>
      <p:grpSp>
        <p:nvGrpSpPr>
          <p:cNvPr id="33" name="Group 32"/>
          <p:cNvGrpSpPr/>
          <p:nvPr/>
        </p:nvGrpSpPr>
        <p:grpSpPr>
          <a:xfrm>
            <a:off x="7391400" y="4800600"/>
            <a:ext cx="4643894" cy="1848540"/>
            <a:chOff x="3124200" y="2286000"/>
            <a:chExt cx="7848600" cy="3124200"/>
          </a:xfrm>
        </p:grpSpPr>
        <p:cxnSp>
          <p:nvCxnSpPr>
            <p:cNvPr id="34" name="Straight Arrow Connector 33"/>
            <p:cNvCxnSpPr>
              <a:stCxn id="136" idx="4"/>
              <a:endCxn id="122" idx="0"/>
            </p:cNvCxnSpPr>
            <p:nvPr/>
          </p:nvCxnSpPr>
          <p:spPr bwMode="auto">
            <a:xfrm flipH="1">
              <a:off x="33147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grpSp>
          <p:nvGrpSpPr>
            <p:cNvPr id="35" name="Group 1"/>
            <p:cNvGrpSpPr/>
            <p:nvPr/>
          </p:nvGrpSpPr>
          <p:grpSpPr bwMode="auto">
            <a:xfrm>
              <a:off x="3352800" y="2286000"/>
              <a:ext cx="381000" cy="381000"/>
              <a:chOff x="2438400" y="3429000"/>
              <a:chExt cx="381000" cy="381000"/>
            </a:xfrm>
          </p:grpSpPr>
          <p:sp>
            <p:nvSpPr>
              <p:cNvPr id="136" name="Oval 135"/>
              <p:cNvSpPr/>
              <p:nvPr/>
            </p:nvSpPr>
            <p:spPr bwMode="auto">
              <a:xfrm>
                <a:off x="2438400" y="34290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137" name="Picture 136" descr="TP_tmp.png"/>
              <p:cNvPicPr>
                <a:picLocks noChangeAspect="1"/>
              </p:cNvPicPr>
              <p:nvPr>
                <p:custDataLst>
                  <p:tags r:id="rId22"/>
                </p:custDataLst>
              </p:nvPr>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514600" y="3556718"/>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36" name="Group 52229"/>
            <p:cNvGrpSpPr/>
            <p:nvPr/>
          </p:nvGrpSpPr>
          <p:grpSpPr bwMode="auto">
            <a:xfrm>
              <a:off x="4419600" y="2286000"/>
              <a:ext cx="381000" cy="381000"/>
              <a:chOff x="2057400" y="1828800"/>
              <a:chExt cx="381000" cy="381000"/>
            </a:xfrm>
          </p:grpSpPr>
          <p:sp>
            <p:nvSpPr>
              <p:cNvPr id="134" name="Oval 133"/>
              <p:cNvSpPr/>
              <p:nvPr/>
            </p:nvSpPr>
            <p:spPr bwMode="auto">
              <a:xfrm>
                <a:off x="20574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135" name="Picture 134" descr="TP_tmp.png"/>
              <p:cNvPicPr>
                <a:picLocks noChangeAspect="1"/>
              </p:cNvPicPr>
              <p:nvPr>
                <p:custDataLst>
                  <p:tags r:id="rId21"/>
                </p:custDataLst>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133600" y="1956518"/>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37" name="Group 52232"/>
            <p:cNvGrpSpPr/>
            <p:nvPr/>
          </p:nvGrpSpPr>
          <p:grpSpPr bwMode="auto">
            <a:xfrm>
              <a:off x="5486400" y="2286000"/>
              <a:ext cx="381000" cy="381000"/>
              <a:chOff x="3124200" y="1828800"/>
              <a:chExt cx="381000" cy="381000"/>
            </a:xfrm>
          </p:grpSpPr>
          <p:sp>
            <p:nvSpPr>
              <p:cNvPr id="132" name="Oval 131"/>
              <p:cNvSpPr/>
              <p:nvPr/>
            </p:nvSpPr>
            <p:spPr bwMode="auto">
              <a:xfrm>
                <a:off x="31242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133" name="Picture 132" descr="TP_tmp.png"/>
              <p:cNvPicPr>
                <a:picLocks noChangeAspect="1"/>
              </p:cNvPicPr>
              <p:nvPr>
                <p:custDataLst>
                  <p:tags r:id="rId20"/>
                </p:custDataLst>
              </p:nvPr>
            </p:nvPicPr>
            <p:blipFill>
              <a:blip r:embed="rId3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200400" y="1956518"/>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38" name="Group 52235"/>
            <p:cNvGrpSpPr/>
            <p:nvPr/>
          </p:nvGrpSpPr>
          <p:grpSpPr bwMode="auto">
            <a:xfrm>
              <a:off x="6553200" y="2286000"/>
              <a:ext cx="381000" cy="381000"/>
              <a:chOff x="4191000" y="1828800"/>
              <a:chExt cx="381000" cy="381000"/>
            </a:xfrm>
          </p:grpSpPr>
          <p:sp>
            <p:nvSpPr>
              <p:cNvPr id="130" name="Oval 129"/>
              <p:cNvSpPr/>
              <p:nvPr/>
            </p:nvSpPr>
            <p:spPr bwMode="auto">
              <a:xfrm>
                <a:off x="41910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131" name="Picture 130" descr="TP_tmp.png"/>
              <p:cNvPicPr>
                <a:picLocks noChangeAspect="1"/>
              </p:cNvPicPr>
              <p:nvPr>
                <p:custDataLst>
                  <p:tags r:id="rId19"/>
                </p:custDataLst>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267200" y="1956518"/>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39" name="Group 52238"/>
            <p:cNvGrpSpPr/>
            <p:nvPr/>
          </p:nvGrpSpPr>
          <p:grpSpPr bwMode="auto">
            <a:xfrm>
              <a:off x="7620000" y="2286000"/>
              <a:ext cx="381000" cy="381000"/>
              <a:chOff x="5257800" y="1828800"/>
              <a:chExt cx="381000" cy="381000"/>
            </a:xfrm>
          </p:grpSpPr>
          <p:sp>
            <p:nvSpPr>
              <p:cNvPr id="128" name="Oval 127"/>
              <p:cNvSpPr/>
              <p:nvPr/>
            </p:nvSpPr>
            <p:spPr bwMode="auto">
              <a:xfrm>
                <a:off x="52578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129" name="Picture 128" descr="TP_tmp.png"/>
              <p:cNvPicPr>
                <a:picLocks noChangeAspect="1"/>
              </p:cNvPicPr>
              <p:nvPr>
                <p:custDataLst>
                  <p:tags r:id="rId18"/>
                </p:custDataLst>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334000" y="1956518"/>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0" name="Group 52241"/>
            <p:cNvGrpSpPr/>
            <p:nvPr/>
          </p:nvGrpSpPr>
          <p:grpSpPr bwMode="auto">
            <a:xfrm>
              <a:off x="8686800" y="2286000"/>
              <a:ext cx="381000" cy="381000"/>
              <a:chOff x="6324600" y="1828800"/>
              <a:chExt cx="381000" cy="381000"/>
            </a:xfrm>
          </p:grpSpPr>
          <p:sp>
            <p:nvSpPr>
              <p:cNvPr id="126" name="Oval 125"/>
              <p:cNvSpPr/>
              <p:nvPr/>
            </p:nvSpPr>
            <p:spPr bwMode="auto">
              <a:xfrm>
                <a:off x="63246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127" name="Picture 126" descr="TP_tmp.png"/>
              <p:cNvPicPr>
                <a:picLocks noChangeAspect="1"/>
              </p:cNvPicPr>
              <p:nvPr>
                <p:custDataLst>
                  <p:tags r:id="rId17"/>
                </p:custDataLst>
              </p:nvPr>
            </p:nvPicPr>
            <p:blipFill>
              <a:blip r:embed="rId3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400800" y="1956518"/>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1" name="Group 52244"/>
            <p:cNvGrpSpPr/>
            <p:nvPr/>
          </p:nvGrpSpPr>
          <p:grpSpPr bwMode="auto">
            <a:xfrm>
              <a:off x="9753600" y="2286000"/>
              <a:ext cx="381000" cy="381000"/>
              <a:chOff x="7391400" y="1828800"/>
              <a:chExt cx="381000" cy="381000"/>
            </a:xfrm>
          </p:grpSpPr>
          <p:sp>
            <p:nvSpPr>
              <p:cNvPr id="124" name="Oval 123"/>
              <p:cNvSpPr/>
              <p:nvPr/>
            </p:nvSpPr>
            <p:spPr bwMode="auto">
              <a:xfrm>
                <a:off x="73914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125" name="Picture 124" descr="TP_tmp.png"/>
              <p:cNvPicPr>
                <a:picLocks noChangeAspect="1"/>
              </p:cNvPicPr>
              <p:nvPr>
                <p:custDataLst>
                  <p:tags r:id="rId16"/>
                </p:custDataLst>
              </p:nvPr>
            </p:nvPicPr>
            <p:blipFill>
              <a:blip r:embed="rId3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467600" y="1956518"/>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2" name="Group 52253"/>
            <p:cNvGrpSpPr/>
            <p:nvPr/>
          </p:nvGrpSpPr>
          <p:grpSpPr bwMode="auto">
            <a:xfrm>
              <a:off x="3124200" y="3048000"/>
              <a:ext cx="381000" cy="381000"/>
              <a:chOff x="762000" y="2743200"/>
              <a:chExt cx="381000" cy="381000"/>
            </a:xfrm>
          </p:grpSpPr>
          <p:sp>
            <p:nvSpPr>
              <p:cNvPr id="122" name="Oval 121"/>
              <p:cNvSpPr/>
              <p:nvPr/>
            </p:nvSpPr>
            <p:spPr bwMode="auto">
              <a:xfrm>
                <a:off x="7620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123" name="Picture 122" descr="TP_tmp.png"/>
              <p:cNvPicPr>
                <a:picLocks noChangeAspect="1"/>
              </p:cNvPicPr>
              <p:nvPr>
                <p:custDataLst>
                  <p:tags r:id="rId15"/>
                </p:custDataLst>
              </p:nvPr>
            </p:nvPicPr>
            <p:blipFill>
              <a:blip r:embed="rId4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64763" y="2870918"/>
                <a:ext cx="177082"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3" name="Group 225"/>
            <p:cNvGrpSpPr/>
            <p:nvPr/>
          </p:nvGrpSpPr>
          <p:grpSpPr bwMode="auto">
            <a:xfrm>
              <a:off x="4191000" y="3048000"/>
              <a:ext cx="381000" cy="381000"/>
              <a:chOff x="1828800" y="2743200"/>
              <a:chExt cx="381000" cy="381000"/>
            </a:xfrm>
          </p:grpSpPr>
          <p:sp>
            <p:nvSpPr>
              <p:cNvPr id="120" name="Oval 119"/>
              <p:cNvSpPr/>
              <p:nvPr/>
            </p:nvSpPr>
            <p:spPr bwMode="auto">
              <a:xfrm>
                <a:off x="18288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121" name="Picture 120" descr="TP_tmp.png"/>
              <p:cNvPicPr>
                <a:picLocks noChangeAspect="1"/>
              </p:cNvPicPr>
              <p:nvPr>
                <p:custDataLst>
                  <p:tags r:id="rId14"/>
                </p:custDataLst>
              </p:nvPr>
            </p:nvPicPr>
            <p:blipFill>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922708" y="2870918"/>
                <a:ext cx="194791" cy="17708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4" name="Group 229"/>
            <p:cNvGrpSpPr/>
            <p:nvPr/>
          </p:nvGrpSpPr>
          <p:grpSpPr bwMode="auto">
            <a:xfrm>
              <a:off x="5257800" y="3048000"/>
              <a:ext cx="381000" cy="381000"/>
              <a:chOff x="2895600" y="2743200"/>
              <a:chExt cx="381000" cy="381000"/>
            </a:xfrm>
          </p:grpSpPr>
          <p:sp>
            <p:nvSpPr>
              <p:cNvPr id="118" name="Oval 117"/>
              <p:cNvSpPr/>
              <p:nvPr/>
            </p:nvSpPr>
            <p:spPr bwMode="auto">
              <a:xfrm>
                <a:off x="28956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119" name="Picture 118" descr="TP_tmp.png"/>
              <p:cNvPicPr>
                <a:picLocks noChangeAspect="1"/>
              </p:cNvPicPr>
              <p:nvPr>
                <p:custDataLst>
                  <p:tags r:id="rId13"/>
                </p:custDataLst>
              </p:nvPr>
            </p:nvPicPr>
            <p:blipFill>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989508" y="2870918"/>
                <a:ext cx="194791" cy="17708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5" name="Group 232"/>
            <p:cNvGrpSpPr/>
            <p:nvPr/>
          </p:nvGrpSpPr>
          <p:grpSpPr bwMode="auto">
            <a:xfrm>
              <a:off x="6324600" y="3048000"/>
              <a:ext cx="381000" cy="381000"/>
              <a:chOff x="3962400" y="2743200"/>
              <a:chExt cx="381000" cy="381000"/>
            </a:xfrm>
          </p:grpSpPr>
          <p:sp>
            <p:nvSpPr>
              <p:cNvPr id="116" name="Oval 115"/>
              <p:cNvSpPr/>
              <p:nvPr/>
            </p:nvSpPr>
            <p:spPr bwMode="auto">
              <a:xfrm>
                <a:off x="39624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117" name="Picture 116" descr="TP_tmp.png"/>
              <p:cNvPicPr>
                <a:picLocks noChangeAspect="1"/>
              </p:cNvPicPr>
              <p:nvPr>
                <p:custDataLst>
                  <p:tags r:id="rId12"/>
                </p:custDataLst>
              </p:nvPr>
            </p:nvPicPr>
            <p:blipFill>
              <a:blip r:embed="rId4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056308" y="2870918"/>
                <a:ext cx="194791" cy="17708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6" name="Group 235"/>
            <p:cNvGrpSpPr/>
            <p:nvPr/>
          </p:nvGrpSpPr>
          <p:grpSpPr bwMode="auto">
            <a:xfrm>
              <a:off x="7391400" y="3048000"/>
              <a:ext cx="381000" cy="381000"/>
              <a:chOff x="5029200" y="2743200"/>
              <a:chExt cx="381000" cy="381000"/>
            </a:xfrm>
          </p:grpSpPr>
          <p:sp>
            <p:nvSpPr>
              <p:cNvPr id="114" name="Oval 113"/>
              <p:cNvSpPr/>
              <p:nvPr/>
            </p:nvSpPr>
            <p:spPr bwMode="auto">
              <a:xfrm>
                <a:off x="50292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115" name="Picture 114" descr="TP_tmp.png"/>
              <p:cNvPicPr>
                <a:picLocks noChangeAspect="1"/>
              </p:cNvPicPr>
              <p:nvPr>
                <p:custDataLst>
                  <p:tags r:id="rId11"/>
                </p:custDataLst>
              </p:nvPr>
            </p:nvPicPr>
            <p:blipFill>
              <a:blip r:embed="rId4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123108" y="2870918"/>
                <a:ext cx="194791" cy="17708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7" name="Group 238"/>
            <p:cNvGrpSpPr/>
            <p:nvPr/>
          </p:nvGrpSpPr>
          <p:grpSpPr bwMode="auto">
            <a:xfrm>
              <a:off x="8458200" y="3048000"/>
              <a:ext cx="381000" cy="381000"/>
              <a:chOff x="6096000" y="2743200"/>
              <a:chExt cx="381000" cy="381000"/>
            </a:xfrm>
          </p:grpSpPr>
          <p:sp>
            <p:nvSpPr>
              <p:cNvPr id="112" name="Oval 111"/>
              <p:cNvSpPr/>
              <p:nvPr/>
            </p:nvSpPr>
            <p:spPr bwMode="auto">
              <a:xfrm>
                <a:off x="60960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113" name="Picture 112" descr="TP_tmp.png"/>
              <p:cNvPicPr>
                <a:picLocks noChangeAspect="1"/>
              </p:cNvPicPr>
              <p:nvPr>
                <p:custDataLst>
                  <p:tags r:id="rId10"/>
                </p:custDataLst>
              </p:nvPr>
            </p:nvPicPr>
            <p:blipFill>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189908" y="2870918"/>
                <a:ext cx="194791" cy="17708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8" name="Group 241"/>
            <p:cNvGrpSpPr/>
            <p:nvPr/>
          </p:nvGrpSpPr>
          <p:grpSpPr bwMode="auto">
            <a:xfrm>
              <a:off x="9525000" y="3048000"/>
              <a:ext cx="381000" cy="381000"/>
              <a:chOff x="7162800" y="2743200"/>
              <a:chExt cx="381000" cy="381000"/>
            </a:xfrm>
          </p:grpSpPr>
          <p:sp>
            <p:nvSpPr>
              <p:cNvPr id="110" name="Oval 109"/>
              <p:cNvSpPr/>
              <p:nvPr/>
            </p:nvSpPr>
            <p:spPr bwMode="auto">
              <a:xfrm>
                <a:off x="71628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111" name="Picture 110" descr="TP_tmp.png"/>
              <p:cNvPicPr>
                <a:picLocks noChangeAspect="1"/>
              </p:cNvPicPr>
              <p:nvPr>
                <p:custDataLst>
                  <p:tags r:id="rId9"/>
                </p:custDataLst>
              </p:nvPr>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256708" y="2870918"/>
                <a:ext cx="194791" cy="17708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 name="Group 244"/>
            <p:cNvGrpSpPr/>
            <p:nvPr/>
          </p:nvGrpSpPr>
          <p:grpSpPr bwMode="auto">
            <a:xfrm>
              <a:off x="10591800" y="3048000"/>
              <a:ext cx="381000" cy="381000"/>
              <a:chOff x="8229600" y="2743200"/>
              <a:chExt cx="381000" cy="381000"/>
            </a:xfrm>
          </p:grpSpPr>
          <p:sp>
            <p:nvSpPr>
              <p:cNvPr id="108" name="Oval 107"/>
              <p:cNvSpPr/>
              <p:nvPr/>
            </p:nvSpPr>
            <p:spPr bwMode="auto">
              <a:xfrm>
                <a:off x="82296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109" name="Picture 108" descr="TP_tmp.png"/>
              <p:cNvPicPr>
                <a:picLocks noChangeAspect="1"/>
              </p:cNvPicPr>
              <p:nvPr>
                <p:custDataLst>
                  <p:tags r:id="rId8"/>
                </p:custDataLst>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23508" y="2870918"/>
                <a:ext cx="194791" cy="17708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50" name="Group 247"/>
            <p:cNvGrpSpPr/>
            <p:nvPr/>
          </p:nvGrpSpPr>
          <p:grpSpPr bwMode="auto">
            <a:xfrm>
              <a:off x="3657600" y="3733800"/>
              <a:ext cx="381000" cy="381000"/>
              <a:chOff x="1295400" y="3276600"/>
              <a:chExt cx="381000" cy="381000"/>
            </a:xfrm>
          </p:grpSpPr>
          <p:sp>
            <p:nvSpPr>
              <p:cNvPr id="106" name="Oval 105"/>
              <p:cNvSpPr/>
              <p:nvPr/>
            </p:nvSpPr>
            <p:spPr bwMode="auto">
              <a:xfrm>
                <a:off x="12954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107" name="Picture 106" descr="TP_tmp.png"/>
              <p:cNvPicPr>
                <a:picLocks noChangeAspect="1"/>
              </p:cNvPicPr>
              <p:nvPr>
                <p:custDataLst>
                  <p:tags r:id="rId7"/>
                </p:custDataLst>
              </p:nvPr>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336183" y="3404318"/>
                <a:ext cx="301040" cy="194791"/>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51" name="Group 204"/>
            <p:cNvGrpSpPr/>
            <p:nvPr/>
          </p:nvGrpSpPr>
          <p:grpSpPr bwMode="auto">
            <a:xfrm>
              <a:off x="5791200" y="3733800"/>
              <a:ext cx="381000" cy="381000"/>
              <a:chOff x="3429000" y="3276600"/>
              <a:chExt cx="381000" cy="381000"/>
            </a:xfrm>
          </p:grpSpPr>
          <p:sp>
            <p:nvSpPr>
              <p:cNvPr id="104" name="Oval 103"/>
              <p:cNvSpPr/>
              <p:nvPr/>
            </p:nvSpPr>
            <p:spPr bwMode="auto">
              <a:xfrm>
                <a:off x="34290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105" name="Picture 104" descr="TP_tmp.png"/>
              <p:cNvPicPr>
                <a:picLocks noChangeAspect="1"/>
              </p:cNvPicPr>
              <p:nvPr>
                <p:custDataLst>
                  <p:tags r:id="rId6"/>
                </p:custDataLst>
              </p:nvPr>
            </p:nvPicPr>
            <p:blipFill>
              <a:blip r:embed="rId4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469784" y="3404318"/>
                <a:ext cx="301040" cy="194791"/>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52" name="Group 253"/>
            <p:cNvGrpSpPr/>
            <p:nvPr/>
          </p:nvGrpSpPr>
          <p:grpSpPr bwMode="auto">
            <a:xfrm>
              <a:off x="7924800" y="3733800"/>
              <a:ext cx="381000" cy="381000"/>
              <a:chOff x="5562600" y="3276600"/>
              <a:chExt cx="381000" cy="381000"/>
            </a:xfrm>
          </p:grpSpPr>
          <p:sp>
            <p:nvSpPr>
              <p:cNvPr id="102" name="Oval 101"/>
              <p:cNvSpPr/>
              <p:nvPr/>
            </p:nvSpPr>
            <p:spPr bwMode="auto">
              <a:xfrm>
                <a:off x="55626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103" name="Picture 102" descr="TP_tmp.png"/>
              <p:cNvPicPr>
                <a:picLocks noChangeAspect="1"/>
              </p:cNvPicPr>
              <p:nvPr>
                <p:custDataLst>
                  <p:tags r:id="rId5"/>
                </p:custDataLst>
              </p:nvPr>
            </p:nvPicPr>
            <p:blipFill>
              <a:blip r:embed="rId5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603384" y="3404318"/>
                <a:ext cx="301040" cy="194791"/>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53" name="Group 201"/>
            <p:cNvGrpSpPr/>
            <p:nvPr/>
          </p:nvGrpSpPr>
          <p:grpSpPr bwMode="auto">
            <a:xfrm>
              <a:off x="10134600" y="3733800"/>
              <a:ext cx="381000" cy="381000"/>
              <a:chOff x="7772400" y="3276600"/>
              <a:chExt cx="381000" cy="381000"/>
            </a:xfrm>
          </p:grpSpPr>
          <p:sp>
            <p:nvSpPr>
              <p:cNvPr id="100" name="Oval 99"/>
              <p:cNvSpPr/>
              <p:nvPr/>
            </p:nvSpPr>
            <p:spPr bwMode="auto">
              <a:xfrm>
                <a:off x="77724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101" name="Picture 100" descr="TP_tmp.png"/>
              <p:cNvPicPr>
                <a:picLocks noChangeAspect="1"/>
              </p:cNvPicPr>
              <p:nvPr>
                <p:custDataLst>
                  <p:tags r:id="rId4"/>
                </p:custDataLst>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813184" y="3404318"/>
                <a:ext cx="301040" cy="194791"/>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54" name="Group 207"/>
            <p:cNvGrpSpPr/>
            <p:nvPr/>
          </p:nvGrpSpPr>
          <p:grpSpPr bwMode="auto">
            <a:xfrm>
              <a:off x="4649788" y="4343400"/>
              <a:ext cx="530225" cy="381000"/>
              <a:chOff x="2287880" y="3810000"/>
              <a:chExt cx="531247" cy="381000"/>
            </a:xfrm>
          </p:grpSpPr>
          <p:sp>
            <p:nvSpPr>
              <p:cNvPr id="98" name="Oval 97"/>
              <p:cNvSpPr/>
              <p:nvPr/>
            </p:nvSpPr>
            <p:spPr bwMode="auto">
              <a:xfrm>
                <a:off x="2362636" y="3810000"/>
                <a:ext cx="380144"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99" name="Picture 98" descr="TP_tmp.png"/>
              <p:cNvPicPr>
                <a:picLocks noChangeAspect="1"/>
              </p:cNvPicPr>
              <p:nvPr>
                <p:custDataLst>
                  <p:tags r:id="rId3"/>
                </p:custDataLst>
              </p:nvPr>
            </p:nvPicPr>
            <p:blipFill>
              <a:blip r:embed="rId5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287880" y="3937718"/>
                <a:ext cx="531247" cy="194791"/>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55" name="Group 210"/>
            <p:cNvGrpSpPr/>
            <p:nvPr/>
          </p:nvGrpSpPr>
          <p:grpSpPr bwMode="auto">
            <a:xfrm>
              <a:off x="8924925" y="4343400"/>
              <a:ext cx="514350" cy="381000"/>
              <a:chOff x="6563934" y="3810000"/>
              <a:chExt cx="513539" cy="381000"/>
            </a:xfrm>
          </p:grpSpPr>
          <p:sp>
            <p:nvSpPr>
              <p:cNvPr id="96" name="Oval 95"/>
              <p:cNvSpPr/>
              <p:nvPr/>
            </p:nvSpPr>
            <p:spPr bwMode="auto">
              <a:xfrm>
                <a:off x="6628919" y="3810000"/>
                <a:ext cx="381984"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97" name="Picture 96" descr="TP_tmp.png"/>
              <p:cNvPicPr>
                <a:picLocks noChangeAspect="1"/>
              </p:cNvPicPr>
              <p:nvPr>
                <p:custDataLst>
                  <p:tags r:id="rId2"/>
                </p:custDataLst>
              </p:nvPr>
            </p:nvPicPr>
            <p:blipFill>
              <a:blip r:embed="rId5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563934" y="3937718"/>
                <a:ext cx="513539" cy="194791"/>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56" name="Group 213"/>
            <p:cNvGrpSpPr/>
            <p:nvPr/>
          </p:nvGrpSpPr>
          <p:grpSpPr bwMode="auto">
            <a:xfrm>
              <a:off x="6934200" y="5029200"/>
              <a:ext cx="381000" cy="381000"/>
              <a:chOff x="4572000" y="4191000"/>
              <a:chExt cx="381000" cy="381000"/>
            </a:xfrm>
          </p:grpSpPr>
          <p:sp>
            <p:nvSpPr>
              <p:cNvPr id="94" name="Oval 93"/>
              <p:cNvSpPr/>
              <p:nvPr/>
            </p:nvSpPr>
            <p:spPr bwMode="auto">
              <a:xfrm>
                <a:off x="4572000" y="41910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95" name="Picture 94" descr="TP_tmp.png"/>
              <p:cNvPicPr>
                <a:picLocks noChangeAspect="1"/>
              </p:cNvPicPr>
              <p:nvPr>
                <p:custDataLst>
                  <p:tags r:id="rId1"/>
                </p:custDataLst>
              </p:nvPr>
            </p:nvPicPr>
            <p:blipFill>
              <a:blip r:embed="rId5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701325" y="4318718"/>
                <a:ext cx="123958" cy="141666"/>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cxnSp>
          <p:nvCxnSpPr>
            <p:cNvPr id="57" name="Straight Arrow Connector 56"/>
            <p:cNvCxnSpPr>
              <a:stCxn id="134" idx="4"/>
              <a:endCxn id="122" idx="0"/>
            </p:cNvCxnSpPr>
            <p:nvPr/>
          </p:nvCxnSpPr>
          <p:spPr bwMode="auto">
            <a:xfrm flipH="1">
              <a:off x="33147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58" name="Straight Arrow Connector 57"/>
            <p:cNvCxnSpPr>
              <a:stCxn id="132" idx="4"/>
              <a:endCxn id="122" idx="0"/>
            </p:cNvCxnSpPr>
            <p:nvPr/>
          </p:nvCxnSpPr>
          <p:spPr bwMode="auto">
            <a:xfrm flipH="1">
              <a:off x="3314700" y="2667000"/>
              <a:ext cx="2362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59" name="Straight Arrow Connector 58"/>
            <p:cNvCxnSpPr>
              <a:stCxn id="136" idx="4"/>
              <a:endCxn id="120" idx="0"/>
            </p:cNvCxnSpPr>
            <p:nvPr/>
          </p:nvCxnSpPr>
          <p:spPr bwMode="auto">
            <a:xfrm>
              <a:off x="35433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60" name="Straight Arrow Connector 59"/>
            <p:cNvCxnSpPr>
              <a:stCxn id="132" idx="4"/>
              <a:endCxn id="120" idx="0"/>
            </p:cNvCxnSpPr>
            <p:nvPr/>
          </p:nvCxnSpPr>
          <p:spPr bwMode="auto">
            <a:xfrm flipH="1">
              <a:off x="43815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61" name="Straight Arrow Connector 60"/>
            <p:cNvCxnSpPr>
              <a:stCxn id="130" idx="4"/>
              <a:endCxn id="120" idx="0"/>
            </p:cNvCxnSpPr>
            <p:nvPr/>
          </p:nvCxnSpPr>
          <p:spPr bwMode="auto">
            <a:xfrm flipH="1">
              <a:off x="4381500" y="2667000"/>
              <a:ext cx="2362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62" name="Straight Arrow Connector 61"/>
            <p:cNvCxnSpPr>
              <a:stCxn id="134" idx="4"/>
              <a:endCxn id="114" idx="0"/>
            </p:cNvCxnSpPr>
            <p:nvPr/>
          </p:nvCxnSpPr>
          <p:spPr bwMode="auto">
            <a:xfrm>
              <a:off x="4610100" y="2667000"/>
              <a:ext cx="29718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63" name="Straight Arrow Connector 62"/>
            <p:cNvCxnSpPr>
              <a:stCxn id="128" idx="4"/>
              <a:endCxn id="114" idx="0"/>
            </p:cNvCxnSpPr>
            <p:nvPr/>
          </p:nvCxnSpPr>
          <p:spPr bwMode="auto">
            <a:xfrm flipH="1">
              <a:off x="75819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64" name="Straight Arrow Connector 63"/>
            <p:cNvCxnSpPr>
              <a:stCxn id="124" idx="4"/>
              <a:endCxn id="114" idx="0"/>
            </p:cNvCxnSpPr>
            <p:nvPr/>
          </p:nvCxnSpPr>
          <p:spPr bwMode="auto">
            <a:xfrm flipH="1">
              <a:off x="7581900" y="2667000"/>
              <a:ext cx="2362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65" name="Straight Arrow Connector 64"/>
            <p:cNvCxnSpPr>
              <a:stCxn id="124" idx="4"/>
              <a:endCxn id="108" idx="0"/>
            </p:cNvCxnSpPr>
            <p:nvPr/>
          </p:nvCxnSpPr>
          <p:spPr bwMode="auto">
            <a:xfrm>
              <a:off x="99441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66" name="Straight Arrow Connector 65"/>
            <p:cNvCxnSpPr>
              <a:stCxn id="124" idx="4"/>
              <a:endCxn id="110" idx="0"/>
            </p:cNvCxnSpPr>
            <p:nvPr/>
          </p:nvCxnSpPr>
          <p:spPr bwMode="auto">
            <a:xfrm flipH="1">
              <a:off x="97155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67" name="Straight Arrow Connector 66"/>
            <p:cNvCxnSpPr>
              <a:stCxn id="126" idx="4"/>
              <a:endCxn id="108" idx="0"/>
            </p:cNvCxnSpPr>
            <p:nvPr/>
          </p:nvCxnSpPr>
          <p:spPr bwMode="auto">
            <a:xfrm>
              <a:off x="8877300" y="2667000"/>
              <a:ext cx="19050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68" name="Straight Arrow Connector 67"/>
            <p:cNvCxnSpPr>
              <a:stCxn id="128" idx="4"/>
              <a:endCxn id="108" idx="0"/>
            </p:cNvCxnSpPr>
            <p:nvPr/>
          </p:nvCxnSpPr>
          <p:spPr bwMode="auto">
            <a:xfrm>
              <a:off x="7810500" y="2667000"/>
              <a:ext cx="29718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69" name="Straight Arrow Connector 68"/>
            <p:cNvCxnSpPr>
              <a:stCxn id="130" idx="4"/>
              <a:endCxn id="112" idx="0"/>
            </p:cNvCxnSpPr>
            <p:nvPr/>
          </p:nvCxnSpPr>
          <p:spPr bwMode="auto">
            <a:xfrm>
              <a:off x="6743700" y="2667000"/>
              <a:ext cx="19050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70" name="Straight Arrow Connector 69"/>
            <p:cNvCxnSpPr>
              <a:stCxn id="128" idx="4"/>
              <a:endCxn id="112" idx="0"/>
            </p:cNvCxnSpPr>
            <p:nvPr/>
          </p:nvCxnSpPr>
          <p:spPr bwMode="auto">
            <a:xfrm>
              <a:off x="78105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71" name="Straight Arrow Connector 70"/>
            <p:cNvCxnSpPr>
              <a:stCxn id="132" idx="4"/>
              <a:endCxn id="116" idx="0"/>
            </p:cNvCxnSpPr>
            <p:nvPr/>
          </p:nvCxnSpPr>
          <p:spPr bwMode="auto">
            <a:xfrm>
              <a:off x="56769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72" name="Straight Arrow Connector 71"/>
            <p:cNvCxnSpPr>
              <a:stCxn id="130" idx="4"/>
              <a:endCxn id="116" idx="0"/>
            </p:cNvCxnSpPr>
            <p:nvPr/>
          </p:nvCxnSpPr>
          <p:spPr bwMode="auto">
            <a:xfrm flipH="1">
              <a:off x="65151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73" name="Straight Arrow Connector 72"/>
            <p:cNvCxnSpPr>
              <a:stCxn id="132" idx="4"/>
              <a:endCxn id="118" idx="0"/>
            </p:cNvCxnSpPr>
            <p:nvPr/>
          </p:nvCxnSpPr>
          <p:spPr bwMode="auto">
            <a:xfrm flipH="1">
              <a:off x="54483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74" name="Straight Arrow Connector 73"/>
            <p:cNvCxnSpPr>
              <a:stCxn id="134" idx="4"/>
              <a:endCxn id="118" idx="0"/>
            </p:cNvCxnSpPr>
            <p:nvPr/>
          </p:nvCxnSpPr>
          <p:spPr bwMode="auto">
            <a:xfrm>
              <a:off x="46101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75" name="Straight Arrow Connector 74"/>
            <p:cNvCxnSpPr>
              <a:stCxn id="130" idx="4"/>
              <a:endCxn id="118" idx="0"/>
            </p:cNvCxnSpPr>
            <p:nvPr/>
          </p:nvCxnSpPr>
          <p:spPr bwMode="auto">
            <a:xfrm flipH="1">
              <a:off x="54483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76" name="Straight Arrow Connector 75"/>
            <p:cNvCxnSpPr>
              <a:stCxn id="128" idx="4"/>
              <a:endCxn id="116" idx="0"/>
            </p:cNvCxnSpPr>
            <p:nvPr/>
          </p:nvCxnSpPr>
          <p:spPr bwMode="auto">
            <a:xfrm flipH="1">
              <a:off x="65151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77" name="Straight Arrow Connector 76"/>
            <p:cNvCxnSpPr>
              <a:stCxn id="126" idx="4"/>
              <a:endCxn id="112" idx="0"/>
            </p:cNvCxnSpPr>
            <p:nvPr/>
          </p:nvCxnSpPr>
          <p:spPr bwMode="auto">
            <a:xfrm flipH="1">
              <a:off x="86487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78" name="Straight Arrow Connector 77"/>
            <p:cNvCxnSpPr>
              <a:stCxn id="126" idx="4"/>
              <a:endCxn id="110" idx="0"/>
            </p:cNvCxnSpPr>
            <p:nvPr/>
          </p:nvCxnSpPr>
          <p:spPr bwMode="auto">
            <a:xfrm>
              <a:off x="88773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79" name="Straight Arrow Connector 78"/>
            <p:cNvCxnSpPr>
              <a:stCxn id="128" idx="4"/>
              <a:endCxn id="110" idx="0"/>
            </p:cNvCxnSpPr>
            <p:nvPr/>
          </p:nvCxnSpPr>
          <p:spPr bwMode="auto">
            <a:xfrm>
              <a:off x="7810500" y="2667000"/>
              <a:ext cx="19050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80" name="Straight Arrow Connector 79"/>
            <p:cNvCxnSpPr>
              <a:stCxn id="122" idx="4"/>
              <a:endCxn id="106" idx="0"/>
            </p:cNvCxnSpPr>
            <p:nvPr/>
          </p:nvCxnSpPr>
          <p:spPr bwMode="auto">
            <a:xfrm>
              <a:off x="33147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81" name="Straight Arrow Connector 80"/>
            <p:cNvCxnSpPr>
              <a:stCxn id="120" idx="4"/>
              <a:endCxn id="106" idx="0"/>
            </p:cNvCxnSpPr>
            <p:nvPr/>
          </p:nvCxnSpPr>
          <p:spPr bwMode="auto">
            <a:xfrm flipH="1">
              <a:off x="38481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82" name="Straight Arrow Connector 81"/>
            <p:cNvCxnSpPr>
              <a:stCxn id="116" idx="4"/>
              <a:endCxn id="104" idx="0"/>
            </p:cNvCxnSpPr>
            <p:nvPr/>
          </p:nvCxnSpPr>
          <p:spPr bwMode="auto">
            <a:xfrm flipH="1">
              <a:off x="59817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83" name="Straight Arrow Connector 82"/>
            <p:cNvCxnSpPr>
              <a:stCxn id="112" idx="4"/>
              <a:endCxn id="102" idx="0"/>
            </p:cNvCxnSpPr>
            <p:nvPr/>
          </p:nvCxnSpPr>
          <p:spPr bwMode="auto">
            <a:xfrm flipH="1">
              <a:off x="81153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84" name="Straight Arrow Connector 83"/>
            <p:cNvCxnSpPr>
              <a:stCxn id="108" idx="4"/>
              <a:endCxn id="100" idx="0"/>
            </p:cNvCxnSpPr>
            <p:nvPr/>
          </p:nvCxnSpPr>
          <p:spPr bwMode="auto">
            <a:xfrm flipH="1">
              <a:off x="10325100" y="3429000"/>
              <a:ext cx="4572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85" name="Straight Arrow Connector 84"/>
            <p:cNvCxnSpPr>
              <a:stCxn id="110" idx="4"/>
              <a:endCxn id="100" idx="0"/>
            </p:cNvCxnSpPr>
            <p:nvPr/>
          </p:nvCxnSpPr>
          <p:spPr bwMode="auto">
            <a:xfrm>
              <a:off x="9715500" y="3429000"/>
              <a:ext cx="6096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86" name="Straight Arrow Connector 85"/>
            <p:cNvCxnSpPr>
              <a:stCxn id="114" idx="4"/>
              <a:endCxn id="102" idx="0"/>
            </p:cNvCxnSpPr>
            <p:nvPr/>
          </p:nvCxnSpPr>
          <p:spPr bwMode="auto">
            <a:xfrm>
              <a:off x="75819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87" name="Straight Arrow Connector 86"/>
            <p:cNvCxnSpPr>
              <a:stCxn id="118" idx="4"/>
              <a:endCxn id="104" idx="0"/>
            </p:cNvCxnSpPr>
            <p:nvPr/>
          </p:nvCxnSpPr>
          <p:spPr bwMode="auto">
            <a:xfrm>
              <a:off x="54483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88" name="Straight Arrow Connector 87"/>
            <p:cNvCxnSpPr>
              <a:stCxn id="106" idx="4"/>
              <a:endCxn id="98" idx="0"/>
            </p:cNvCxnSpPr>
            <p:nvPr/>
          </p:nvCxnSpPr>
          <p:spPr bwMode="auto">
            <a:xfrm>
              <a:off x="3848100" y="4114800"/>
              <a:ext cx="1065213"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89" name="Straight Arrow Connector 88"/>
            <p:cNvCxnSpPr>
              <a:stCxn id="102" idx="4"/>
              <a:endCxn id="96" idx="0"/>
            </p:cNvCxnSpPr>
            <p:nvPr/>
          </p:nvCxnSpPr>
          <p:spPr bwMode="auto">
            <a:xfrm>
              <a:off x="8115300" y="4114800"/>
              <a:ext cx="1065213"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90" name="Straight Arrow Connector 89"/>
            <p:cNvCxnSpPr>
              <a:stCxn id="100" idx="4"/>
              <a:endCxn id="96" idx="0"/>
            </p:cNvCxnSpPr>
            <p:nvPr/>
          </p:nvCxnSpPr>
          <p:spPr bwMode="auto">
            <a:xfrm flipH="1">
              <a:off x="9180513" y="4114800"/>
              <a:ext cx="1144587"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91" name="Straight Arrow Connector 90"/>
            <p:cNvCxnSpPr>
              <a:stCxn id="104" idx="4"/>
              <a:endCxn id="98" idx="0"/>
            </p:cNvCxnSpPr>
            <p:nvPr/>
          </p:nvCxnSpPr>
          <p:spPr bwMode="auto">
            <a:xfrm flipH="1">
              <a:off x="4913313" y="4114800"/>
              <a:ext cx="1068387"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92" name="Straight Arrow Connector 91"/>
            <p:cNvCxnSpPr>
              <a:stCxn id="96" idx="4"/>
              <a:endCxn id="94" idx="0"/>
            </p:cNvCxnSpPr>
            <p:nvPr/>
          </p:nvCxnSpPr>
          <p:spPr bwMode="auto">
            <a:xfrm flipH="1">
              <a:off x="7124700" y="4724400"/>
              <a:ext cx="2055813"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93" name="Straight Arrow Connector 92"/>
            <p:cNvCxnSpPr>
              <a:stCxn id="98" idx="4"/>
              <a:endCxn id="94" idx="0"/>
            </p:cNvCxnSpPr>
            <p:nvPr/>
          </p:nvCxnSpPr>
          <p:spPr bwMode="auto">
            <a:xfrm>
              <a:off x="4913313" y="4724400"/>
              <a:ext cx="2211387"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grpSp>
      <p:pic>
        <p:nvPicPr>
          <p:cNvPr id="138" name="Picture 137"/>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8153400" y="1371600"/>
            <a:ext cx="2945727" cy="1491761"/>
          </a:xfrm>
          <a:prstGeom prst="rect">
            <a:avLst/>
          </a:prstGeom>
        </p:spPr>
      </p:pic>
    </p:spTree>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a:ea typeface="MS PGothic" panose="020B0600070205080204" pitchFamily="34" charset="-128"/>
              </a:rPr>
              <a:t>Worst Case Complexity?</a:t>
            </a:r>
          </a:p>
        </p:txBody>
      </p:sp>
      <p:sp>
        <p:nvSpPr>
          <p:cNvPr id="52226" name="Content Placeholder 2"/>
          <p:cNvSpPr>
            <a:spLocks noGrp="1"/>
          </p:cNvSpPr>
          <p:nvPr>
            <p:ph idx="1"/>
          </p:nvPr>
        </p:nvSpPr>
        <p:spPr>
          <a:xfrm>
            <a:off x="304800" y="1219200"/>
            <a:ext cx="11430000" cy="5867400"/>
          </a:xfrm>
        </p:spPr>
        <p:txBody>
          <a:bodyPr>
            <a:normAutofit lnSpcReduction="10000"/>
          </a:bodyPr>
          <a:lstStyle/>
          <a:p>
            <a:r>
              <a:rPr lang="en-US" sz="2400" dirty="0">
                <a:ea typeface="MS PGothic" panose="020B0600070205080204" pitchFamily="34" charset="-128"/>
              </a:rPr>
              <a:t>CSP:  </a:t>
            </a:r>
          </a:p>
          <a:p>
            <a:endParaRPr lang="en-US" sz="1400" dirty="0">
              <a:ea typeface="MS PGothic" panose="020B0600070205080204" pitchFamily="34" charset="-128"/>
            </a:endParaRPr>
          </a:p>
          <a:p>
            <a:endParaRPr lang="en-US" sz="1400" dirty="0">
              <a:ea typeface="MS PGothic" panose="020B0600070205080204" pitchFamily="34" charset="-128"/>
            </a:endParaRPr>
          </a:p>
          <a:p>
            <a:endParaRPr lang="en-US" sz="1400" dirty="0">
              <a:ea typeface="MS PGothic" panose="020B0600070205080204" pitchFamily="34" charset="-128"/>
            </a:endParaRPr>
          </a:p>
          <a:p>
            <a:endParaRPr lang="en-US" sz="1400" dirty="0">
              <a:ea typeface="MS PGothic" panose="020B0600070205080204" pitchFamily="34" charset="-128"/>
            </a:endParaRPr>
          </a:p>
          <a:p>
            <a:endParaRPr lang="en-US" sz="1400" dirty="0">
              <a:ea typeface="MS PGothic" panose="020B0600070205080204" pitchFamily="34" charset="-128"/>
            </a:endParaRPr>
          </a:p>
          <a:p>
            <a:endParaRPr lang="en-US" sz="1400" dirty="0">
              <a:ea typeface="MS PGothic" panose="020B0600070205080204" pitchFamily="34" charset="-128"/>
            </a:endParaRPr>
          </a:p>
          <a:p>
            <a:endParaRPr lang="en-US" sz="1400" dirty="0">
              <a:ea typeface="MS PGothic" panose="020B0600070205080204" pitchFamily="34" charset="-128"/>
            </a:endParaRPr>
          </a:p>
          <a:p>
            <a:endParaRPr lang="en-US" sz="1400" dirty="0">
              <a:ea typeface="MS PGothic" panose="020B0600070205080204" pitchFamily="34" charset="-128"/>
            </a:endParaRPr>
          </a:p>
          <a:p>
            <a:endParaRPr lang="en-US" sz="1400" dirty="0">
              <a:ea typeface="MS PGothic" panose="020B0600070205080204" pitchFamily="34" charset="-128"/>
            </a:endParaRPr>
          </a:p>
          <a:p>
            <a:endParaRPr lang="en-US" sz="1400" dirty="0">
              <a:ea typeface="MS PGothic" panose="020B0600070205080204" pitchFamily="34" charset="-128"/>
            </a:endParaRPr>
          </a:p>
          <a:p>
            <a:endParaRPr lang="en-US" sz="1400" dirty="0">
              <a:ea typeface="MS PGothic" panose="020B0600070205080204" pitchFamily="34" charset="-128"/>
            </a:endParaRPr>
          </a:p>
          <a:p>
            <a:endParaRPr lang="en-US" sz="1400" dirty="0">
              <a:ea typeface="MS PGothic" panose="020B0600070205080204" pitchFamily="34" charset="-128"/>
            </a:endParaRPr>
          </a:p>
          <a:p>
            <a:endParaRPr lang="en-US" sz="1400" dirty="0">
              <a:ea typeface="MS PGothic" panose="020B0600070205080204" pitchFamily="34" charset="-128"/>
            </a:endParaRPr>
          </a:p>
          <a:p>
            <a:endParaRPr lang="en-US" sz="1400" dirty="0">
              <a:ea typeface="MS PGothic" panose="020B0600070205080204" pitchFamily="34" charset="-128"/>
            </a:endParaRPr>
          </a:p>
          <a:p>
            <a:r>
              <a:rPr lang="en-US" sz="2000" dirty="0">
                <a:ea typeface="MS PGothic" panose="020B0600070205080204" pitchFamily="34" charset="-128"/>
              </a:rPr>
              <a:t>If we can answer P(z) equal to zero or not, we answered whether the 3-SAT problem has a solution.</a:t>
            </a:r>
          </a:p>
          <a:p>
            <a:pPr lvl="4"/>
            <a:endParaRPr lang="en-US" sz="900" dirty="0">
              <a:ea typeface="MS PGothic" panose="020B0600070205080204" pitchFamily="34" charset="-128"/>
            </a:endParaRPr>
          </a:p>
          <a:p>
            <a:r>
              <a:rPr lang="en-US" sz="2000" dirty="0">
                <a:ea typeface="MS PGothic" panose="020B0600070205080204" pitchFamily="34" charset="-128"/>
              </a:rPr>
              <a:t>Hence inference in Bayes</a:t>
            </a:r>
            <a:r>
              <a:rPr lang="en-US" altLang="en-US" sz="2000" dirty="0">
                <a:ea typeface="MS PGothic" panose="020B0600070205080204" pitchFamily="34" charset="-128"/>
              </a:rPr>
              <a:t>’</a:t>
            </a:r>
            <a:r>
              <a:rPr lang="en-US" sz="2000" dirty="0">
                <a:ea typeface="MS PGothic" panose="020B0600070205080204" pitchFamily="34" charset="-128"/>
              </a:rPr>
              <a:t> nets is NP-hard.  No known efficient probabilistic inference in general.</a:t>
            </a:r>
          </a:p>
        </p:txBody>
      </p:sp>
      <p:grpSp>
        <p:nvGrpSpPr>
          <p:cNvPr id="2" name="Group 1"/>
          <p:cNvGrpSpPr/>
          <p:nvPr/>
        </p:nvGrpSpPr>
        <p:grpSpPr>
          <a:xfrm>
            <a:off x="3124200" y="2286000"/>
            <a:ext cx="7848600" cy="3124200"/>
            <a:chOff x="3124200" y="2286000"/>
            <a:chExt cx="7848600" cy="3124200"/>
          </a:xfrm>
        </p:grpSpPr>
        <p:cxnSp>
          <p:nvCxnSpPr>
            <p:cNvPr id="18" name="Straight Arrow Connector 17"/>
            <p:cNvCxnSpPr>
              <a:stCxn id="16" idx="4"/>
              <a:endCxn id="116" idx="0"/>
            </p:cNvCxnSpPr>
            <p:nvPr/>
          </p:nvCxnSpPr>
          <p:spPr bwMode="auto">
            <a:xfrm flipH="1">
              <a:off x="33147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grpSp>
          <p:nvGrpSpPr>
            <p:cNvPr id="49157" name="Group 1"/>
            <p:cNvGrpSpPr/>
            <p:nvPr/>
          </p:nvGrpSpPr>
          <p:grpSpPr bwMode="auto">
            <a:xfrm>
              <a:off x="3352800" y="2286000"/>
              <a:ext cx="381000" cy="381000"/>
              <a:chOff x="2438400" y="3429000"/>
              <a:chExt cx="381000" cy="381000"/>
            </a:xfrm>
          </p:grpSpPr>
          <p:sp>
            <p:nvSpPr>
              <p:cNvPr id="16" name="Oval 15"/>
              <p:cNvSpPr/>
              <p:nvPr/>
            </p:nvSpPr>
            <p:spPr bwMode="auto">
              <a:xfrm>
                <a:off x="2438400" y="34290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1" name="Picture 20" descr="TP_tmp.png"/>
              <p:cNvPicPr>
                <a:picLocks noChangeAspect="1"/>
              </p:cNvPicPr>
              <p:nvPr>
                <p:custDataLst>
                  <p:tags r:id="rId31"/>
                </p:custDataLst>
              </p:nvPr>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514600" y="3556718"/>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58" name="Group 52229"/>
            <p:cNvGrpSpPr/>
            <p:nvPr/>
          </p:nvGrpSpPr>
          <p:grpSpPr bwMode="auto">
            <a:xfrm>
              <a:off x="4419600" y="2286000"/>
              <a:ext cx="381000" cy="381000"/>
              <a:chOff x="2057400" y="1828800"/>
              <a:chExt cx="381000" cy="381000"/>
            </a:xfrm>
          </p:grpSpPr>
          <p:sp>
            <p:nvSpPr>
              <p:cNvPr id="38" name="Oval 37"/>
              <p:cNvSpPr/>
              <p:nvPr/>
            </p:nvSpPr>
            <p:spPr bwMode="auto">
              <a:xfrm>
                <a:off x="20574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28" name="Picture 52227" descr="TP_tmp.png"/>
              <p:cNvPicPr>
                <a:picLocks noChangeAspect="1"/>
              </p:cNvPicPr>
              <p:nvPr>
                <p:custDataLst>
                  <p:tags r:id="rId30"/>
                </p:custDataLst>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133600" y="1956518"/>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59" name="Group 52232"/>
            <p:cNvGrpSpPr/>
            <p:nvPr/>
          </p:nvGrpSpPr>
          <p:grpSpPr bwMode="auto">
            <a:xfrm>
              <a:off x="5486400" y="2286000"/>
              <a:ext cx="381000" cy="381000"/>
              <a:chOff x="3124200" y="1828800"/>
              <a:chExt cx="381000" cy="381000"/>
            </a:xfrm>
          </p:grpSpPr>
          <p:sp>
            <p:nvSpPr>
              <p:cNvPr id="44" name="Oval 43"/>
              <p:cNvSpPr/>
              <p:nvPr/>
            </p:nvSpPr>
            <p:spPr bwMode="auto">
              <a:xfrm>
                <a:off x="31242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31" name="Picture 52230" descr="TP_tmp.png"/>
              <p:cNvPicPr>
                <a:picLocks noChangeAspect="1"/>
              </p:cNvPicPr>
              <p:nvPr>
                <p:custDataLst>
                  <p:tags r:id="rId29"/>
                </p:custDataLst>
              </p:nvPr>
            </p:nvPicPr>
            <p:blipFill>
              <a:blip r:embed="rId3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200400" y="1956518"/>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60" name="Group 52235"/>
            <p:cNvGrpSpPr/>
            <p:nvPr/>
          </p:nvGrpSpPr>
          <p:grpSpPr bwMode="auto">
            <a:xfrm>
              <a:off x="6553200" y="2286000"/>
              <a:ext cx="381000" cy="381000"/>
              <a:chOff x="4191000" y="1828800"/>
              <a:chExt cx="381000" cy="381000"/>
            </a:xfrm>
          </p:grpSpPr>
          <p:sp>
            <p:nvSpPr>
              <p:cNvPr id="50" name="Oval 49"/>
              <p:cNvSpPr/>
              <p:nvPr/>
            </p:nvSpPr>
            <p:spPr bwMode="auto">
              <a:xfrm>
                <a:off x="41910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34" name="Picture 52233" descr="TP_tmp.png"/>
              <p:cNvPicPr>
                <a:picLocks noChangeAspect="1"/>
              </p:cNvPicPr>
              <p:nvPr>
                <p:custDataLst>
                  <p:tags r:id="rId28"/>
                </p:custDataLst>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267200" y="1956518"/>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61" name="Group 52238"/>
            <p:cNvGrpSpPr/>
            <p:nvPr/>
          </p:nvGrpSpPr>
          <p:grpSpPr bwMode="auto">
            <a:xfrm>
              <a:off x="7620000" y="2286000"/>
              <a:ext cx="381000" cy="381000"/>
              <a:chOff x="5257800" y="1828800"/>
              <a:chExt cx="381000" cy="381000"/>
            </a:xfrm>
          </p:grpSpPr>
          <p:sp>
            <p:nvSpPr>
              <p:cNvPr id="56" name="Oval 55"/>
              <p:cNvSpPr/>
              <p:nvPr/>
            </p:nvSpPr>
            <p:spPr bwMode="auto">
              <a:xfrm>
                <a:off x="52578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37" name="Picture 52236" descr="TP_tmp.png"/>
              <p:cNvPicPr>
                <a:picLocks noChangeAspect="1"/>
              </p:cNvPicPr>
              <p:nvPr>
                <p:custDataLst>
                  <p:tags r:id="rId27"/>
                </p:custDataLst>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334000" y="1956518"/>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62" name="Group 52241"/>
            <p:cNvGrpSpPr/>
            <p:nvPr/>
          </p:nvGrpSpPr>
          <p:grpSpPr bwMode="auto">
            <a:xfrm>
              <a:off x="8686800" y="2286000"/>
              <a:ext cx="381000" cy="381000"/>
              <a:chOff x="6324600" y="1828800"/>
              <a:chExt cx="381000" cy="381000"/>
            </a:xfrm>
          </p:grpSpPr>
          <p:sp>
            <p:nvSpPr>
              <p:cNvPr id="62" name="Oval 61"/>
              <p:cNvSpPr/>
              <p:nvPr/>
            </p:nvSpPr>
            <p:spPr bwMode="auto">
              <a:xfrm>
                <a:off x="63246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40" name="Picture 52239" descr="TP_tmp.png"/>
              <p:cNvPicPr>
                <a:picLocks noChangeAspect="1"/>
              </p:cNvPicPr>
              <p:nvPr>
                <p:custDataLst>
                  <p:tags r:id="rId26"/>
                </p:custDataLst>
              </p:nvPr>
            </p:nvPicPr>
            <p:blipFill>
              <a:blip r:embed="rId3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400800" y="1956518"/>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63" name="Group 52244"/>
            <p:cNvGrpSpPr/>
            <p:nvPr/>
          </p:nvGrpSpPr>
          <p:grpSpPr bwMode="auto">
            <a:xfrm>
              <a:off x="9753600" y="2286000"/>
              <a:ext cx="381000" cy="381000"/>
              <a:chOff x="7391400" y="1828800"/>
              <a:chExt cx="381000" cy="381000"/>
            </a:xfrm>
          </p:grpSpPr>
          <p:sp>
            <p:nvSpPr>
              <p:cNvPr id="68" name="Oval 67"/>
              <p:cNvSpPr/>
              <p:nvPr/>
            </p:nvSpPr>
            <p:spPr bwMode="auto">
              <a:xfrm>
                <a:off x="73914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43" name="Picture 52242" descr="TP_tmp.png"/>
              <p:cNvPicPr>
                <a:picLocks noChangeAspect="1"/>
              </p:cNvPicPr>
              <p:nvPr>
                <p:custDataLst>
                  <p:tags r:id="rId25"/>
                </p:custDataLst>
              </p:nvPr>
            </p:nvPicPr>
            <p:blipFill>
              <a:blip r:embed="rId3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467600" y="1956518"/>
                <a:ext cx="230207"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64" name="Group 52253"/>
            <p:cNvGrpSpPr/>
            <p:nvPr/>
          </p:nvGrpSpPr>
          <p:grpSpPr bwMode="auto">
            <a:xfrm>
              <a:off x="3124200" y="3048000"/>
              <a:ext cx="381000" cy="381000"/>
              <a:chOff x="762000" y="2743200"/>
              <a:chExt cx="381000" cy="381000"/>
            </a:xfrm>
          </p:grpSpPr>
          <p:sp>
            <p:nvSpPr>
              <p:cNvPr id="116" name="Oval 115"/>
              <p:cNvSpPr/>
              <p:nvPr/>
            </p:nvSpPr>
            <p:spPr bwMode="auto">
              <a:xfrm>
                <a:off x="7620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52" name="Picture 52251" descr="TP_tmp.png"/>
              <p:cNvPicPr>
                <a:picLocks noChangeAspect="1"/>
              </p:cNvPicPr>
              <p:nvPr>
                <p:custDataLst>
                  <p:tags r:id="rId24"/>
                </p:custDataLst>
              </p:nvPr>
            </p:nvPicPr>
            <p:blipFill>
              <a:blip r:embed="rId4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64763" y="2870918"/>
                <a:ext cx="177082" cy="177082"/>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65" name="Group 225"/>
            <p:cNvGrpSpPr/>
            <p:nvPr/>
          </p:nvGrpSpPr>
          <p:grpSpPr bwMode="auto">
            <a:xfrm>
              <a:off x="4191000" y="3048000"/>
              <a:ext cx="381000" cy="381000"/>
              <a:chOff x="1828800" y="2743200"/>
              <a:chExt cx="381000" cy="381000"/>
            </a:xfrm>
          </p:grpSpPr>
          <p:sp>
            <p:nvSpPr>
              <p:cNvPr id="122" name="Oval 121"/>
              <p:cNvSpPr/>
              <p:nvPr/>
            </p:nvSpPr>
            <p:spPr bwMode="auto">
              <a:xfrm>
                <a:off x="18288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55" name="Picture 52254" descr="TP_tmp.png"/>
              <p:cNvPicPr>
                <a:picLocks noChangeAspect="1"/>
              </p:cNvPicPr>
              <p:nvPr>
                <p:custDataLst>
                  <p:tags r:id="rId23"/>
                </p:custDataLst>
              </p:nvPr>
            </p:nvPicPr>
            <p:blipFill>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922708" y="2870918"/>
                <a:ext cx="194791" cy="17708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66" name="Group 229"/>
            <p:cNvGrpSpPr/>
            <p:nvPr/>
          </p:nvGrpSpPr>
          <p:grpSpPr bwMode="auto">
            <a:xfrm>
              <a:off x="5257800" y="3048000"/>
              <a:ext cx="381000" cy="381000"/>
              <a:chOff x="2895600" y="2743200"/>
              <a:chExt cx="381000" cy="381000"/>
            </a:xfrm>
          </p:grpSpPr>
          <p:sp>
            <p:nvSpPr>
              <p:cNvPr id="128" name="Oval 127"/>
              <p:cNvSpPr/>
              <p:nvPr/>
            </p:nvSpPr>
            <p:spPr bwMode="auto">
              <a:xfrm>
                <a:off x="28956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27" name="Picture 226" descr="TP_tmp.png"/>
              <p:cNvPicPr>
                <a:picLocks noChangeAspect="1"/>
              </p:cNvPicPr>
              <p:nvPr>
                <p:custDataLst>
                  <p:tags r:id="rId22"/>
                </p:custDataLst>
              </p:nvPr>
            </p:nvPicPr>
            <p:blipFill>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989508" y="2870918"/>
                <a:ext cx="194791" cy="17708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67" name="Group 232"/>
            <p:cNvGrpSpPr/>
            <p:nvPr/>
          </p:nvGrpSpPr>
          <p:grpSpPr bwMode="auto">
            <a:xfrm>
              <a:off x="6324600" y="3048000"/>
              <a:ext cx="381000" cy="381000"/>
              <a:chOff x="3962400" y="2743200"/>
              <a:chExt cx="381000" cy="381000"/>
            </a:xfrm>
          </p:grpSpPr>
          <p:sp>
            <p:nvSpPr>
              <p:cNvPr id="134" name="Oval 133"/>
              <p:cNvSpPr/>
              <p:nvPr/>
            </p:nvSpPr>
            <p:spPr bwMode="auto">
              <a:xfrm>
                <a:off x="39624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31" name="Picture 230" descr="TP_tmp.png"/>
              <p:cNvPicPr>
                <a:picLocks noChangeAspect="1"/>
              </p:cNvPicPr>
              <p:nvPr>
                <p:custDataLst>
                  <p:tags r:id="rId21"/>
                </p:custDataLst>
              </p:nvPr>
            </p:nvPicPr>
            <p:blipFill>
              <a:blip r:embed="rId4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056308" y="2870918"/>
                <a:ext cx="194791" cy="17708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68" name="Group 235"/>
            <p:cNvGrpSpPr/>
            <p:nvPr/>
          </p:nvGrpSpPr>
          <p:grpSpPr bwMode="auto">
            <a:xfrm>
              <a:off x="7391400" y="3048000"/>
              <a:ext cx="381000" cy="381000"/>
              <a:chOff x="5029200" y="2743200"/>
              <a:chExt cx="381000" cy="381000"/>
            </a:xfrm>
          </p:grpSpPr>
          <p:sp>
            <p:nvSpPr>
              <p:cNvPr id="140" name="Oval 139"/>
              <p:cNvSpPr/>
              <p:nvPr/>
            </p:nvSpPr>
            <p:spPr bwMode="auto">
              <a:xfrm>
                <a:off x="50292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34" name="Picture 233" descr="TP_tmp.png"/>
              <p:cNvPicPr>
                <a:picLocks noChangeAspect="1"/>
              </p:cNvPicPr>
              <p:nvPr>
                <p:custDataLst>
                  <p:tags r:id="rId20"/>
                </p:custDataLst>
              </p:nvPr>
            </p:nvPicPr>
            <p:blipFill>
              <a:blip r:embed="rId4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123108" y="2870918"/>
                <a:ext cx="194791" cy="17708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69" name="Group 238"/>
            <p:cNvGrpSpPr/>
            <p:nvPr/>
          </p:nvGrpSpPr>
          <p:grpSpPr bwMode="auto">
            <a:xfrm>
              <a:off x="8458200" y="3048000"/>
              <a:ext cx="381000" cy="381000"/>
              <a:chOff x="6096000" y="2743200"/>
              <a:chExt cx="381000" cy="381000"/>
            </a:xfrm>
          </p:grpSpPr>
          <p:sp>
            <p:nvSpPr>
              <p:cNvPr id="146" name="Oval 145"/>
              <p:cNvSpPr/>
              <p:nvPr/>
            </p:nvSpPr>
            <p:spPr bwMode="auto">
              <a:xfrm>
                <a:off x="60960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37" name="Picture 236" descr="TP_tmp.png"/>
              <p:cNvPicPr>
                <a:picLocks noChangeAspect="1"/>
              </p:cNvPicPr>
              <p:nvPr>
                <p:custDataLst>
                  <p:tags r:id="rId19"/>
                </p:custDataLst>
              </p:nvPr>
            </p:nvPicPr>
            <p:blipFill>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189908" y="2870918"/>
                <a:ext cx="194791" cy="17708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70" name="Group 241"/>
            <p:cNvGrpSpPr/>
            <p:nvPr/>
          </p:nvGrpSpPr>
          <p:grpSpPr bwMode="auto">
            <a:xfrm>
              <a:off x="9525000" y="3048000"/>
              <a:ext cx="381000" cy="381000"/>
              <a:chOff x="7162800" y="2743200"/>
              <a:chExt cx="381000" cy="381000"/>
            </a:xfrm>
          </p:grpSpPr>
          <p:sp>
            <p:nvSpPr>
              <p:cNvPr id="152" name="Oval 151"/>
              <p:cNvSpPr/>
              <p:nvPr/>
            </p:nvSpPr>
            <p:spPr bwMode="auto">
              <a:xfrm>
                <a:off x="71628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40" name="Picture 239" descr="TP_tmp.png"/>
              <p:cNvPicPr>
                <a:picLocks noChangeAspect="1"/>
              </p:cNvPicPr>
              <p:nvPr>
                <p:custDataLst>
                  <p:tags r:id="rId18"/>
                </p:custDataLst>
              </p:nvPr>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256708" y="2870918"/>
                <a:ext cx="194791" cy="17708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71" name="Group 244"/>
            <p:cNvGrpSpPr/>
            <p:nvPr/>
          </p:nvGrpSpPr>
          <p:grpSpPr bwMode="auto">
            <a:xfrm>
              <a:off x="10591800" y="3048000"/>
              <a:ext cx="381000" cy="381000"/>
              <a:chOff x="8229600" y="2743200"/>
              <a:chExt cx="381000" cy="381000"/>
            </a:xfrm>
          </p:grpSpPr>
          <p:sp>
            <p:nvSpPr>
              <p:cNvPr id="155" name="Oval 154"/>
              <p:cNvSpPr/>
              <p:nvPr/>
            </p:nvSpPr>
            <p:spPr bwMode="auto">
              <a:xfrm>
                <a:off x="82296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43" name="Picture 242" descr="TP_tmp.png"/>
              <p:cNvPicPr>
                <a:picLocks noChangeAspect="1"/>
              </p:cNvPicPr>
              <p:nvPr>
                <p:custDataLst>
                  <p:tags r:id="rId17"/>
                </p:custDataLst>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23508" y="2870918"/>
                <a:ext cx="194791" cy="177083"/>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72" name="Group 247"/>
            <p:cNvGrpSpPr/>
            <p:nvPr/>
          </p:nvGrpSpPr>
          <p:grpSpPr bwMode="auto">
            <a:xfrm>
              <a:off x="3657600" y="3733800"/>
              <a:ext cx="381000" cy="381000"/>
              <a:chOff x="1295400" y="3276600"/>
              <a:chExt cx="381000" cy="381000"/>
            </a:xfrm>
          </p:grpSpPr>
          <p:sp>
            <p:nvSpPr>
              <p:cNvPr id="164" name="Oval 163"/>
              <p:cNvSpPr/>
              <p:nvPr/>
            </p:nvSpPr>
            <p:spPr bwMode="auto">
              <a:xfrm>
                <a:off x="12954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46" name="Picture 245" descr="TP_tmp.png"/>
              <p:cNvPicPr>
                <a:picLocks noChangeAspect="1"/>
              </p:cNvPicPr>
              <p:nvPr>
                <p:custDataLst>
                  <p:tags r:id="rId16"/>
                </p:custDataLst>
              </p:nvPr>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336183" y="3404318"/>
                <a:ext cx="301040" cy="194791"/>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73" name="Group 204"/>
            <p:cNvGrpSpPr/>
            <p:nvPr/>
          </p:nvGrpSpPr>
          <p:grpSpPr bwMode="auto">
            <a:xfrm>
              <a:off x="5791200" y="3733800"/>
              <a:ext cx="381000" cy="381000"/>
              <a:chOff x="3429000" y="3276600"/>
              <a:chExt cx="381000" cy="381000"/>
            </a:xfrm>
          </p:grpSpPr>
          <p:sp>
            <p:nvSpPr>
              <p:cNvPr id="170" name="Oval 169"/>
              <p:cNvSpPr/>
              <p:nvPr/>
            </p:nvSpPr>
            <p:spPr bwMode="auto">
              <a:xfrm>
                <a:off x="34290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03" name="Picture 202" descr="TP_tmp.png"/>
              <p:cNvPicPr>
                <a:picLocks noChangeAspect="1"/>
              </p:cNvPicPr>
              <p:nvPr>
                <p:custDataLst>
                  <p:tags r:id="rId15"/>
                </p:custDataLst>
              </p:nvPr>
            </p:nvPicPr>
            <p:blipFill>
              <a:blip r:embed="rId4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469784" y="3404318"/>
                <a:ext cx="301040" cy="194791"/>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74" name="Group 253"/>
            <p:cNvGrpSpPr/>
            <p:nvPr/>
          </p:nvGrpSpPr>
          <p:grpSpPr bwMode="auto">
            <a:xfrm>
              <a:off x="7924800" y="3733800"/>
              <a:ext cx="381000" cy="381000"/>
              <a:chOff x="5562600" y="3276600"/>
              <a:chExt cx="381000" cy="381000"/>
            </a:xfrm>
          </p:grpSpPr>
          <p:sp>
            <p:nvSpPr>
              <p:cNvPr id="176" name="Oval 175"/>
              <p:cNvSpPr/>
              <p:nvPr/>
            </p:nvSpPr>
            <p:spPr bwMode="auto">
              <a:xfrm>
                <a:off x="55626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52" name="Picture 251" descr="TP_tmp.png"/>
              <p:cNvPicPr>
                <a:picLocks noChangeAspect="1"/>
              </p:cNvPicPr>
              <p:nvPr>
                <p:custDataLst>
                  <p:tags r:id="rId14"/>
                </p:custDataLst>
              </p:nvPr>
            </p:nvPicPr>
            <p:blipFill>
              <a:blip r:embed="rId5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603384" y="3404318"/>
                <a:ext cx="301040" cy="194791"/>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75" name="Group 201"/>
            <p:cNvGrpSpPr/>
            <p:nvPr/>
          </p:nvGrpSpPr>
          <p:grpSpPr bwMode="auto">
            <a:xfrm>
              <a:off x="10134600" y="3733800"/>
              <a:ext cx="381000" cy="381000"/>
              <a:chOff x="7772400" y="3276600"/>
              <a:chExt cx="381000" cy="381000"/>
            </a:xfrm>
          </p:grpSpPr>
          <p:sp>
            <p:nvSpPr>
              <p:cNvPr id="182" name="Oval 181"/>
              <p:cNvSpPr/>
              <p:nvPr/>
            </p:nvSpPr>
            <p:spPr bwMode="auto">
              <a:xfrm>
                <a:off x="77724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55" name="Picture 254" descr="TP_tmp.png"/>
              <p:cNvPicPr>
                <a:picLocks noChangeAspect="1"/>
              </p:cNvPicPr>
              <p:nvPr>
                <p:custDataLst>
                  <p:tags r:id="rId13"/>
                </p:custDataLst>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813184" y="3404318"/>
                <a:ext cx="301040" cy="194791"/>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76" name="Group 207"/>
            <p:cNvGrpSpPr/>
            <p:nvPr/>
          </p:nvGrpSpPr>
          <p:grpSpPr bwMode="auto">
            <a:xfrm>
              <a:off x="4649788" y="4343400"/>
              <a:ext cx="530225" cy="381000"/>
              <a:chOff x="2287880" y="3810000"/>
              <a:chExt cx="531247" cy="381000"/>
            </a:xfrm>
          </p:grpSpPr>
          <p:sp>
            <p:nvSpPr>
              <p:cNvPr id="188" name="Oval 187"/>
              <p:cNvSpPr/>
              <p:nvPr/>
            </p:nvSpPr>
            <p:spPr bwMode="auto">
              <a:xfrm>
                <a:off x="2362636" y="3810000"/>
                <a:ext cx="380144"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06" name="Picture 205" descr="TP_tmp.png"/>
              <p:cNvPicPr>
                <a:picLocks noChangeAspect="1"/>
              </p:cNvPicPr>
              <p:nvPr>
                <p:custDataLst>
                  <p:tags r:id="rId12"/>
                </p:custDataLst>
              </p:nvPr>
            </p:nvPicPr>
            <p:blipFill>
              <a:blip r:embed="rId5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287880" y="3937718"/>
                <a:ext cx="531247" cy="194791"/>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77" name="Group 210"/>
            <p:cNvGrpSpPr/>
            <p:nvPr/>
          </p:nvGrpSpPr>
          <p:grpSpPr bwMode="auto">
            <a:xfrm>
              <a:off x="8924925" y="4343400"/>
              <a:ext cx="514350" cy="381000"/>
              <a:chOff x="6563934" y="3810000"/>
              <a:chExt cx="513539" cy="381000"/>
            </a:xfrm>
          </p:grpSpPr>
          <p:sp>
            <p:nvSpPr>
              <p:cNvPr id="194" name="Oval 193"/>
              <p:cNvSpPr/>
              <p:nvPr/>
            </p:nvSpPr>
            <p:spPr bwMode="auto">
              <a:xfrm>
                <a:off x="6628919" y="3810000"/>
                <a:ext cx="381984"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09" name="Picture 208" descr="TP_tmp.png"/>
              <p:cNvPicPr>
                <a:picLocks noChangeAspect="1"/>
              </p:cNvPicPr>
              <p:nvPr>
                <p:custDataLst>
                  <p:tags r:id="rId11"/>
                </p:custDataLst>
              </p:nvPr>
            </p:nvPicPr>
            <p:blipFill>
              <a:blip r:embed="rId5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563934" y="3937718"/>
                <a:ext cx="513539" cy="194791"/>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grpSp>
          <p:nvGrpSpPr>
            <p:cNvPr id="49178" name="Group 213"/>
            <p:cNvGrpSpPr/>
            <p:nvPr/>
          </p:nvGrpSpPr>
          <p:grpSpPr bwMode="auto">
            <a:xfrm>
              <a:off x="6934200" y="5029200"/>
              <a:ext cx="381000" cy="381000"/>
              <a:chOff x="4572000" y="4191000"/>
              <a:chExt cx="381000" cy="381000"/>
            </a:xfrm>
          </p:grpSpPr>
          <p:sp>
            <p:nvSpPr>
              <p:cNvPr id="200" name="Oval 199"/>
              <p:cNvSpPr/>
              <p:nvPr/>
            </p:nvSpPr>
            <p:spPr bwMode="auto">
              <a:xfrm>
                <a:off x="4572000" y="41910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12" name="Picture 211" descr="TP_tmp.png"/>
              <p:cNvPicPr>
                <a:picLocks noChangeAspect="1"/>
              </p:cNvPicPr>
              <p:nvPr>
                <p:custDataLst>
                  <p:tags r:id="rId10"/>
                </p:custDataLst>
              </p:nvPr>
            </p:nvPicPr>
            <p:blipFill>
              <a:blip r:embed="rId5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701325" y="4318718"/>
                <a:ext cx="123958" cy="141666"/>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grpSp>
        <p:cxnSp>
          <p:nvCxnSpPr>
            <p:cNvPr id="225" name="Straight Arrow Connector 224"/>
            <p:cNvCxnSpPr>
              <a:stCxn id="38" idx="4"/>
              <a:endCxn id="116" idx="0"/>
            </p:cNvCxnSpPr>
            <p:nvPr/>
          </p:nvCxnSpPr>
          <p:spPr bwMode="auto">
            <a:xfrm flipH="1">
              <a:off x="33147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28" name="Straight Arrow Connector 227"/>
            <p:cNvCxnSpPr>
              <a:stCxn id="44" idx="4"/>
              <a:endCxn id="116" idx="0"/>
            </p:cNvCxnSpPr>
            <p:nvPr/>
          </p:nvCxnSpPr>
          <p:spPr bwMode="auto">
            <a:xfrm flipH="1">
              <a:off x="3314700" y="2667000"/>
              <a:ext cx="2362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79" name="Straight Arrow Connector 278"/>
            <p:cNvCxnSpPr>
              <a:stCxn id="16" idx="4"/>
              <a:endCxn id="122" idx="0"/>
            </p:cNvCxnSpPr>
            <p:nvPr/>
          </p:nvCxnSpPr>
          <p:spPr bwMode="auto">
            <a:xfrm>
              <a:off x="35433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83" name="Straight Arrow Connector 282"/>
            <p:cNvCxnSpPr>
              <a:stCxn id="44" idx="4"/>
              <a:endCxn id="122" idx="0"/>
            </p:cNvCxnSpPr>
            <p:nvPr/>
          </p:nvCxnSpPr>
          <p:spPr bwMode="auto">
            <a:xfrm flipH="1">
              <a:off x="43815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86" name="Straight Arrow Connector 285"/>
            <p:cNvCxnSpPr>
              <a:stCxn id="50" idx="4"/>
              <a:endCxn id="122" idx="0"/>
            </p:cNvCxnSpPr>
            <p:nvPr/>
          </p:nvCxnSpPr>
          <p:spPr bwMode="auto">
            <a:xfrm flipH="1">
              <a:off x="4381500" y="2667000"/>
              <a:ext cx="2362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89" name="Straight Arrow Connector 288"/>
            <p:cNvCxnSpPr>
              <a:stCxn id="38" idx="4"/>
              <a:endCxn id="140" idx="0"/>
            </p:cNvCxnSpPr>
            <p:nvPr/>
          </p:nvCxnSpPr>
          <p:spPr bwMode="auto">
            <a:xfrm>
              <a:off x="4610100" y="2667000"/>
              <a:ext cx="29718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93" name="Straight Arrow Connector 292"/>
            <p:cNvCxnSpPr>
              <a:stCxn id="56" idx="4"/>
              <a:endCxn id="140" idx="0"/>
            </p:cNvCxnSpPr>
            <p:nvPr/>
          </p:nvCxnSpPr>
          <p:spPr bwMode="auto">
            <a:xfrm flipH="1">
              <a:off x="75819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96" name="Straight Arrow Connector 295"/>
            <p:cNvCxnSpPr>
              <a:stCxn id="68" idx="4"/>
              <a:endCxn id="140" idx="0"/>
            </p:cNvCxnSpPr>
            <p:nvPr/>
          </p:nvCxnSpPr>
          <p:spPr bwMode="auto">
            <a:xfrm flipH="1">
              <a:off x="7581900" y="2667000"/>
              <a:ext cx="2362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99" name="Straight Arrow Connector 298"/>
            <p:cNvCxnSpPr>
              <a:stCxn id="68" idx="4"/>
              <a:endCxn id="155" idx="0"/>
            </p:cNvCxnSpPr>
            <p:nvPr/>
          </p:nvCxnSpPr>
          <p:spPr bwMode="auto">
            <a:xfrm>
              <a:off x="99441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03" name="Straight Arrow Connector 302"/>
            <p:cNvCxnSpPr>
              <a:stCxn id="68" idx="4"/>
              <a:endCxn id="152" idx="0"/>
            </p:cNvCxnSpPr>
            <p:nvPr/>
          </p:nvCxnSpPr>
          <p:spPr bwMode="auto">
            <a:xfrm flipH="1">
              <a:off x="97155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07" name="Straight Arrow Connector 306"/>
            <p:cNvCxnSpPr>
              <a:stCxn id="62" idx="4"/>
              <a:endCxn id="155" idx="0"/>
            </p:cNvCxnSpPr>
            <p:nvPr/>
          </p:nvCxnSpPr>
          <p:spPr bwMode="auto">
            <a:xfrm>
              <a:off x="8877300" y="2667000"/>
              <a:ext cx="19050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10" name="Straight Arrow Connector 309"/>
            <p:cNvCxnSpPr>
              <a:stCxn id="56" idx="4"/>
              <a:endCxn id="155" idx="0"/>
            </p:cNvCxnSpPr>
            <p:nvPr/>
          </p:nvCxnSpPr>
          <p:spPr bwMode="auto">
            <a:xfrm>
              <a:off x="7810500" y="2667000"/>
              <a:ext cx="29718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13" name="Straight Arrow Connector 312"/>
            <p:cNvCxnSpPr>
              <a:stCxn id="50" idx="4"/>
              <a:endCxn id="146" idx="0"/>
            </p:cNvCxnSpPr>
            <p:nvPr/>
          </p:nvCxnSpPr>
          <p:spPr bwMode="auto">
            <a:xfrm>
              <a:off x="6743700" y="2667000"/>
              <a:ext cx="19050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17" name="Straight Arrow Connector 316"/>
            <p:cNvCxnSpPr>
              <a:stCxn id="56" idx="4"/>
              <a:endCxn id="146" idx="0"/>
            </p:cNvCxnSpPr>
            <p:nvPr/>
          </p:nvCxnSpPr>
          <p:spPr bwMode="auto">
            <a:xfrm>
              <a:off x="78105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20" name="Straight Arrow Connector 319"/>
            <p:cNvCxnSpPr>
              <a:stCxn id="44" idx="4"/>
              <a:endCxn id="134" idx="0"/>
            </p:cNvCxnSpPr>
            <p:nvPr/>
          </p:nvCxnSpPr>
          <p:spPr bwMode="auto">
            <a:xfrm>
              <a:off x="56769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23" name="Straight Arrow Connector 322"/>
            <p:cNvCxnSpPr>
              <a:stCxn id="50" idx="4"/>
              <a:endCxn id="134" idx="0"/>
            </p:cNvCxnSpPr>
            <p:nvPr/>
          </p:nvCxnSpPr>
          <p:spPr bwMode="auto">
            <a:xfrm flipH="1">
              <a:off x="65151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26" name="Straight Arrow Connector 325"/>
            <p:cNvCxnSpPr>
              <a:stCxn id="44" idx="4"/>
              <a:endCxn id="128" idx="0"/>
            </p:cNvCxnSpPr>
            <p:nvPr/>
          </p:nvCxnSpPr>
          <p:spPr bwMode="auto">
            <a:xfrm flipH="1">
              <a:off x="54483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29" name="Straight Arrow Connector 328"/>
            <p:cNvCxnSpPr>
              <a:stCxn id="38" idx="4"/>
              <a:endCxn id="128" idx="0"/>
            </p:cNvCxnSpPr>
            <p:nvPr/>
          </p:nvCxnSpPr>
          <p:spPr bwMode="auto">
            <a:xfrm>
              <a:off x="46101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32" name="Straight Arrow Connector 331"/>
            <p:cNvCxnSpPr>
              <a:stCxn id="50" idx="4"/>
              <a:endCxn id="128" idx="0"/>
            </p:cNvCxnSpPr>
            <p:nvPr/>
          </p:nvCxnSpPr>
          <p:spPr bwMode="auto">
            <a:xfrm flipH="1">
              <a:off x="54483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35" name="Straight Arrow Connector 334"/>
            <p:cNvCxnSpPr>
              <a:stCxn id="56" idx="4"/>
              <a:endCxn id="134" idx="0"/>
            </p:cNvCxnSpPr>
            <p:nvPr/>
          </p:nvCxnSpPr>
          <p:spPr bwMode="auto">
            <a:xfrm flipH="1">
              <a:off x="65151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38" name="Straight Arrow Connector 337"/>
            <p:cNvCxnSpPr>
              <a:stCxn id="62" idx="4"/>
              <a:endCxn id="146" idx="0"/>
            </p:cNvCxnSpPr>
            <p:nvPr/>
          </p:nvCxnSpPr>
          <p:spPr bwMode="auto">
            <a:xfrm flipH="1">
              <a:off x="86487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42" name="Straight Arrow Connector 341"/>
            <p:cNvCxnSpPr>
              <a:stCxn id="62" idx="4"/>
              <a:endCxn id="152" idx="0"/>
            </p:cNvCxnSpPr>
            <p:nvPr/>
          </p:nvCxnSpPr>
          <p:spPr bwMode="auto">
            <a:xfrm>
              <a:off x="88773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45" name="Straight Arrow Connector 344"/>
            <p:cNvCxnSpPr>
              <a:stCxn id="56" idx="4"/>
              <a:endCxn id="152" idx="0"/>
            </p:cNvCxnSpPr>
            <p:nvPr/>
          </p:nvCxnSpPr>
          <p:spPr bwMode="auto">
            <a:xfrm>
              <a:off x="7810500" y="2667000"/>
              <a:ext cx="19050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48" name="Straight Arrow Connector 347"/>
            <p:cNvCxnSpPr>
              <a:stCxn id="116" idx="4"/>
              <a:endCxn id="164" idx="0"/>
            </p:cNvCxnSpPr>
            <p:nvPr/>
          </p:nvCxnSpPr>
          <p:spPr bwMode="auto">
            <a:xfrm>
              <a:off x="33147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51" name="Straight Arrow Connector 350"/>
            <p:cNvCxnSpPr>
              <a:stCxn id="122" idx="4"/>
              <a:endCxn id="164" idx="0"/>
            </p:cNvCxnSpPr>
            <p:nvPr/>
          </p:nvCxnSpPr>
          <p:spPr bwMode="auto">
            <a:xfrm flipH="1">
              <a:off x="38481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55" name="Straight Arrow Connector 354"/>
            <p:cNvCxnSpPr>
              <a:stCxn id="134" idx="4"/>
              <a:endCxn id="170" idx="0"/>
            </p:cNvCxnSpPr>
            <p:nvPr/>
          </p:nvCxnSpPr>
          <p:spPr bwMode="auto">
            <a:xfrm flipH="1">
              <a:off x="59817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58" name="Straight Arrow Connector 357"/>
            <p:cNvCxnSpPr>
              <a:stCxn id="146" idx="4"/>
              <a:endCxn id="176" idx="0"/>
            </p:cNvCxnSpPr>
            <p:nvPr/>
          </p:nvCxnSpPr>
          <p:spPr bwMode="auto">
            <a:xfrm flipH="1">
              <a:off x="81153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61" name="Straight Arrow Connector 360"/>
            <p:cNvCxnSpPr>
              <a:stCxn id="155" idx="4"/>
              <a:endCxn id="182" idx="0"/>
            </p:cNvCxnSpPr>
            <p:nvPr/>
          </p:nvCxnSpPr>
          <p:spPr bwMode="auto">
            <a:xfrm flipH="1">
              <a:off x="10325100" y="3429000"/>
              <a:ext cx="4572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64" name="Straight Arrow Connector 363"/>
            <p:cNvCxnSpPr>
              <a:stCxn id="152" idx="4"/>
              <a:endCxn id="182" idx="0"/>
            </p:cNvCxnSpPr>
            <p:nvPr/>
          </p:nvCxnSpPr>
          <p:spPr bwMode="auto">
            <a:xfrm>
              <a:off x="9715500" y="3429000"/>
              <a:ext cx="6096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67" name="Straight Arrow Connector 366"/>
            <p:cNvCxnSpPr>
              <a:stCxn id="140" idx="4"/>
              <a:endCxn id="176" idx="0"/>
            </p:cNvCxnSpPr>
            <p:nvPr/>
          </p:nvCxnSpPr>
          <p:spPr bwMode="auto">
            <a:xfrm>
              <a:off x="75819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70" name="Straight Arrow Connector 369"/>
            <p:cNvCxnSpPr>
              <a:stCxn id="128" idx="4"/>
              <a:endCxn id="170" idx="0"/>
            </p:cNvCxnSpPr>
            <p:nvPr/>
          </p:nvCxnSpPr>
          <p:spPr bwMode="auto">
            <a:xfrm>
              <a:off x="54483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75" name="Straight Arrow Connector 374"/>
            <p:cNvCxnSpPr>
              <a:stCxn id="164" idx="4"/>
              <a:endCxn id="188" idx="0"/>
            </p:cNvCxnSpPr>
            <p:nvPr/>
          </p:nvCxnSpPr>
          <p:spPr bwMode="auto">
            <a:xfrm>
              <a:off x="3848100" y="4114800"/>
              <a:ext cx="1065213"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78" name="Straight Arrow Connector 377"/>
            <p:cNvCxnSpPr>
              <a:stCxn id="176" idx="4"/>
              <a:endCxn id="194" idx="0"/>
            </p:cNvCxnSpPr>
            <p:nvPr/>
          </p:nvCxnSpPr>
          <p:spPr bwMode="auto">
            <a:xfrm>
              <a:off x="8115300" y="4114800"/>
              <a:ext cx="1065213"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81" name="Straight Arrow Connector 380"/>
            <p:cNvCxnSpPr>
              <a:stCxn id="182" idx="4"/>
              <a:endCxn id="194" idx="0"/>
            </p:cNvCxnSpPr>
            <p:nvPr/>
          </p:nvCxnSpPr>
          <p:spPr bwMode="auto">
            <a:xfrm flipH="1">
              <a:off x="9180513" y="4114800"/>
              <a:ext cx="1144587"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84" name="Straight Arrow Connector 383"/>
            <p:cNvCxnSpPr>
              <a:stCxn id="170" idx="4"/>
              <a:endCxn id="188" idx="0"/>
            </p:cNvCxnSpPr>
            <p:nvPr/>
          </p:nvCxnSpPr>
          <p:spPr bwMode="auto">
            <a:xfrm flipH="1">
              <a:off x="4913313" y="4114800"/>
              <a:ext cx="1068387"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87" name="Straight Arrow Connector 386"/>
            <p:cNvCxnSpPr>
              <a:stCxn id="194" idx="4"/>
              <a:endCxn id="200" idx="0"/>
            </p:cNvCxnSpPr>
            <p:nvPr/>
          </p:nvCxnSpPr>
          <p:spPr bwMode="auto">
            <a:xfrm flipH="1">
              <a:off x="7124700" y="4724400"/>
              <a:ext cx="2055813"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91" name="Straight Arrow Connector 390"/>
            <p:cNvCxnSpPr>
              <a:stCxn id="188" idx="4"/>
              <a:endCxn id="200" idx="0"/>
            </p:cNvCxnSpPr>
            <p:nvPr/>
          </p:nvCxnSpPr>
          <p:spPr bwMode="auto">
            <a:xfrm>
              <a:off x="4913313" y="4724400"/>
              <a:ext cx="2211387"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grpSp>
      <p:pic>
        <p:nvPicPr>
          <p:cNvPr id="354" name="Picture 353" descr="TP_tmp.png"/>
          <p:cNvPicPr>
            <a:picLocks noChangeAspect="1"/>
          </p:cNvPicPr>
          <p:nvPr>
            <p:custDataLst>
              <p:tags r:id="rId1"/>
            </p:custDataLst>
          </p:nvPr>
        </p:nvPicPr>
        <p:blipFill>
          <a:blip r:embed="rId55" cstate="print">
            <a:extLst>
              <a:ext uri="{28A0092B-C50C-407E-A947-70E740481C1C}">
                <a14:useLocalDpi xmlns:a14="http://schemas.microsoft.com/office/drawing/2010/main" val="0"/>
              </a:ext>
            </a:extLst>
          </a:blip>
          <a:stretch>
            <a:fillRect/>
          </a:stretch>
        </p:blipFill>
        <p:spPr bwMode="auto">
          <a:xfrm>
            <a:off x="304800" y="1752600"/>
            <a:ext cx="11700169" cy="242376"/>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360" name="Picture 359" descr="TP_tmp.png"/>
          <p:cNvPicPr>
            <a:picLocks noChangeAspect="1"/>
          </p:cNvPicPr>
          <p:nvPr>
            <p:custDataLst>
              <p:tags r:id="rId2"/>
            </p:custDataLst>
          </p:nvPr>
        </p:nvPicPr>
        <p:blipFill>
          <a:blip r:embed="rId56" cstate="print">
            <a:extLst>
              <a:ext uri="{28A0092B-C50C-407E-A947-70E740481C1C}">
                <a14:useLocalDpi xmlns:a14="http://schemas.microsoft.com/office/drawing/2010/main" val="0"/>
              </a:ext>
            </a:extLst>
          </a:blip>
          <a:stretch>
            <a:fillRect/>
          </a:stretch>
        </p:blipFill>
        <p:spPr bwMode="auto">
          <a:xfrm>
            <a:off x="148831" y="2349403"/>
            <a:ext cx="2874831" cy="241397"/>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366" name="Picture 365" descr="TP_tmp.png"/>
          <p:cNvPicPr>
            <a:picLocks noChangeAspect="1"/>
          </p:cNvPicPr>
          <p:nvPr>
            <p:custDataLst>
              <p:tags r:id="rId3"/>
            </p:custDataLst>
          </p:nvPr>
        </p:nvPicPr>
        <p:blipFill>
          <a:blip r:embed="rId57" cstate="print">
            <a:extLst>
              <a:ext uri="{28A0092B-C50C-407E-A947-70E740481C1C}">
                <a14:useLocalDpi xmlns:a14="http://schemas.microsoft.com/office/drawing/2010/main" val="0"/>
              </a:ext>
            </a:extLst>
          </a:blip>
          <a:stretch>
            <a:fillRect/>
          </a:stretch>
        </p:blipFill>
        <p:spPr bwMode="auto">
          <a:xfrm>
            <a:off x="256761" y="2743200"/>
            <a:ext cx="2241038" cy="246269"/>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368" name="Picture 367" descr="TP_tmp.png"/>
          <p:cNvPicPr>
            <a:picLocks noChangeAspect="1"/>
          </p:cNvPicPr>
          <p:nvPr>
            <p:custDataLst>
              <p:tags r:id="rId4"/>
            </p:custDataLst>
          </p:nvPr>
        </p:nvPicPr>
        <p:blipFill>
          <a:blip r:embed="rId58" cstate="print">
            <a:extLst>
              <a:ext uri="{28A0092B-C50C-407E-A947-70E740481C1C}">
                <a14:useLocalDpi xmlns:a14="http://schemas.microsoft.com/office/drawing/2010/main" val="0"/>
              </a:ext>
            </a:extLst>
          </a:blip>
          <a:stretch>
            <a:fillRect/>
          </a:stretch>
        </p:blipFill>
        <p:spPr bwMode="auto">
          <a:xfrm>
            <a:off x="228600" y="3258931"/>
            <a:ext cx="2241038" cy="246269"/>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sp>
        <p:nvSpPr>
          <p:cNvPr id="49220" name="TextBox 364"/>
          <p:cNvSpPr txBox="1">
            <a:spLocks noChangeArrowheads="1"/>
          </p:cNvSpPr>
          <p:nvPr/>
        </p:nvSpPr>
        <p:spPr bwMode="auto">
          <a:xfrm>
            <a:off x="446709" y="3000374"/>
            <a:ext cx="3381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sz="1200"/>
              <a:t>…</a:t>
            </a:r>
          </a:p>
        </p:txBody>
      </p:sp>
      <p:pic>
        <p:nvPicPr>
          <p:cNvPr id="369" name="Picture 368" descr="TP_tmp.png"/>
          <p:cNvPicPr>
            <a:picLocks noChangeAspect="1"/>
          </p:cNvPicPr>
          <p:nvPr>
            <p:custDataLst>
              <p:tags r:id="rId5"/>
            </p:custDataLst>
          </p:nvPr>
        </p:nvPicPr>
        <p:blipFill>
          <a:blip r:embed="rId59" cstate="print">
            <a:extLst>
              <a:ext uri="{28A0092B-C50C-407E-A947-70E740481C1C}">
                <a14:useLocalDpi xmlns:a14="http://schemas.microsoft.com/office/drawing/2010/main" val="0"/>
              </a:ext>
            </a:extLst>
          </a:blip>
          <a:stretch>
            <a:fillRect/>
          </a:stretch>
        </p:blipFill>
        <p:spPr bwMode="auto">
          <a:xfrm>
            <a:off x="294308" y="3581400"/>
            <a:ext cx="1499856" cy="270465"/>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sp>
        <p:nvSpPr>
          <p:cNvPr id="49222" name="TextBox 411"/>
          <p:cNvSpPr txBox="1">
            <a:spLocks noChangeArrowheads="1"/>
          </p:cNvSpPr>
          <p:nvPr/>
        </p:nvSpPr>
        <p:spPr bwMode="auto">
          <a:xfrm>
            <a:off x="413372" y="3733799"/>
            <a:ext cx="3381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sz="1200"/>
              <a:t>…</a:t>
            </a:r>
          </a:p>
        </p:txBody>
      </p:sp>
      <p:pic>
        <p:nvPicPr>
          <p:cNvPr id="371" name="Picture 370" descr="TP_tmp.png"/>
          <p:cNvPicPr>
            <a:picLocks noChangeAspect="1"/>
          </p:cNvPicPr>
          <p:nvPr>
            <p:custDataLst>
              <p:tags r:id="rId6"/>
            </p:custDataLst>
          </p:nvPr>
        </p:nvPicPr>
        <p:blipFill>
          <a:blip r:embed="rId60" cstate="print">
            <a:extLst>
              <a:ext uri="{28A0092B-C50C-407E-A947-70E740481C1C}">
                <a14:useLocalDpi xmlns:a14="http://schemas.microsoft.com/office/drawing/2010/main" val="0"/>
              </a:ext>
            </a:extLst>
          </a:blip>
          <a:stretch>
            <a:fillRect/>
          </a:stretch>
        </p:blipFill>
        <p:spPr bwMode="auto">
          <a:xfrm>
            <a:off x="294307" y="4004230"/>
            <a:ext cx="1458293" cy="262970"/>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372" name="Picture 371" descr="TP_tmp.png"/>
          <p:cNvPicPr>
            <a:picLocks noChangeAspect="1"/>
          </p:cNvPicPr>
          <p:nvPr>
            <p:custDataLst>
              <p:tags r:id="rId7"/>
            </p:custDataLst>
          </p:nvPr>
        </p:nvPicPr>
        <p:blipFill>
          <a:blip r:embed="rId61" cstate="print">
            <a:extLst>
              <a:ext uri="{28A0092B-C50C-407E-A947-70E740481C1C}">
                <a14:useLocalDpi xmlns:a14="http://schemas.microsoft.com/office/drawing/2010/main" val="0"/>
              </a:ext>
            </a:extLst>
          </a:blip>
          <a:stretch>
            <a:fillRect/>
          </a:stretch>
        </p:blipFill>
        <p:spPr bwMode="auto">
          <a:xfrm>
            <a:off x="294309" y="4621142"/>
            <a:ext cx="2022029" cy="255657"/>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373" name="Picture 372" descr="TP_tmp.png"/>
          <p:cNvPicPr>
            <a:picLocks noChangeAspect="1"/>
          </p:cNvPicPr>
          <p:nvPr>
            <p:custDataLst>
              <p:tags r:id="rId8"/>
            </p:custDataLst>
          </p:nvPr>
        </p:nvPicPr>
        <p:blipFill>
          <a:blip r:embed="rId62" cstate="print">
            <a:extLst>
              <a:ext uri="{28A0092B-C50C-407E-A947-70E740481C1C}">
                <a14:useLocalDpi xmlns:a14="http://schemas.microsoft.com/office/drawing/2010/main" val="0"/>
              </a:ext>
            </a:extLst>
          </a:blip>
          <a:stretch>
            <a:fillRect/>
          </a:stretch>
        </p:blipFill>
        <p:spPr bwMode="auto">
          <a:xfrm>
            <a:off x="294309" y="4320178"/>
            <a:ext cx="1991691" cy="251821"/>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374" name="Picture 373" descr="TP_tmp.png"/>
          <p:cNvPicPr>
            <a:picLocks noChangeAspect="1"/>
          </p:cNvPicPr>
          <p:nvPr>
            <p:custDataLst>
              <p:tags r:id="rId9"/>
            </p:custDataLst>
          </p:nvPr>
        </p:nvPicPr>
        <p:blipFill>
          <a:blip r:embed="rId63" cstate="print">
            <a:extLst>
              <a:ext uri="{28A0092B-C50C-407E-A947-70E740481C1C}">
                <a14:useLocalDpi xmlns:a14="http://schemas.microsoft.com/office/drawing/2010/main" val="0"/>
              </a:ext>
            </a:extLst>
          </a:blip>
          <a:stretch>
            <a:fillRect/>
          </a:stretch>
        </p:blipFill>
        <p:spPr bwMode="auto">
          <a:xfrm>
            <a:off x="381000" y="5073225"/>
            <a:ext cx="2133600" cy="260775"/>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26">
                                            <p:txEl>
                                              <p:pRg st="15" end="1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26">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Approximate Inference: Sampling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2971800"/>
            <a:ext cx="8743039" cy="2047661"/>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a:latin typeface="Calibri" panose="020F0502020204030204"/>
                <a:ea typeface="MS PGothic" panose="020B0600070205080204" pitchFamily="34" charset="-128"/>
                <a:cs typeface="Calibri" panose="020F0502020204030204"/>
              </a:rPr>
              <a:t>Sampling</a:t>
            </a:r>
          </a:p>
        </p:txBody>
      </p:sp>
      <p:sp>
        <p:nvSpPr>
          <p:cNvPr id="54274" name="Rectangle 3"/>
          <p:cNvSpPr>
            <a:spLocks noGrp="1" noChangeArrowheads="1"/>
          </p:cNvSpPr>
          <p:nvPr>
            <p:ph idx="1"/>
          </p:nvPr>
        </p:nvSpPr>
        <p:spPr>
          <a:xfrm>
            <a:off x="304800" y="1295400"/>
            <a:ext cx="6096000" cy="4525963"/>
          </a:xfrm>
        </p:spPr>
        <p:txBody>
          <a:bodyPr/>
          <a:lstStyle/>
          <a:p>
            <a:pPr>
              <a:lnSpc>
                <a:spcPct val="90000"/>
              </a:lnSpc>
            </a:pPr>
            <a:r>
              <a:rPr lang="en-US" sz="2400" dirty="0">
                <a:latin typeface="Calibri" panose="020F0502020204030204"/>
                <a:ea typeface="MS PGothic" panose="020B0600070205080204" pitchFamily="34" charset="-128"/>
                <a:cs typeface="Calibri" panose="020F0502020204030204"/>
              </a:rPr>
              <a:t>Sampling is a lot like repeated simulation</a:t>
            </a:r>
          </a:p>
          <a:p>
            <a:pPr lvl="5">
              <a:lnSpc>
                <a:spcPct val="90000"/>
              </a:lnSpc>
            </a:pPr>
            <a:endParaRPr lang="en-US" sz="700" dirty="0">
              <a:latin typeface="Calibri" panose="020F0502020204030204"/>
              <a:ea typeface="MS PGothic" panose="020B0600070205080204" pitchFamily="34" charset="-128"/>
              <a:cs typeface="Calibri" panose="020F0502020204030204"/>
            </a:endParaRPr>
          </a:p>
          <a:p>
            <a:pPr lvl="1">
              <a:lnSpc>
                <a:spcPct val="90000"/>
              </a:lnSpc>
            </a:pPr>
            <a:r>
              <a:rPr lang="en-US" sz="2000" dirty="0">
                <a:latin typeface="Calibri" panose="020F0502020204030204"/>
                <a:ea typeface="MS PGothic" panose="020B0600070205080204" pitchFamily="34" charset="-128"/>
                <a:cs typeface="Calibri" panose="020F0502020204030204"/>
              </a:rPr>
              <a:t>Predicting the weather, basketball games, …</a:t>
            </a:r>
          </a:p>
          <a:p>
            <a:pPr lvl="1">
              <a:lnSpc>
                <a:spcPct val="90000"/>
              </a:lnSpc>
            </a:pPr>
            <a:endParaRPr lang="en-US" sz="2000" dirty="0">
              <a:latin typeface="Calibri" panose="020F0502020204030204"/>
              <a:ea typeface="MS PGothic" panose="020B0600070205080204" pitchFamily="34" charset="-128"/>
              <a:cs typeface="Calibri" panose="020F0502020204030204"/>
            </a:endParaRPr>
          </a:p>
          <a:p>
            <a:pPr>
              <a:lnSpc>
                <a:spcPct val="90000"/>
              </a:lnSpc>
            </a:pPr>
            <a:r>
              <a:rPr lang="en-US" sz="2400" dirty="0">
                <a:latin typeface="Calibri" panose="020F0502020204030204"/>
                <a:ea typeface="MS PGothic" panose="020B0600070205080204" pitchFamily="34" charset="-128"/>
                <a:cs typeface="Calibri" panose="020F0502020204030204"/>
              </a:rPr>
              <a:t>Basic idea</a:t>
            </a:r>
          </a:p>
          <a:p>
            <a:pPr lvl="3">
              <a:lnSpc>
                <a:spcPct val="90000"/>
              </a:lnSpc>
            </a:pPr>
            <a:endParaRPr lang="en-US" sz="600" dirty="0">
              <a:latin typeface="Calibri" panose="020F0502020204030204"/>
              <a:ea typeface="MS PGothic" panose="020B0600070205080204" pitchFamily="34" charset="-128"/>
              <a:cs typeface="Calibri" panose="020F0502020204030204"/>
            </a:endParaRPr>
          </a:p>
          <a:p>
            <a:pPr lvl="1">
              <a:lnSpc>
                <a:spcPct val="90000"/>
              </a:lnSpc>
            </a:pPr>
            <a:r>
              <a:rPr lang="en-US" sz="2000" dirty="0">
                <a:latin typeface="Calibri" panose="020F0502020204030204"/>
                <a:ea typeface="MS PGothic" panose="020B0600070205080204" pitchFamily="34" charset="-128"/>
                <a:cs typeface="Calibri" panose="020F0502020204030204"/>
              </a:rPr>
              <a:t>Draw N samples from a sampling distribution S</a:t>
            </a:r>
          </a:p>
          <a:p>
            <a:pPr lvl="4">
              <a:lnSpc>
                <a:spcPct val="90000"/>
              </a:lnSpc>
            </a:pPr>
            <a:endParaRPr lang="en-US" sz="600" dirty="0">
              <a:latin typeface="Calibri" panose="020F0502020204030204"/>
              <a:ea typeface="MS PGothic" panose="020B0600070205080204" pitchFamily="34" charset="-128"/>
              <a:cs typeface="Calibri" panose="020F0502020204030204"/>
            </a:endParaRPr>
          </a:p>
          <a:p>
            <a:pPr lvl="1">
              <a:lnSpc>
                <a:spcPct val="90000"/>
              </a:lnSpc>
            </a:pPr>
            <a:r>
              <a:rPr lang="en-US" sz="2000" dirty="0">
                <a:latin typeface="Calibri" panose="020F0502020204030204"/>
                <a:ea typeface="MS PGothic" panose="020B0600070205080204" pitchFamily="34" charset="-128"/>
                <a:cs typeface="Calibri" panose="020F0502020204030204"/>
              </a:rPr>
              <a:t>Compute an approximate posterior probability</a:t>
            </a:r>
          </a:p>
          <a:p>
            <a:pPr lvl="4">
              <a:lnSpc>
                <a:spcPct val="90000"/>
              </a:lnSpc>
            </a:pPr>
            <a:endParaRPr lang="en-US" sz="600" b="1" dirty="0">
              <a:latin typeface="Calibri" panose="020F0502020204030204"/>
              <a:ea typeface="MS PGothic" panose="020B0600070205080204" pitchFamily="34" charset="-128"/>
              <a:cs typeface="Calibri" panose="020F0502020204030204"/>
            </a:endParaRPr>
          </a:p>
          <a:p>
            <a:pPr lvl="1">
              <a:lnSpc>
                <a:spcPct val="90000"/>
              </a:lnSpc>
            </a:pPr>
            <a:r>
              <a:rPr lang="en-US" sz="2000" dirty="0">
                <a:latin typeface="Calibri" panose="020F0502020204030204"/>
                <a:ea typeface="MS PGothic" panose="020B0600070205080204" pitchFamily="34" charset="-128"/>
                <a:cs typeface="Calibri" panose="020F0502020204030204"/>
              </a:rPr>
              <a:t>Show this converges to the true probability P</a:t>
            </a:r>
          </a:p>
          <a:p>
            <a:pPr lvl="1">
              <a:lnSpc>
                <a:spcPct val="90000"/>
              </a:lnSpc>
            </a:pPr>
            <a:endParaRPr lang="en-US" sz="2000" dirty="0">
              <a:latin typeface="Calibri" panose="020F0502020204030204"/>
              <a:ea typeface="MS PGothic" panose="020B0600070205080204" pitchFamily="34" charset="-128"/>
              <a:cs typeface="Calibri" panose="020F0502020204030204"/>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1" y="4540753"/>
            <a:ext cx="5468111" cy="2247412"/>
          </a:xfrm>
          <a:prstGeom prst="rect">
            <a:avLst/>
          </a:prstGeom>
        </p:spPr>
      </p:pic>
      <p:sp>
        <p:nvSpPr>
          <p:cNvPr id="5" name="Rectangle 3"/>
          <p:cNvSpPr txBox="1">
            <a:spLocks noChangeArrowheads="1"/>
          </p:cNvSpPr>
          <p:nvPr/>
        </p:nvSpPr>
        <p:spPr bwMode="auto">
          <a:xfrm>
            <a:off x="6705600" y="1295400"/>
            <a:ext cx="5181600" cy="4525963"/>
          </a:xfrm>
          <a:prstGeom prst="rect">
            <a:avLst/>
          </a:prstGeom>
          <a:noFill/>
          <a:ln w="9525">
            <a:no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pPr>
              <a:lnSpc>
                <a:spcPct val="90000"/>
              </a:lnSpc>
            </a:pPr>
            <a:r>
              <a:rPr lang="en-US" sz="2400" dirty="0">
                <a:latin typeface="Calibri" panose="020F0502020204030204"/>
                <a:ea typeface="MS PGothic" panose="020B0600070205080204" pitchFamily="34" charset="-128"/>
                <a:cs typeface="Calibri" panose="020F0502020204030204"/>
              </a:rPr>
              <a:t>Why sample?</a:t>
            </a:r>
          </a:p>
          <a:p>
            <a:pPr lvl="5">
              <a:lnSpc>
                <a:spcPct val="90000"/>
              </a:lnSpc>
            </a:pPr>
            <a:endParaRPr lang="en-US" sz="600" dirty="0">
              <a:latin typeface="Calibri" panose="020F0502020204030204"/>
              <a:ea typeface="MS PGothic" panose="020B0600070205080204" pitchFamily="34" charset="-128"/>
              <a:cs typeface="Calibri" panose="020F0502020204030204"/>
            </a:endParaRPr>
          </a:p>
          <a:p>
            <a:pPr lvl="1">
              <a:lnSpc>
                <a:spcPct val="90000"/>
              </a:lnSpc>
            </a:pPr>
            <a:r>
              <a:rPr lang="en-US" sz="2000" dirty="0">
                <a:latin typeface="Calibri" panose="020F0502020204030204"/>
                <a:ea typeface="MS PGothic" panose="020B0600070205080204" pitchFamily="34" charset="-128"/>
                <a:cs typeface="Calibri" panose="020F0502020204030204"/>
              </a:rPr>
              <a:t>Learning: get samples from a distribution you don</a:t>
            </a:r>
            <a:r>
              <a:rPr lang="en-US" altLang="ja-JP" sz="2000" dirty="0">
                <a:latin typeface="Calibri" panose="020F0502020204030204"/>
                <a:ea typeface="MS PGothic" panose="020B0600070205080204" pitchFamily="34" charset="-128"/>
                <a:cs typeface="Calibri" panose="020F0502020204030204"/>
              </a:rPr>
              <a:t>’t know</a:t>
            </a:r>
          </a:p>
          <a:p>
            <a:pPr lvl="5">
              <a:lnSpc>
                <a:spcPct val="90000"/>
              </a:lnSpc>
            </a:pPr>
            <a:endParaRPr lang="en-US" altLang="ja-JP" sz="500" dirty="0">
              <a:latin typeface="Calibri" panose="020F0502020204030204"/>
              <a:ea typeface="MS PGothic" panose="020B0600070205080204" pitchFamily="34" charset="-128"/>
              <a:cs typeface="Calibri" panose="020F0502020204030204"/>
            </a:endParaRPr>
          </a:p>
          <a:p>
            <a:pPr lvl="1">
              <a:lnSpc>
                <a:spcPct val="90000"/>
              </a:lnSpc>
            </a:pPr>
            <a:r>
              <a:rPr lang="en-US" sz="2000" dirty="0">
                <a:latin typeface="Calibri" panose="020F0502020204030204"/>
                <a:ea typeface="MS PGothic" panose="020B0600070205080204" pitchFamily="34" charset="-128"/>
                <a:cs typeface="Calibri" panose="020F0502020204030204"/>
              </a:rPr>
              <a:t>Inference: getting a sample is faster than computing the right answer (e.g. with variable elimination)</a:t>
            </a:r>
          </a:p>
          <a:p>
            <a:pPr>
              <a:lnSpc>
                <a:spcPct val="90000"/>
              </a:lnSpc>
            </a:pPr>
            <a:endParaRPr lang="en-US" sz="2400" dirty="0">
              <a:latin typeface="Calibri" panose="020F0502020204030204"/>
              <a:ea typeface="MS PGothic" panose="020B0600070205080204" pitchFamily="34" charset="-128"/>
              <a:cs typeface="Calibri" panose="020F0502020204030204"/>
            </a:endParaRPr>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a:ea typeface="MS PGothic" panose="020B0600070205080204" pitchFamily="34" charset="-128"/>
              </a:rPr>
              <a:t>Sampling</a:t>
            </a:r>
          </a:p>
        </p:txBody>
      </p:sp>
      <p:sp>
        <p:nvSpPr>
          <p:cNvPr id="55298" name="Content Placeholder 2"/>
          <p:cNvSpPr>
            <a:spLocks noGrp="1"/>
          </p:cNvSpPr>
          <p:nvPr>
            <p:ph idx="1"/>
          </p:nvPr>
        </p:nvSpPr>
        <p:spPr>
          <a:xfrm>
            <a:off x="152400" y="1397001"/>
            <a:ext cx="4953000" cy="4729164"/>
          </a:xfrm>
        </p:spPr>
        <p:txBody>
          <a:bodyPr/>
          <a:lstStyle/>
          <a:p>
            <a:r>
              <a:rPr lang="en-US" sz="2400" dirty="0">
                <a:ea typeface="MS PGothic" panose="020B0600070205080204" pitchFamily="34" charset="-128"/>
              </a:rPr>
              <a:t>Sampling from given distribution</a:t>
            </a:r>
          </a:p>
          <a:p>
            <a:pPr lvl="6"/>
            <a:endParaRPr lang="en-US" sz="600" dirty="0">
              <a:ea typeface="MS PGothic" panose="020B0600070205080204" pitchFamily="34" charset="-128"/>
            </a:endParaRPr>
          </a:p>
          <a:p>
            <a:pPr lvl="1"/>
            <a:r>
              <a:rPr lang="en-US" sz="2000" dirty="0">
                <a:ea typeface="MS PGothic" panose="020B0600070205080204" pitchFamily="34" charset="-128"/>
              </a:rPr>
              <a:t>Step 1: Get sample </a:t>
            </a:r>
            <a:r>
              <a:rPr lang="en-US" sz="2000" i="1" dirty="0">
                <a:ea typeface="MS PGothic" panose="020B0600070205080204" pitchFamily="34" charset="-128"/>
              </a:rPr>
              <a:t>u</a:t>
            </a:r>
            <a:r>
              <a:rPr lang="en-US" sz="2000" dirty="0">
                <a:ea typeface="MS PGothic" panose="020B0600070205080204" pitchFamily="34" charset="-128"/>
              </a:rPr>
              <a:t> from uniform distribution over [0, 1)</a:t>
            </a:r>
          </a:p>
          <a:p>
            <a:pPr lvl="2"/>
            <a:r>
              <a:rPr lang="en-US" sz="1600" dirty="0">
                <a:ea typeface="MS PGothic" panose="020B0600070205080204" pitchFamily="34" charset="-128"/>
              </a:rPr>
              <a:t>E.g. random() in python</a:t>
            </a:r>
          </a:p>
          <a:p>
            <a:pPr lvl="4"/>
            <a:endParaRPr lang="en-US" sz="600" dirty="0">
              <a:ea typeface="MS PGothic" panose="020B0600070205080204" pitchFamily="34" charset="-128"/>
            </a:endParaRPr>
          </a:p>
          <a:p>
            <a:pPr lvl="1"/>
            <a:r>
              <a:rPr lang="en-US" sz="2000" dirty="0">
                <a:ea typeface="MS PGothic" panose="020B0600070205080204" pitchFamily="34" charset="-128"/>
              </a:rPr>
              <a:t>Step 2: Convert this sample </a:t>
            </a:r>
            <a:r>
              <a:rPr lang="en-US" sz="2000" i="1" dirty="0">
                <a:ea typeface="MS PGothic" panose="020B0600070205080204" pitchFamily="34" charset="-128"/>
              </a:rPr>
              <a:t>u</a:t>
            </a:r>
            <a:r>
              <a:rPr lang="en-US" sz="2000" dirty="0">
                <a:ea typeface="MS PGothic" panose="020B0600070205080204" pitchFamily="34" charset="-128"/>
              </a:rPr>
              <a:t> into an outcome for the given distribution by having each outcome associated with a sub-interval of [0,1) with sub-interval size equal to probability of the outcome</a:t>
            </a:r>
          </a:p>
        </p:txBody>
      </p:sp>
      <p:sp>
        <p:nvSpPr>
          <p:cNvPr id="4" name="Content Placeholder 2"/>
          <p:cNvSpPr txBox="1"/>
          <p:nvPr/>
        </p:nvSpPr>
        <p:spPr bwMode="auto">
          <a:xfrm>
            <a:off x="5334000" y="1371600"/>
            <a:ext cx="4191000" cy="4729164"/>
          </a:xfrm>
          <a:prstGeom prst="rect">
            <a:avLst/>
          </a:prstGeom>
          <a:noFill/>
          <a:ln w="9525">
            <a:no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r>
              <a:rPr lang="en-US" sz="2400" dirty="0">
                <a:ea typeface="MS PGothic" panose="020B0600070205080204" pitchFamily="34" charset="-128"/>
              </a:rPr>
              <a:t>Example</a:t>
            </a:r>
          </a:p>
          <a:p>
            <a:endParaRPr lang="en-US" sz="2400" dirty="0">
              <a:ea typeface="MS PGothic" panose="020B0600070205080204" pitchFamily="34" charset="-128"/>
            </a:endParaRPr>
          </a:p>
          <a:p>
            <a:endParaRPr lang="en-US" sz="2400" dirty="0">
              <a:ea typeface="MS PGothic" panose="020B0600070205080204" pitchFamily="34" charset="-128"/>
            </a:endParaRPr>
          </a:p>
          <a:p>
            <a:endParaRPr lang="en-US" sz="2400" dirty="0">
              <a:ea typeface="MS PGothic" panose="020B0600070205080204" pitchFamily="34" charset="-128"/>
            </a:endParaRPr>
          </a:p>
          <a:p>
            <a:endParaRPr lang="en-US" sz="2400" dirty="0">
              <a:ea typeface="MS PGothic" panose="020B0600070205080204" pitchFamily="34" charset="-128"/>
            </a:endParaRPr>
          </a:p>
          <a:p>
            <a:endParaRPr lang="en-US" sz="2400" dirty="0">
              <a:ea typeface="MS PGothic" panose="020B0600070205080204" pitchFamily="34" charset="-128"/>
            </a:endParaRPr>
          </a:p>
          <a:p>
            <a:endParaRPr lang="en-US" sz="2400" dirty="0">
              <a:ea typeface="MS PGothic" panose="020B0600070205080204" pitchFamily="34" charset="-128"/>
            </a:endParaRPr>
          </a:p>
          <a:p>
            <a:pPr lvl="1"/>
            <a:r>
              <a:rPr lang="en-US" sz="2000" dirty="0"/>
              <a:t>If random() returns </a:t>
            </a:r>
            <a:r>
              <a:rPr lang="en-US" sz="2000" i="1" dirty="0"/>
              <a:t>u</a:t>
            </a:r>
            <a:r>
              <a:rPr lang="en-US" sz="2000" dirty="0"/>
              <a:t> = 0.83, then our sample is </a:t>
            </a:r>
            <a:r>
              <a:rPr lang="en-US" sz="2000" i="1" dirty="0"/>
              <a:t>C</a:t>
            </a:r>
            <a:r>
              <a:rPr lang="en-US" sz="2000" dirty="0"/>
              <a:t> = blue</a:t>
            </a:r>
          </a:p>
          <a:p>
            <a:pPr lvl="1"/>
            <a:r>
              <a:rPr lang="en-US" sz="2000" dirty="0" err="1"/>
              <a:t>E.g</a:t>
            </a:r>
            <a:r>
              <a:rPr lang="en-US" sz="2000" dirty="0"/>
              <a:t>, after sampling 8 times:</a:t>
            </a:r>
            <a:endParaRPr lang="en-US" sz="2000" dirty="0">
              <a:ea typeface="MS PGothic" panose="020B0600070205080204" pitchFamily="34" charset="-128"/>
            </a:endParaRPr>
          </a:p>
          <a:p>
            <a:pPr lvl="6"/>
            <a:endParaRPr lang="en-US" sz="600" dirty="0">
              <a:ea typeface="MS PGothic" panose="020B0600070205080204" pitchFamily="34" charset="-128"/>
            </a:endParaRPr>
          </a:p>
        </p:txBody>
      </p:sp>
      <p:graphicFrame>
        <p:nvGraphicFramePr>
          <p:cNvPr id="5" name="Table 4"/>
          <p:cNvGraphicFramePr>
            <a:graphicFrameLocks noGrp="1"/>
          </p:cNvGraphicFramePr>
          <p:nvPr/>
        </p:nvGraphicFramePr>
        <p:xfrm>
          <a:off x="5715000" y="2209800"/>
          <a:ext cx="2514600" cy="1828800"/>
        </p:xfrm>
        <a:graphic>
          <a:graphicData uri="http://schemas.openxmlformats.org/drawingml/2006/table">
            <a:tbl>
              <a:tblPr firstRow="1" bandRow="1">
                <a:tableStyleId>{5940675A-B579-460E-94D1-54222C63F5DA}</a:tableStyleId>
              </a:tblPr>
              <a:tblGrid>
                <a:gridCol w="1257300">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tblGrid>
              <a:tr h="370840">
                <a:tc>
                  <a:txBody>
                    <a:bodyPr/>
                    <a:lstStyle/>
                    <a:p>
                      <a:pPr algn="ctr"/>
                      <a:r>
                        <a:rPr lang="en-US" sz="2400" b="0" dirty="0">
                          <a:solidFill>
                            <a:srgbClr val="333399"/>
                          </a:solidFill>
                          <a:latin typeface="Calibri" panose="020F0502020204030204"/>
                          <a:cs typeface="Calibri" panose="020F0502020204030204"/>
                        </a:rPr>
                        <a:t>C</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tcPr>
                </a:tc>
                <a:tc>
                  <a:txBody>
                    <a:bodyPr/>
                    <a:lstStyle/>
                    <a:p>
                      <a:pPr algn="ctr"/>
                      <a:r>
                        <a:rPr lang="en-US" sz="2400" b="0" dirty="0">
                          <a:solidFill>
                            <a:srgbClr val="333399"/>
                          </a:solidFill>
                          <a:latin typeface="Calibri" panose="020F0502020204030204"/>
                          <a:cs typeface="Calibri" panose="020F0502020204030204"/>
                        </a:rPr>
                        <a:t>P(C)</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2400" b="0" dirty="0">
                          <a:solidFill>
                            <a:srgbClr val="333399"/>
                          </a:solidFill>
                          <a:latin typeface="Calibri" panose="020F0502020204030204"/>
                          <a:cs typeface="Calibri" panose="020F0502020204030204"/>
                        </a:rPr>
                        <a:t>red</a:t>
                      </a:r>
                    </a:p>
                  </a:txBody>
                  <a:tcPr>
                    <a:lnL w="38100" cap="flat" cmpd="sng" algn="ctr">
                      <a:solidFill>
                        <a:scrgbClr r="0" g="0" b="0"/>
                      </a:solidFill>
                      <a:prstDash val="solid"/>
                      <a:round/>
                      <a:headEnd type="none" w="med" len="med"/>
                      <a:tailEnd type="none" w="med" len="med"/>
                    </a:lnL>
                    <a:lnT w="38100" cap="flat" cmpd="sng" algn="ctr">
                      <a:solidFill>
                        <a:scrgbClr r="0" g="0" b="0"/>
                      </a:solidFill>
                      <a:prstDash val="solid"/>
                      <a:round/>
                      <a:headEnd type="none" w="med" len="med"/>
                      <a:tailEnd type="none" w="med" len="med"/>
                    </a:lnT>
                  </a:tcPr>
                </a:tc>
                <a:tc>
                  <a:txBody>
                    <a:bodyPr/>
                    <a:lstStyle/>
                    <a:p>
                      <a:pPr algn="ctr"/>
                      <a:r>
                        <a:rPr lang="en-US" sz="2400" b="0" dirty="0">
                          <a:solidFill>
                            <a:srgbClr val="333399"/>
                          </a:solidFill>
                          <a:latin typeface="Calibri" panose="020F0502020204030204"/>
                          <a:cs typeface="Calibri" panose="020F0502020204030204"/>
                        </a:rPr>
                        <a:t>0.6</a:t>
                      </a:r>
                    </a:p>
                  </a:txBody>
                  <a:tcPr>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pPr algn="ctr"/>
                      <a:r>
                        <a:rPr lang="en-US" sz="2400" b="0" dirty="0">
                          <a:solidFill>
                            <a:srgbClr val="333399"/>
                          </a:solidFill>
                          <a:latin typeface="Calibri" panose="020F0502020204030204"/>
                          <a:cs typeface="Calibri" panose="020F0502020204030204"/>
                        </a:rPr>
                        <a:t>green</a:t>
                      </a:r>
                    </a:p>
                  </a:txBody>
                  <a:tcPr>
                    <a:lnL w="38100" cap="flat" cmpd="sng" algn="ctr">
                      <a:solidFill>
                        <a:scrgbClr r="0" g="0" b="0"/>
                      </a:solidFill>
                      <a:prstDash val="solid"/>
                      <a:round/>
                      <a:headEnd type="none" w="med" len="med"/>
                      <a:tailEnd type="none" w="med" len="med"/>
                    </a:lnL>
                  </a:tcPr>
                </a:tc>
                <a:tc>
                  <a:txBody>
                    <a:bodyPr/>
                    <a:lstStyle/>
                    <a:p>
                      <a:pPr algn="ctr"/>
                      <a:r>
                        <a:rPr lang="en-US" sz="2400" b="0" dirty="0">
                          <a:solidFill>
                            <a:srgbClr val="333399"/>
                          </a:solidFill>
                          <a:latin typeface="Calibri" panose="020F0502020204030204"/>
                          <a:cs typeface="Calibri" panose="020F0502020204030204"/>
                        </a:rPr>
                        <a:t>0.1</a:t>
                      </a:r>
                    </a:p>
                  </a:txBody>
                  <a:tcPr>
                    <a:lnR w="38100" cap="flat" cmpd="sng" algn="ctr">
                      <a:solidFill>
                        <a:scrgbClr r="0" g="0" b="0"/>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pPr algn="ctr"/>
                      <a:r>
                        <a:rPr lang="en-US" sz="2400" b="0" dirty="0">
                          <a:solidFill>
                            <a:srgbClr val="333399"/>
                          </a:solidFill>
                          <a:latin typeface="Calibri" panose="020F0502020204030204"/>
                          <a:cs typeface="Calibri" panose="020F0502020204030204"/>
                        </a:rPr>
                        <a:t>blue</a:t>
                      </a:r>
                    </a:p>
                  </a:txBody>
                  <a:tcPr>
                    <a:lnL w="38100" cap="flat" cmpd="sng" algn="ctr">
                      <a:solidFill>
                        <a:scrgbClr r="0" g="0" b="0"/>
                      </a:solidFill>
                      <a:prstDash val="solid"/>
                      <a:round/>
                      <a:headEnd type="none" w="med" len="med"/>
                      <a:tailEnd type="none" w="med" len="med"/>
                    </a:lnL>
                    <a:lnB w="38100" cap="flat" cmpd="sng" algn="ctr">
                      <a:solidFill>
                        <a:scrgbClr r="0" g="0" b="0"/>
                      </a:solidFill>
                      <a:prstDash val="solid"/>
                      <a:round/>
                      <a:headEnd type="none" w="med" len="med"/>
                      <a:tailEnd type="none" w="med" len="med"/>
                    </a:lnB>
                  </a:tcPr>
                </a:tc>
                <a:tc>
                  <a:txBody>
                    <a:bodyPr/>
                    <a:lstStyle/>
                    <a:p>
                      <a:pPr algn="ctr"/>
                      <a:r>
                        <a:rPr lang="en-US" sz="2400" b="0" dirty="0">
                          <a:solidFill>
                            <a:srgbClr val="333399"/>
                          </a:solidFill>
                          <a:latin typeface="Calibri" panose="020F0502020204030204"/>
                          <a:cs typeface="Calibri" panose="020F0502020204030204"/>
                        </a:rPr>
                        <a:t>0.3</a:t>
                      </a:r>
                    </a:p>
                  </a:txBody>
                  <a:tcPr>
                    <a:lnR w="38100" cap="flat" cmpd="sng" algn="ctr">
                      <a:solidFill>
                        <a:scrgbClr r="0" g="0" b="0"/>
                      </a:solidFill>
                      <a:prstDash val="solid"/>
                      <a:round/>
                      <a:headEnd type="none" w="med" len="med"/>
                      <a:tailEnd type="none" w="med" len="med"/>
                    </a:lnR>
                    <a:lnB w="381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6" name="Picture 5" descr="TP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bwMode="auto">
          <a:xfrm>
            <a:off x="8524875" y="2819400"/>
            <a:ext cx="3514725" cy="1143000"/>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0" y="5486400"/>
            <a:ext cx="4821156" cy="11291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US">
                <a:latin typeface="Calibri" panose="020F0502020204030204"/>
                <a:ea typeface="MS PGothic" panose="020B0600070205080204" pitchFamily="34" charset="-128"/>
                <a:cs typeface="Calibri" panose="020F0502020204030204"/>
              </a:rPr>
              <a:t>Sampling in Bayes</a:t>
            </a:r>
            <a:r>
              <a:rPr lang="en-US" altLang="en-US">
                <a:latin typeface="Calibri" panose="020F0502020204030204"/>
                <a:ea typeface="MS PGothic" panose="020B0600070205080204" pitchFamily="34" charset="-128"/>
                <a:cs typeface="Calibri" panose="020F0502020204030204"/>
              </a:rPr>
              <a:t>’</a:t>
            </a:r>
            <a:r>
              <a:rPr lang="en-US">
                <a:latin typeface="Calibri" panose="020F0502020204030204"/>
                <a:ea typeface="MS PGothic" panose="020B0600070205080204" pitchFamily="34" charset="-128"/>
                <a:cs typeface="Calibri" panose="020F0502020204030204"/>
              </a:rPr>
              <a:t> Nets</a:t>
            </a:r>
          </a:p>
        </p:txBody>
      </p:sp>
      <p:sp>
        <p:nvSpPr>
          <p:cNvPr id="73730" name="Content Placeholder 2"/>
          <p:cNvSpPr>
            <a:spLocks noGrp="1"/>
          </p:cNvSpPr>
          <p:nvPr>
            <p:ph idx="1"/>
          </p:nvPr>
        </p:nvSpPr>
        <p:spPr>
          <a:xfrm>
            <a:off x="3429000" y="1828799"/>
            <a:ext cx="5867400" cy="4297365"/>
          </a:xfrm>
        </p:spPr>
        <p:txBody>
          <a:bodyPr/>
          <a:lstStyle/>
          <a:p>
            <a:r>
              <a:rPr lang="en-US" dirty="0">
                <a:latin typeface="Calibri" panose="020F0502020204030204"/>
                <a:ea typeface="MS PGothic" panose="020B0600070205080204" pitchFamily="34" charset="-128"/>
                <a:cs typeface="Calibri" panose="020F0502020204030204"/>
              </a:rPr>
              <a:t>Prior Sampling</a:t>
            </a:r>
          </a:p>
          <a:p>
            <a:pPr lvl="5"/>
            <a:endParaRPr lang="en-US" dirty="0">
              <a:latin typeface="Calibri" panose="020F0502020204030204"/>
              <a:ea typeface="MS PGothic" panose="020B0600070205080204" pitchFamily="34" charset="-128"/>
              <a:cs typeface="Calibri" panose="020F0502020204030204"/>
            </a:endParaRPr>
          </a:p>
          <a:p>
            <a:r>
              <a:rPr lang="en-US" dirty="0">
                <a:latin typeface="Calibri" panose="020F0502020204030204"/>
                <a:ea typeface="MS PGothic" panose="020B0600070205080204" pitchFamily="34" charset="-128"/>
                <a:cs typeface="Calibri" panose="020F0502020204030204"/>
              </a:rPr>
              <a:t>Rejection Sampling</a:t>
            </a:r>
          </a:p>
          <a:p>
            <a:pPr lvl="4"/>
            <a:endParaRPr lang="en-US" dirty="0">
              <a:latin typeface="Calibri" panose="020F0502020204030204"/>
              <a:ea typeface="MS PGothic" panose="020B0600070205080204" pitchFamily="34" charset="-128"/>
              <a:cs typeface="Calibri" panose="020F0502020204030204"/>
            </a:endParaRPr>
          </a:p>
          <a:p>
            <a:r>
              <a:rPr lang="en-US" dirty="0">
                <a:latin typeface="Calibri" panose="020F0502020204030204"/>
                <a:ea typeface="MS PGothic" panose="020B0600070205080204" pitchFamily="34" charset="-128"/>
                <a:cs typeface="Calibri" panose="020F0502020204030204"/>
              </a:rPr>
              <a:t>Likelihood Weighting</a:t>
            </a:r>
          </a:p>
          <a:p>
            <a:pPr lvl="4"/>
            <a:endParaRPr lang="en-US" dirty="0">
              <a:latin typeface="Calibri" panose="020F0502020204030204"/>
              <a:ea typeface="MS PGothic" panose="020B0600070205080204" pitchFamily="34" charset="-128"/>
              <a:cs typeface="Calibri" panose="020F0502020204030204"/>
            </a:endParaRPr>
          </a:p>
          <a:p>
            <a:r>
              <a:rPr lang="en-US" dirty="0">
                <a:latin typeface="Calibri" panose="020F0502020204030204"/>
                <a:ea typeface="MS PGothic" panose="020B0600070205080204" pitchFamily="34" charset="-128"/>
                <a:cs typeface="Calibri" panose="020F0502020204030204"/>
              </a:rPr>
              <a:t>Gibbs Sampling</a:t>
            </a:r>
          </a:p>
          <a:p>
            <a:endParaRPr lang="en-US" dirty="0">
              <a:latin typeface="Calibri" panose="020F0502020204030204"/>
              <a:ea typeface="MS PGothic" panose="020B0600070205080204" pitchFamily="34" charset="-128"/>
              <a:cs typeface="Calibri" panose="020F0502020204030204"/>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Prior Sampling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1" y="2895600"/>
            <a:ext cx="12191997" cy="3102257"/>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22"/>
          <p:cNvSpPr>
            <a:spLocks noChangeArrowheads="1"/>
          </p:cNvSpPr>
          <p:nvPr/>
        </p:nvSpPr>
        <p:spPr bwMode="auto">
          <a:xfrm>
            <a:off x="5715000" y="1489075"/>
            <a:ext cx="1143000" cy="533400"/>
          </a:xfrm>
          <a:prstGeom prst="rect">
            <a:avLst/>
          </a:prstGeom>
          <a:solidFill>
            <a:srgbClr val="FFFF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Calibri" panose="020F0502020204030204" pitchFamily="34" charset="0"/>
              <a:cs typeface="Calibri" panose="020F0502020204030204" pitchFamily="34" charset="0"/>
            </a:endParaRPr>
          </a:p>
        </p:txBody>
      </p:sp>
      <p:sp>
        <p:nvSpPr>
          <p:cNvPr id="38" name="Rectangle 25"/>
          <p:cNvSpPr>
            <a:spLocks noChangeArrowheads="1"/>
          </p:cNvSpPr>
          <p:nvPr/>
        </p:nvSpPr>
        <p:spPr bwMode="auto">
          <a:xfrm>
            <a:off x="2667000" y="5527675"/>
            <a:ext cx="2438400" cy="457200"/>
          </a:xfrm>
          <a:prstGeom prst="rect">
            <a:avLst/>
          </a:prstGeom>
          <a:solidFill>
            <a:srgbClr val="FFFF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600">
              <a:latin typeface="Calibri" panose="020F0502020204030204" pitchFamily="34" charset="0"/>
              <a:cs typeface="Calibri" panose="020F0502020204030204" pitchFamily="34" charset="0"/>
            </a:endParaRPr>
          </a:p>
        </p:txBody>
      </p:sp>
      <p:sp>
        <p:nvSpPr>
          <p:cNvPr id="57347" name="Rectangle 2"/>
          <p:cNvSpPr>
            <a:spLocks noGrp="1" noChangeArrowheads="1"/>
          </p:cNvSpPr>
          <p:nvPr>
            <p:ph type="title"/>
          </p:nvPr>
        </p:nvSpPr>
        <p:spPr/>
        <p:txBody>
          <a:bodyPr/>
          <a:lstStyle/>
          <a:p>
            <a:r>
              <a:rPr lang="en-US">
                <a:ea typeface="MS PGothic" panose="020B0600070205080204" pitchFamily="34" charset="-128"/>
              </a:rPr>
              <a:t>Prior Sampling</a:t>
            </a:r>
          </a:p>
        </p:txBody>
      </p:sp>
      <p:sp>
        <p:nvSpPr>
          <p:cNvPr id="57348" name="Oval 5"/>
          <p:cNvSpPr>
            <a:spLocks noChangeArrowheads="1"/>
          </p:cNvSpPr>
          <p:nvPr/>
        </p:nvSpPr>
        <p:spPr bwMode="auto">
          <a:xfrm>
            <a:off x="5638800" y="2209800"/>
            <a:ext cx="1222375" cy="574675"/>
          </a:xfrm>
          <a:prstGeom prst="ellipse">
            <a:avLst/>
          </a:prstGeom>
          <a:solidFill>
            <a:schemeClr val="bg1"/>
          </a:solidFill>
          <a:ln w="28575">
            <a:solidFill>
              <a:schemeClr val="tx1"/>
            </a:solidFill>
            <a:round/>
          </a:ln>
        </p:spPr>
        <p:txBody>
          <a:bodyPr wrap="none" anchor="ctr"/>
          <a:lstStyle/>
          <a:p>
            <a:pPr algn="ctr"/>
            <a:r>
              <a:rPr lang="en-US">
                <a:latin typeface="Calibri" panose="020F0502020204030204" pitchFamily="34" charset="0"/>
                <a:cs typeface="Calibri" panose="020F0502020204030204" pitchFamily="34" charset="0"/>
              </a:rPr>
              <a:t>Cloudy</a:t>
            </a:r>
          </a:p>
        </p:txBody>
      </p:sp>
      <p:sp>
        <p:nvSpPr>
          <p:cNvPr id="57349" name="Oval 6"/>
          <p:cNvSpPr>
            <a:spLocks noChangeArrowheads="1"/>
          </p:cNvSpPr>
          <p:nvPr/>
        </p:nvSpPr>
        <p:spPr bwMode="auto">
          <a:xfrm>
            <a:off x="4267200" y="3178175"/>
            <a:ext cx="1222375" cy="574675"/>
          </a:xfrm>
          <a:prstGeom prst="ellipse">
            <a:avLst/>
          </a:prstGeom>
          <a:solidFill>
            <a:schemeClr val="bg1"/>
          </a:solidFill>
          <a:ln w="28575">
            <a:solidFill>
              <a:schemeClr val="tx1"/>
            </a:solidFill>
            <a:round/>
          </a:ln>
        </p:spPr>
        <p:txBody>
          <a:bodyPr wrap="none" anchor="ctr"/>
          <a:lstStyle/>
          <a:p>
            <a:pPr algn="ctr"/>
            <a:r>
              <a:rPr lang="en-US">
                <a:latin typeface="Calibri" panose="020F0502020204030204" pitchFamily="34" charset="0"/>
                <a:cs typeface="Calibri" panose="020F0502020204030204" pitchFamily="34" charset="0"/>
              </a:rPr>
              <a:t>Sprinkler</a:t>
            </a:r>
          </a:p>
        </p:txBody>
      </p:sp>
      <p:sp>
        <p:nvSpPr>
          <p:cNvPr id="57350" name="Oval 7"/>
          <p:cNvSpPr>
            <a:spLocks noChangeArrowheads="1"/>
          </p:cNvSpPr>
          <p:nvPr/>
        </p:nvSpPr>
        <p:spPr bwMode="auto">
          <a:xfrm>
            <a:off x="7007225" y="3200400"/>
            <a:ext cx="1222375" cy="574675"/>
          </a:xfrm>
          <a:prstGeom prst="ellipse">
            <a:avLst/>
          </a:prstGeom>
          <a:solidFill>
            <a:schemeClr val="bg1"/>
          </a:solidFill>
          <a:ln w="28575">
            <a:solidFill>
              <a:schemeClr val="tx1"/>
            </a:solidFill>
            <a:round/>
          </a:ln>
        </p:spPr>
        <p:txBody>
          <a:bodyPr wrap="none" anchor="ctr"/>
          <a:lstStyle/>
          <a:p>
            <a:pPr algn="ctr"/>
            <a:r>
              <a:rPr lang="en-US">
                <a:latin typeface="Calibri" panose="020F0502020204030204" pitchFamily="34" charset="0"/>
                <a:cs typeface="Calibri" panose="020F0502020204030204" pitchFamily="34" charset="0"/>
              </a:rPr>
              <a:t>Rain</a:t>
            </a:r>
          </a:p>
        </p:txBody>
      </p:sp>
      <p:sp>
        <p:nvSpPr>
          <p:cNvPr id="57351" name="Oval 8"/>
          <p:cNvSpPr>
            <a:spLocks noChangeArrowheads="1"/>
          </p:cNvSpPr>
          <p:nvPr/>
        </p:nvSpPr>
        <p:spPr bwMode="auto">
          <a:xfrm>
            <a:off x="5635625" y="4191000"/>
            <a:ext cx="1222375" cy="574675"/>
          </a:xfrm>
          <a:prstGeom prst="ellipse">
            <a:avLst/>
          </a:prstGeom>
          <a:solidFill>
            <a:schemeClr val="bg1"/>
          </a:solidFill>
          <a:ln w="28575">
            <a:solidFill>
              <a:schemeClr val="tx1"/>
            </a:solidFill>
            <a:round/>
          </a:ln>
        </p:spPr>
        <p:txBody>
          <a:bodyPr wrap="none" anchor="ctr"/>
          <a:lstStyle/>
          <a:p>
            <a:pPr algn="ctr"/>
            <a:r>
              <a:rPr lang="en-US">
                <a:latin typeface="Calibri" panose="020F0502020204030204" pitchFamily="34" charset="0"/>
                <a:cs typeface="Calibri" panose="020F0502020204030204" pitchFamily="34" charset="0"/>
              </a:rPr>
              <a:t>WetGrass</a:t>
            </a:r>
          </a:p>
        </p:txBody>
      </p:sp>
      <p:cxnSp>
        <p:nvCxnSpPr>
          <p:cNvPr id="57352" name="AutoShape 9"/>
          <p:cNvCxnSpPr>
            <a:cxnSpLocks noChangeShapeType="1"/>
            <a:stCxn id="57348" idx="5"/>
            <a:endCxn id="57350" idx="1"/>
          </p:cNvCxnSpPr>
          <p:nvPr/>
        </p:nvCxnSpPr>
        <p:spPr bwMode="auto">
          <a:xfrm>
            <a:off x="6681788" y="2714625"/>
            <a:ext cx="504825" cy="555625"/>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57353" name="AutoShape 10"/>
          <p:cNvCxnSpPr>
            <a:cxnSpLocks noChangeShapeType="1"/>
            <a:stCxn id="57348" idx="3"/>
            <a:endCxn id="57349" idx="7"/>
          </p:cNvCxnSpPr>
          <p:nvPr/>
        </p:nvCxnSpPr>
        <p:spPr bwMode="auto">
          <a:xfrm flipH="1">
            <a:off x="5310188" y="2714625"/>
            <a:ext cx="508000" cy="533400"/>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57354" name="AutoShape 11"/>
          <p:cNvCxnSpPr>
            <a:cxnSpLocks noChangeShapeType="1"/>
            <a:stCxn id="57349" idx="5"/>
            <a:endCxn id="57351" idx="1"/>
          </p:cNvCxnSpPr>
          <p:nvPr/>
        </p:nvCxnSpPr>
        <p:spPr bwMode="auto">
          <a:xfrm>
            <a:off x="5310188" y="3683000"/>
            <a:ext cx="504825" cy="577850"/>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57355" name="AutoShape 12"/>
          <p:cNvCxnSpPr>
            <a:cxnSpLocks noChangeShapeType="1"/>
            <a:stCxn id="57350" idx="3"/>
            <a:endCxn id="57351" idx="7"/>
          </p:cNvCxnSpPr>
          <p:nvPr/>
        </p:nvCxnSpPr>
        <p:spPr bwMode="auto">
          <a:xfrm flipH="1">
            <a:off x="6678613" y="3705225"/>
            <a:ext cx="508000" cy="555625"/>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1132562" name="Oval 18"/>
          <p:cNvSpPr>
            <a:spLocks noChangeArrowheads="1"/>
          </p:cNvSpPr>
          <p:nvPr/>
        </p:nvSpPr>
        <p:spPr bwMode="auto">
          <a:xfrm>
            <a:off x="5638800" y="2209800"/>
            <a:ext cx="1222375" cy="574675"/>
          </a:xfrm>
          <a:prstGeom prst="ellipse">
            <a:avLst/>
          </a:prstGeom>
          <a:solidFill>
            <a:srgbClr val="33CC33"/>
          </a:solidFill>
          <a:ln w="28575">
            <a:solidFill>
              <a:schemeClr val="tx1"/>
            </a:solidFill>
            <a:round/>
          </a:ln>
        </p:spPr>
        <p:txBody>
          <a:bodyPr wrap="none" anchor="ctr"/>
          <a:lstStyle/>
          <a:p>
            <a:pPr algn="ctr"/>
            <a:r>
              <a:rPr lang="en-US">
                <a:latin typeface="Calibri" panose="020F0502020204030204" pitchFamily="34" charset="0"/>
                <a:cs typeface="Calibri" panose="020F0502020204030204" pitchFamily="34" charset="0"/>
              </a:rPr>
              <a:t>Cloudy</a:t>
            </a:r>
          </a:p>
        </p:txBody>
      </p:sp>
      <p:sp>
        <p:nvSpPr>
          <p:cNvPr id="1132563" name="Oval 19"/>
          <p:cNvSpPr>
            <a:spLocks noChangeArrowheads="1"/>
          </p:cNvSpPr>
          <p:nvPr/>
        </p:nvSpPr>
        <p:spPr bwMode="auto">
          <a:xfrm>
            <a:off x="4267200" y="3178175"/>
            <a:ext cx="1222375" cy="574675"/>
          </a:xfrm>
          <a:prstGeom prst="ellipse">
            <a:avLst/>
          </a:prstGeom>
          <a:solidFill>
            <a:srgbClr val="FF3300"/>
          </a:solidFill>
          <a:ln w="28575">
            <a:solidFill>
              <a:schemeClr val="tx1"/>
            </a:solidFill>
            <a:round/>
          </a:ln>
        </p:spPr>
        <p:txBody>
          <a:bodyPr wrap="none" anchor="ctr"/>
          <a:lstStyle/>
          <a:p>
            <a:pPr algn="ctr"/>
            <a:r>
              <a:rPr lang="en-US">
                <a:latin typeface="Calibri" panose="020F0502020204030204" pitchFamily="34" charset="0"/>
                <a:cs typeface="Calibri" panose="020F0502020204030204" pitchFamily="34" charset="0"/>
              </a:rPr>
              <a:t>Sprinkler</a:t>
            </a:r>
          </a:p>
        </p:txBody>
      </p:sp>
      <p:sp>
        <p:nvSpPr>
          <p:cNvPr id="1132564" name="Oval 20"/>
          <p:cNvSpPr>
            <a:spLocks noChangeArrowheads="1"/>
          </p:cNvSpPr>
          <p:nvPr/>
        </p:nvSpPr>
        <p:spPr bwMode="auto">
          <a:xfrm>
            <a:off x="7007225" y="3200400"/>
            <a:ext cx="1222375" cy="574675"/>
          </a:xfrm>
          <a:prstGeom prst="ellipse">
            <a:avLst/>
          </a:prstGeom>
          <a:solidFill>
            <a:srgbClr val="33CC33"/>
          </a:solidFill>
          <a:ln w="28575">
            <a:solidFill>
              <a:schemeClr val="tx1"/>
            </a:solidFill>
            <a:round/>
          </a:ln>
        </p:spPr>
        <p:txBody>
          <a:bodyPr wrap="none" anchor="ctr"/>
          <a:lstStyle/>
          <a:p>
            <a:pPr algn="ctr"/>
            <a:r>
              <a:rPr lang="en-US">
                <a:latin typeface="Calibri" panose="020F0502020204030204" pitchFamily="34" charset="0"/>
                <a:cs typeface="Calibri" panose="020F0502020204030204" pitchFamily="34" charset="0"/>
              </a:rPr>
              <a:t>Rain</a:t>
            </a:r>
          </a:p>
        </p:txBody>
      </p:sp>
      <p:sp>
        <p:nvSpPr>
          <p:cNvPr id="1132565" name="Oval 21"/>
          <p:cNvSpPr>
            <a:spLocks noChangeArrowheads="1"/>
          </p:cNvSpPr>
          <p:nvPr/>
        </p:nvSpPr>
        <p:spPr bwMode="auto">
          <a:xfrm>
            <a:off x="5638800" y="4191000"/>
            <a:ext cx="1222375" cy="574675"/>
          </a:xfrm>
          <a:prstGeom prst="ellipse">
            <a:avLst/>
          </a:prstGeom>
          <a:solidFill>
            <a:srgbClr val="33CC33"/>
          </a:solidFill>
          <a:ln w="28575">
            <a:solidFill>
              <a:schemeClr val="tx1"/>
            </a:solidFill>
            <a:round/>
          </a:ln>
        </p:spPr>
        <p:txBody>
          <a:bodyPr wrap="none" anchor="ctr"/>
          <a:lstStyle/>
          <a:p>
            <a:pPr algn="ctr"/>
            <a:r>
              <a:rPr lang="en-US" dirty="0" err="1">
                <a:latin typeface="Calibri" panose="020F0502020204030204" pitchFamily="34" charset="0"/>
                <a:cs typeface="Calibri" panose="020F0502020204030204" pitchFamily="34" charset="0"/>
              </a:rPr>
              <a:t>WetGrass</a:t>
            </a:r>
            <a:endParaRPr lang="en-US" dirty="0">
              <a:latin typeface="Calibri" panose="020F0502020204030204" pitchFamily="34" charset="0"/>
              <a:cs typeface="Calibri" panose="020F0502020204030204" pitchFamily="34" charset="0"/>
            </a:endParaRPr>
          </a:p>
        </p:txBody>
      </p:sp>
      <p:sp>
        <p:nvSpPr>
          <p:cNvPr id="1132566" name="Rectangle 22"/>
          <p:cNvSpPr>
            <a:spLocks noChangeArrowheads="1"/>
          </p:cNvSpPr>
          <p:nvPr/>
        </p:nvSpPr>
        <p:spPr bwMode="auto">
          <a:xfrm>
            <a:off x="2667000" y="2703513"/>
            <a:ext cx="1371600" cy="533400"/>
          </a:xfrm>
          <a:prstGeom prst="rect">
            <a:avLst/>
          </a:prstGeom>
          <a:solidFill>
            <a:srgbClr val="FFFF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Calibri" panose="020F0502020204030204" pitchFamily="34" charset="0"/>
              <a:cs typeface="Calibri" panose="020F0502020204030204" pitchFamily="34" charset="0"/>
            </a:endParaRPr>
          </a:p>
        </p:txBody>
      </p:sp>
      <p:pic>
        <p:nvPicPr>
          <p:cNvPr id="57362" name="Picture 27"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5867400" y="1184275"/>
            <a:ext cx="754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3" name="Picture 29"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843213" y="2327275"/>
            <a:ext cx="10572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6" name="Table 25"/>
          <p:cNvGraphicFramePr>
            <a:graphicFrameLocks noGrp="1"/>
          </p:cNvGraphicFramePr>
          <p:nvPr/>
        </p:nvGraphicFramePr>
        <p:xfrm>
          <a:off x="5715000" y="1509713"/>
          <a:ext cx="1143000" cy="506694"/>
        </p:xfrm>
        <a:graphic>
          <a:graphicData uri="http://schemas.openxmlformats.org/drawingml/2006/table">
            <a:tbl>
              <a:tblPr/>
              <a:tblGrid>
                <a:gridCol w="5715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253206">
                <a:tc>
                  <a:txBody>
                    <a:bodyPr/>
                    <a:lstStyle/>
                    <a:p>
                      <a:pPr algn="ctr" fontAlgn="b"/>
                      <a:r>
                        <a:rPr lang="en-US" sz="1600" b="0" i="0" u="none" strike="noStrike" dirty="0">
                          <a:solidFill>
                            <a:srgbClr val="000000"/>
                          </a:solidFill>
                          <a:latin typeface="Calibri" panose="020F0502020204030204"/>
                        </a:rPr>
                        <a:t>+c</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0.5</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53206">
                <a:tc>
                  <a:txBody>
                    <a:bodyPr/>
                    <a:lstStyle/>
                    <a:p>
                      <a:pPr algn="ctr" fontAlgn="b"/>
                      <a:r>
                        <a:rPr lang="en-US" sz="1600" b="0" i="0" u="none" strike="noStrike" dirty="0">
                          <a:solidFill>
                            <a:srgbClr val="000000"/>
                          </a:solidFill>
                          <a:latin typeface="Calibri" panose="020F0502020204030204"/>
                        </a:rPr>
                        <a:t>-c</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0.5</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7" name="Table 26"/>
          <p:cNvGraphicFramePr>
            <a:graphicFrameLocks noGrp="1"/>
          </p:cNvGraphicFramePr>
          <p:nvPr/>
        </p:nvGraphicFramePr>
        <p:xfrm>
          <a:off x="2743200" y="2725738"/>
          <a:ext cx="1295400" cy="1013388"/>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253206">
                <a:tc rowSpan="2">
                  <a:txBody>
                    <a:bodyPr/>
                    <a:lstStyle/>
                    <a:p>
                      <a:pPr algn="ctr" fontAlgn="b"/>
                      <a:r>
                        <a:rPr lang="en-US" sz="1600" b="0" i="0" u="none" strike="noStrike" dirty="0">
                          <a:solidFill>
                            <a:srgbClr val="000000"/>
                          </a:solidFill>
                          <a:latin typeface="Calibri" panose="020F0502020204030204"/>
                        </a:rPr>
                        <a:t>+c</a:t>
                      </a:r>
                    </a:p>
                    <a:p>
                      <a:pPr algn="ctr" fontAlgn="b"/>
                      <a:endParaRPr lang="en-US" sz="1600" b="0" i="0" u="none" strike="noStrike" dirty="0">
                        <a:solidFill>
                          <a:srgbClr val="000000"/>
                        </a:solidFill>
                        <a:latin typeface="Calibri" panose="020F0502020204030204"/>
                      </a:endParaRP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+s</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0.1</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53206">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-s</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0.9</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53206">
                <a:tc rowSpan="2">
                  <a:txBody>
                    <a:bodyPr/>
                    <a:lstStyle/>
                    <a:p>
                      <a:pPr algn="ctr" fontAlgn="b"/>
                      <a:r>
                        <a:rPr lang="en-US" sz="1600" b="0" i="0" u="none" strike="noStrike" dirty="0">
                          <a:solidFill>
                            <a:srgbClr val="000000"/>
                          </a:solidFill>
                          <a:latin typeface="Calibri" panose="020F0502020204030204"/>
                        </a:rPr>
                        <a:t>-c</a:t>
                      </a:r>
                    </a:p>
                    <a:p>
                      <a:pPr algn="ctr" fontAlgn="b"/>
                      <a:endParaRPr lang="en-US" sz="1600" b="0" i="0" u="none" strike="noStrike" dirty="0">
                        <a:solidFill>
                          <a:srgbClr val="000000"/>
                        </a:solidFill>
                        <a:latin typeface="Calibri" panose="020F0502020204030204"/>
                      </a:endParaRP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+s</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0.5</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53206">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-s</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0.5</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1" name="Rectangle 22"/>
          <p:cNvSpPr>
            <a:spLocks noChangeArrowheads="1"/>
          </p:cNvSpPr>
          <p:nvPr/>
        </p:nvSpPr>
        <p:spPr bwMode="auto">
          <a:xfrm>
            <a:off x="8382000" y="2703513"/>
            <a:ext cx="1371600" cy="538162"/>
          </a:xfrm>
          <a:prstGeom prst="rect">
            <a:avLst/>
          </a:prstGeom>
          <a:solidFill>
            <a:srgbClr val="FFFF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Calibri" panose="020F0502020204030204" pitchFamily="34" charset="0"/>
              <a:cs typeface="Calibri" panose="020F0502020204030204" pitchFamily="34" charset="0"/>
            </a:endParaRPr>
          </a:p>
        </p:txBody>
      </p:sp>
      <p:pic>
        <p:nvPicPr>
          <p:cNvPr id="57396" name="Picture 33"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542338" y="2327275"/>
            <a:ext cx="10890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3" name="Table 32"/>
          <p:cNvGraphicFramePr>
            <a:graphicFrameLocks noGrp="1"/>
          </p:cNvGraphicFramePr>
          <p:nvPr/>
        </p:nvGraphicFramePr>
        <p:xfrm>
          <a:off x="8458200" y="2725738"/>
          <a:ext cx="1295400" cy="1013388"/>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253206">
                <a:tc rowSpan="2">
                  <a:txBody>
                    <a:bodyPr/>
                    <a:lstStyle/>
                    <a:p>
                      <a:pPr algn="ctr" fontAlgn="b"/>
                      <a:r>
                        <a:rPr lang="en-US" sz="1600" b="0" i="0" u="none" strike="noStrike" dirty="0">
                          <a:solidFill>
                            <a:srgbClr val="000000"/>
                          </a:solidFill>
                          <a:latin typeface="Calibri" panose="020F0502020204030204"/>
                        </a:rPr>
                        <a:t>+c</a:t>
                      </a:r>
                    </a:p>
                    <a:p>
                      <a:pPr algn="ctr" fontAlgn="b"/>
                      <a:endParaRPr lang="en-US" sz="1600" b="0" i="0" u="none" strike="noStrike" dirty="0">
                        <a:solidFill>
                          <a:srgbClr val="000000"/>
                        </a:solidFill>
                        <a:latin typeface="Calibri" panose="020F0502020204030204"/>
                      </a:endParaRP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+r</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0.8</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53206">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-r</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0.2</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53206">
                <a:tc rowSpan="2">
                  <a:txBody>
                    <a:bodyPr/>
                    <a:lstStyle/>
                    <a:p>
                      <a:pPr algn="ctr" fontAlgn="b"/>
                      <a:r>
                        <a:rPr lang="en-US" sz="1600" b="0" i="0" u="none" strike="noStrike" dirty="0">
                          <a:solidFill>
                            <a:srgbClr val="000000"/>
                          </a:solidFill>
                          <a:latin typeface="Calibri" panose="020F0502020204030204"/>
                        </a:rPr>
                        <a:t>-c</a:t>
                      </a:r>
                    </a:p>
                    <a:p>
                      <a:pPr algn="ctr" fontAlgn="b"/>
                      <a:endParaRPr lang="en-US" sz="1600" b="0" i="0" u="none" strike="noStrike" dirty="0">
                        <a:solidFill>
                          <a:srgbClr val="000000"/>
                        </a:solidFill>
                        <a:latin typeface="Calibri" panose="020F0502020204030204"/>
                      </a:endParaRP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+r</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0.2</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53206">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-r</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0.8</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57417" name="Picture 36" descr="txp_fi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3124200" y="4079875"/>
            <a:ext cx="1549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6" name="Table 35"/>
          <p:cNvGraphicFramePr>
            <a:graphicFrameLocks noGrp="1"/>
          </p:cNvGraphicFramePr>
          <p:nvPr/>
        </p:nvGraphicFramePr>
        <p:xfrm>
          <a:off x="2667000" y="4491038"/>
          <a:ext cx="2438400" cy="202724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253405">
                <a:tc rowSpan="4">
                  <a:txBody>
                    <a:bodyPr/>
                    <a:lstStyle/>
                    <a:p>
                      <a:pPr algn="ctr" fontAlgn="b"/>
                      <a:r>
                        <a:rPr lang="en-US" sz="1600" b="0" i="0" u="none" strike="noStrike" dirty="0">
                          <a:solidFill>
                            <a:srgbClr val="000000"/>
                          </a:solidFill>
                          <a:latin typeface="Calibri" panose="020F0502020204030204"/>
                        </a:rPr>
                        <a:t>+s</a:t>
                      </a:r>
                    </a:p>
                    <a:p>
                      <a:pPr algn="ctr" fontAlgn="b"/>
                      <a:endParaRPr lang="en-US" sz="1600" b="0" i="0" u="none" strike="noStrike" dirty="0">
                        <a:solidFill>
                          <a:srgbClr val="000000"/>
                        </a:solidFill>
                        <a:latin typeface="Calibri" panose="020F0502020204030204"/>
                      </a:endParaRPr>
                    </a:p>
                    <a:p>
                      <a:pPr algn="ctr" fontAlgn="b"/>
                      <a:endParaRPr lang="en-US" sz="1600" b="0" i="0" u="none" strike="noStrike" dirty="0">
                        <a:solidFill>
                          <a:srgbClr val="000000"/>
                        </a:solidFill>
                        <a:latin typeface="Calibri" panose="020F0502020204030204"/>
                      </a:endParaRPr>
                    </a:p>
                    <a:p>
                      <a:pPr algn="ctr" fontAlgn="b"/>
                      <a:endParaRPr lang="en-US" sz="1600" b="0" i="0" u="none" strike="noStrike" dirty="0">
                        <a:solidFill>
                          <a:srgbClr val="000000"/>
                        </a:solidFill>
                        <a:latin typeface="Calibri" panose="020F0502020204030204"/>
                      </a:endParaRP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b"/>
                      <a:r>
                        <a:rPr lang="en-US" sz="1600" b="0" i="0" u="none" strike="noStrike" dirty="0">
                          <a:solidFill>
                            <a:srgbClr val="000000"/>
                          </a:solidFill>
                          <a:latin typeface="Calibri" panose="020F0502020204030204"/>
                        </a:rPr>
                        <a:t>+r</a:t>
                      </a:r>
                    </a:p>
                    <a:p>
                      <a:pPr algn="ctr" fontAlgn="b"/>
                      <a:endParaRPr lang="en-US" sz="1600" b="0" i="0" u="none" strike="noStrike" dirty="0">
                        <a:solidFill>
                          <a:srgbClr val="000000"/>
                        </a:solidFill>
                        <a:latin typeface="Calibri" panose="020F0502020204030204"/>
                      </a:endParaRP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+w</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0.99</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53405">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-w</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0.01</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53405">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b"/>
                      <a:r>
                        <a:rPr lang="en-US" sz="1600" b="0" i="0" u="none" strike="noStrike" dirty="0">
                          <a:solidFill>
                            <a:srgbClr val="000000"/>
                          </a:solidFill>
                          <a:latin typeface="Calibri" panose="020F0502020204030204"/>
                        </a:rPr>
                        <a:t>-r</a:t>
                      </a:r>
                    </a:p>
                    <a:p>
                      <a:pPr algn="ctr" fontAlgn="b"/>
                      <a:endParaRPr lang="en-US" sz="1600" b="0" i="0" u="none" strike="noStrike" dirty="0">
                        <a:solidFill>
                          <a:srgbClr val="000000"/>
                        </a:solidFill>
                        <a:latin typeface="Calibri" panose="020F0502020204030204"/>
                      </a:endParaRP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+w</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0.90</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53405">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-w</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0.10</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53405">
                <a:tc rowSpan="4">
                  <a:txBody>
                    <a:bodyPr/>
                    <a:lstStyle/>
                    <a:p>
                      <a:pPr algn="ctr" fontAlgn="b"/>
                      <a:r>
                        <a:rPr lang="en-US" sz="1600" b="0" i="0" u="none" strike="noStrike" dirty="0">
                          <a:solidFill>
                            <a:srgbClr val="000000"/>
                          </a:solidFill>
                          <a:latin typeface="Calibri" panose="020F0502020204030204"/>
                        </a:rPr>
                        <a:t>-s</a:t>
                      </a:r>
                    </a:p>
                    <a:p>
                      <a:pPr algn="ctr" fontAlgn="b"/>
                      <a:endParaRPr lang="en-US" sz="1600" b="0" i="0" u="none" strike="noStrike" dirty="0">
                        <a:solidFill>
                          <a:srgbClr val="000000"/>
                        </a:solidFill>
                        <a:latin typeface="Calibri" panose="020F0502020204030204"/>
                      </a:endParaRPr>
                    </a:p>
                    <a:p>
                      <a:pPr algn="ctr" fontAlgn="b"/>
                      <a:endParaRPr lang="en-US" sz="1600" b="0" i="0" u="none" strike="noStrike" dirty="0">
                        <a:solidFill>
                          <a:srgbClr val="000000"/>
                        </a:solidFill>
                        <a:latin typeface="Calibri" panose="020F0502020204030204"/>
                      </a:endParaRPr>
                    </a:p>
                    <a:p>
                      <a:pPr algn="ctr" fontAlgn="b"/>
                      <a:endParaRPr lang="en-US" sz="1600" b="0" i="0" u="none" strike="noStrike" dirty="0">
                        <a:solidFill>
                          <a:srgbClr val="000000"/>
                        </a:solidFill>
                        <a:latin typeface="Calibri" panose="020F0502020204030204"/>
                      </a:endParaRP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b"/>
                      <a:r>
                        <a:rPr lang="en-US" sz="1600" b="0" i="0" u="none" strike="noStrike" dirty="0">
                          <a:solidFill>
                            <a:srgbClr val="000000"/>
                          </a:solidFill>
                          <a:latin typeface="Calibri" panose="020F0502020204030204"/>
                        </a:rPr>
                        <a:t>+r</a:t>
                      </a:r>
                    </a:p>
                    <a:p>
                      <a:pPr algn="ctr" fontAlgn="b"/>
                      <a:endParaRPr lang="en-US" sz="1600" b="0" i="0" u="none" strike="noStrike" dirty="0">
                        <a:solidFill>
                          <a:srgbClr val="000000"/>
                        </a:solidFill>
                        <a:latin typeface="Calibri" panose="020F0502020204030204"/>
                      </a:endParaRP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+w</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0.90</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53405">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-w</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0.10</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53405">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b"/>
                      <a:r>
                        <a:rPr lang="en-US" sz="1600" b="0" i="0" u="none" strike="noStrike" dirty="0">
                          <a:solidFill>
                            <a:srgbClr val="000000"/>
                          </a:solidFill>
                          <a:latin typeface="Calibri" panose="020F0502020204030204"/>
                        </a:rPr>
                        <a:t>-r</a:t>
                      </a:r>
                    </a:p>
                    <a:p>
                      <a:pPr algn="ctr" fontAlgn="b"/>
                      <a:endParaRPr lang="en-US" sz="1600" b="0" i="0" u="none" strike="noStrike" dirty="0">
                        <a:solidFill>
                          <a:srgbClr val="000000"/>
                        </a:solidFill>
                        <a:latin typeface="Calibri" panose="020F0502020204030204"/>
                      </a:endParaRP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+w</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0.01</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53405">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-w</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0.99</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57455" name="TextBox 39"/>
          <p:cNvSpPr txBox="1">
            <a:spLocks noChangeArrowheads="1"/>
          </p:cNvSpPr>
          <p:nvPr/>
        </p:nvSpPr>
        <p:spPr bwMode="auto">
          <a:xfrm>
            <a:off x="7924800" y="4232275"/>
            <a:ext cx="175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sz="1800">
                <a:latin typeface="Calibri" panose="020F0502020204030204" pitchFamily="34" charset="0"/>
                <a:cs typeface="Calibri" panose="020F0502020204030204" pitchFamily="34" charset="0"/>
              </a:rPr>
              <a:t>Samples:</a:t>
            </a:r>
          </a:p>
        </p:txBody>
      </p:sp>
      <p:sp>
        <p:nvSpPr>
          <p:cNvPr id="41" name="TextBox 40"/>
          <p:cNvSpPr txBox="1">
            <a:spLocks noChangeArrowheads="1"/>
          </p:cNvSpPr>
          <p:nvPr/>
        </p:nvSpPr>
        <p:spPr bwMode="auto">
          <a:xfrm>
            <a:off x="8229600" y="4689475"/>
            <a:ext cx="198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sz="1800" dirty="0">
                <a:latin typeface="Calibri" panose="020F0502020204030204" pitchFamily="34" charset="0"/>
                <a:cs typeface="Calibri" panose="020F0502020204030204" pitchFamily="34" charset="0"/>
              </a:rPr>
              <a:t>+c, -s, +r, +w</a:t>
            </a:r>
          </a:p>
        </p:txBody>
      </p:sp>
      <p:sp>
        <p:nvSpPr>
          <p:cNvPr id="42" name="TextBox 41"/>
          <p:cNvSpPr txBox="1">
            <a:spLocks noChangeArrowheads="1"/>
          </p:cNvSpPr>
          <p:nvPr/>
        </p:nvSpPr>
        <p:spPr bwMode="auto">
          <a:xfrm>
            <a:off x="8305800" y="5005388"/>
            <a:ext cx="1981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sz="1800">
                <a:latin typeface="Calibri" panose="020F0502020204030204" pitchFamily="34" charset="0"/>
                <a:cs typeface="Calibri" panose="020F0502020204030204" pitchFamily="34" charset="0"/>
              </a:rPr>
              <a:t>-c, +s, -r, +w</a:t>
            </a:r>
          </a:p>
        </p:txBody>
      </p:sp>
      <p:sp>
        <p:nvSpPr>
          <p:cNvPr id="43" name="TextBox 42"/>
          <p:cNvSpPr txBox="1">
            <a:spLocks noChangeArrowheads="1"/>
          </p:cNvSpPr>
          <p:nvPr/>
        </p:nvSpPr>
        <p:spPr bwMode="auto">
          <a:xfrm>
            <a:off x="8305800" y="5386388"/>
            <a:ext cx="1981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sz="1800">
                <a:latin typeface="Calibri" panose="020F0502020204030204" pitchFamily="34" charset="0"/>
                <a:cs typeface="Calibri" panose="020F050202020403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25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325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25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325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325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8" grpId="0" animBg="1"/>
      <p:bldP spid="1132562" grpId="0" animBg="1"/>
      <p:bldP spid="1132563" grpId="0" animBg="1"/>
      <p:bldP spid="1132564" grpId="0" animBg="1"/>
      <p:bldP spid="1132565" grpId="0" animBg="1"/>
      <p:bldP spid="1132566" grpId="0" animBg="1"/>
      <p:bldP spid="31" grpId="0" animBg="1"/>
      <p:bldP spid="41" grpId="0"/>
      <p:bldP spid="42" grpId="0"/>
      <p:bldP spid="4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4"/>
          <p:cNvSpPr>
            <a:spLocks noChangeArrowheads="1"/>
          </p:cNvSpPr>
          <p:nvPr/>
        </p:nvSpPr>
        <p:spPr bwMode="auto">
          <a:xfrm>
            <a:off x="1007533" y="1557339"/>
            <a:ext cx="10754784" cy="453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buFont typeface="Wingdings" panose="05000000000000000000" pitchFamily="2" charset="2"/>
              <a:buNone/>
            </a:pPr>
            <a:endParaRPr kumimoji="1" lang="en-US" altLang="zh-CN" sz="2800" b="1">
              <a:latin typeface="Times New Roman" panose="02020603050405020304" pitchFamily="18" charset="0"/>
            </a:endParaRPr>
          </a:p>
          <a:p>
            <a:r>
              <a:rPr kumimoji="1" lang="zh-CN" altLang="en-US" sz="2800" b="1">
                <a:ea typeface="楷体_GB2312" pitchFamily="49" charset="-122"/>
              </a:rPr>
              <a:t>模糊推理方法</a:t>
            </a:r>
          </a:p>
          <a:p>
            <a:pPr lvl="1"/>
            <a:r>
              <a:rPr kumimoji="1" lang="zh-CN" altLang="en-US" sz="2400">
                <a:ea typeface="楷体_GB2312" pitchFamily="49" charset="-122"/>
              </a:rPr>
              <a:t>可表示并处理由模糊性引起的不确定性</a:t>
            </a:r>
          </a:p>
          <a:p>
            <a:pPr lvl="1"/>
            <a:r>
              <a:rPr kumimoji="1" lang="zh-CN" altLang="en-US" sz="2400">
                <a:ea typeface="楷体_GB2312" pitchFamily="49" charset="-122"/>
              </a:rPr>
              <a:t>已广泛应用于不确定性推理</a:t>
            </a:r>
          </a:p>
          <a:p>
            <a:pPr lvl="1"/>
            <a:endParaRPr kumimoji="1" lang="zh-CN" altLang="en-US" sz="2400">
              <a:ea typeface="楷体_GB2312" pitchFamily="49" charset="-122"/>
            </a:endParaRPr>
          </a:p>
          <a:p>
            <a:r>
              <a:rPr kumimoji="1" lang="zh-CN" altLang="en-US" sz="2800" b="1">
                <a:ea typeface="楷体_GB2312" pitchFamily="49" charset="-122"/>
              </a:rPr>
              <a:t>粗糙集理论方法</a:t>
            </a:r>
          </a:p>
          <a:p>
            <a:pPr lvl="1"/>
            <a:r>
              <a:rPr kumimoji="1" lang="en-US" altLang="zh-CN" sz="2400">
                <a:latin typeface="Times New Roman" panose="02020603050405020304" pitchFamily="18" charset="0"/>
                <a:ea typeface="楷体_GB2312" pitchFamily="49" charset="-122"/>
              </a:rPr>
              <a:t>1981</a:t>
            </a:r>
            <a:r>
              <a:rPr kumimoji="1" lang="zh-CN" altLang="en-US" sz="2400">
                <a:latin typeface="Times New Roman" panose="02020603050405020304" pitchFamily="18" charset="0"/>
                <a:ea typeface="楷体_GB2312" pitchFamily="49" charset="-122"/>
              </a:rPr>
              <a:t>年</a:t>
            </a:r>
            <a:r>
              <a:rPr kumimoji="1" lang="en-US" altLang="zh-CN" sz="2400">
                <a:latin typeface="Times New Roman" panose="02020603050405020304" pitchFamily="18" charset="0"/>
                <a:ea typeface="楷体_GB2312" pitchFamily="49" charset="-122"/>
              </a:rPr>
              <a:t>Z. Pawlak</a:t>
            </a:r>
            <a:r>
              <a:rPr kumimoji="1" lang="zh-CN" altLang="en-US" sz="2400">
                <a:latin typeface="Times New Roman" panose="02020603050405020304" pitchFamily="18" charset="0"/>
                <a:ea typeface="楷体_GB2312" pitchFamily="49" charset="-122"/>
              </a:rPr>
              <a:t>首次提出</a:t>
            </a:r>
          </a:p>
          <a:p>
            <a:pPr lvl="1"/>
            <a:r>
              <a:rPr kumimoji="1" lang="zh-CN" altLang="en-US" sz="2400">
                <a:ea typeface="楷体_GB2312" pitchFamily="49" charset="-122"/>
              </a:rPr>
              <a:t>一种新的可表示并处理</a:t>
            </a:r>
            <a:r>
              <a:rPr kumimoji="1" lang="zh-CN" altLang="en-US" sz="2400">
                <a:latin typeface="Arial" panose="020B0604020202020204"/>
                <a:ea typeface="楷体_GB2312" pitchFamily="49" charset="-122"/>
              </a:rPr>
              <a:t>“</a:t>
            </a:r>
            <a:r>
              <a:rPr kumimoji="1" lang="zh-CN" altLang="en-US" sz="2400">
                <a:ea typeface="楷体_GB2312" pitchFamily="49" charset="-122"/>
              </a:rPr>
              <a:t>含糊</a:t>
            </a:r>
            <a:r>
              <a:rPr kumimoji="1" lang="zh-CN" altLang="en-US" sz="2400">
                <a:latin typeface="Arial" panose="020B0604020202020204"/>
                <a:ea typeface="楷体_GB2312" pitchFamily="49" charset="-122"/>
              </a:rPr>
              <a:t>”</a:t>
            </a:r>
            <a:r>
              <a:rPr kumimoji="1" lang="zh-CN" altLang="en-US" sz="2400">
                <a:ea typeface="楷体_GB2312" pitchFamily="49" charset="-122"/>
              </a:rPr>
              <a:t>等不确定性的数学方法</a:t>
            </a:r>
          </a:p>
          <a:p>
            <a:pPr lvl="1"/>
            <a:r>
              <a:rPr kumimoji="1" lang="zh-CN" altLang="en-US" sz="2400">
                <a:ea typeface="楷体_GB2312" pitchFamily="49" charset="-122"/>
              </a:rPr>
              <a:t>可用于不确定性推理、数据挖掘等领域</a:t>
            </a:r>
          </a:p>
        </p:txBody>
      </p:sp>
      <p:sp>
        <p:nvSpPr>
          <p:cNvPr id="4" name="标题 1"/>
          <p:cNvSpPr txBox="1"/>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5.1.4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不确定性推理类型</a:t>
            </a:r>
            <a:endParaRPr 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dirty="0">
                <a:ea typeface="MS PGothic" panose="020B0600070205080204" pitchFamily="34" charset="-128"/>
              </a:rPr>
              <a:t>Prior Sampling</a:t>
            </a:r>
          </a:p>
        </p:txBody>
      </p:sp>
      <p:sp>
        <p:nvSpPr>
          <p:cNvPr id="74754" name="Content Placeholder 2"/>
          <p:cNvSpPr>
            <a:spLocks noGrp="1"/>
          </p:cNvSpPr>
          <p:nvPr>
            <p:ph idx="1"/>
          </p:nvPr>
        </p:nvSpPr>
        <p:spPr>
          <a:xfrm>
            <a:off x="2971800" y="1447800"/>
            <a:ext cx="5867400" cy="2108199"/>
          </a:xfrm>
          <a:ln w="28575">
            <a:solidFill>
              <a:schemeClr val="tx1"/>
            </a:solidFill>
          </a:ln>
        </p:spPr>
        <p:txBody>
          <a:bodyPr/>
          <a:lstStyle/>
          <a:p>
            <a:r>
              <a:rPr lang="en-US" sz="2800" dirty="0">
                <a:ea typeface="MS PGothic" panose="020B0600070205080204" pitchFamily="34" charset="-128"/>
              </a:rPr>
              <a:t>For </a:t>
            </a:r>
            <a:r>
              <a:rPr lang="en-US" sz="2800" dirty="0" err="1">
                <a:ea typeface="MS PGothic" panose="020B0600070205080204" pitchFamily="34" charset="-128"/>
              </a:rPr>
              <a:t>i</a:t>
            </a:r>
            <a:r>
              <a:rPr lang="en-US" sz="2800" dirty="0">
                <a:ea typeface="MS PGothic" panose="020B0600070205080204" pitchFamily="34" charset="-128"/>
              </a:rPr>
              <a:t>=1, 2, …, n</a:t>
            </a:r>
          </a:p>
          <a:p>
            <a:pPr lvl="2"/>
            <a:endParaRPr lang="en-US" sz="800" dirty="0">
              <a:ea typeface="MS PGothic" panose="020B0600070205080204" pitchFamily="34" charset="-128"/>
            </a:endParaRPr>
          </a:p>
          <a:p>
            <a:pPr lvl="1"/>
            <a:r>
              <a:rPr lang="en-US" sz="2400" dirty="0">
                <a:ea typeface="MS PGothic" panose="020B0600070205080204" pitchFamily="34" charset="-128"/>
              </a:rPr>
              <a:t>Sample x</a:t>
            </a:r>
            <a:r>
              <a:rPr lang="en-US" sz="2400" baseline="-25000" dirty="0">
                <a:ea typeface="MS PGothic" panose="020B0600070205080204" pitchFamily="34" charset="-128"/>
              </a:rPr>
              <a:t>i</a:t>
            </a:r>
            <a:r>
              <a:rPr lang="en-US" sz="2400" dirty="0">
                <a:ea typeface="MS PGothic" panose="020B0600070205080204" pitchFamily="34" charset="-128"/>
              </a:rPr>
              <a:t> from P(X</a:t>
            </a:r>
            <a:r>
              <a:rPr lang="en-US" sz="2400" baseline="-25000" dirty="0">
                <a:ea typeface="MS PGothic" panose="020B0600070205080204" pitchFamily="34" charset="-128"/>
              </a:rPr>
              <a:t>i</a:t>
            </a:r>
            <a:r>
              <a:rPr lang="en-US" sz="2400" dirty="0">
                <a:ea typeface="MS PGothic" panose="020B0600070205080204" pitchFamily="34" charset="-128"/>
              </a:rPr>
              <a:t> | Parents(X</a:t>
            </a:r>
            <a:r>
              <a:rPr lang="en-US" sz="2400" baseline="-25000" dirty="0">
                <a:ea typeface="MS PGothic" panose="020B0600070205080204" pitchFamily="34" charset="-128"/>
              </a:rPr>
              <a:t>i</a:t>
            </a:r>
            <a:r>
              <a:rPr lang="en-US" sz="2400" dirty="0">
                <a:ea typeface="MS PGothic" panose="020B0600070205080204" pitchFamily="34" charset="-128"/>
              </a:rPr>
              <a:t>))</a:t>
            </a:r>
          </a:p>
          <a:p>
            <a:pPr lvl="1"/>
            <a:endParaRPr lang="en-US" sz="800" dirty="0">
              <a:ea typeface="MS PGothic" panose="020B0600070205080204" pitchFamily="34" charset="-128"/>
            </a:endParaRPr>
          </a:p>
          <a:p>
            <a:r>
              <a:rPr lang="en-US" sz="2800" dirty="0">
                <a:ea typeface="MS PGothic" panose="020B0600070205080204" pitchFamily="34" charset="-128"/>
              </a:rPr>
              <a:t>Return (x</a:t>
            </a:r>
            <a:r>
              <a:rPr lang="en-US" sz="2800" baseline="-25000" dirty="0">
                <a:ea typeface="MS PGothic" panose="020B0600070205080204" pitchFamily="34" charset="-128"/>
              </a:rPr>
              <a:t>1</a:t>
            </a:r>
            <a:r>
              <a:rPr lang="en-US" sz="2800" dirty="0">
                <a:ea typeface="MS PGothic" panose="020B0600070205080204" pitchFamily="34" charset="-128"/>
              </a:rPr>
              <a:t>, x</a:t>
            </a:r>
            <a:r>
              <a:rPr lang="en-US" sz="2800" baseline="-25000" dirty="0">
                <a:ea typeface="MS PGothic" panose="020B0600070205080204" pitchFamily="34" charset="-128"/>
              </a:rPr>
              <a:t>2</a:t>
            </a:r>
            <a:r>
              <a:rPr lang="en-US" sz="2800" dirty="0">
                <a:ea typeface="MS PGothic" panose="020B0600070205080204" pitchFamily="34" charset="-128"/>
              </a:rPr>
              <a:t>, …, </a:t>
            </a:r>
            <a:r>
              <a:rPr lang="en-US" sz="2800" dirty="0" err="1">
                <a:ea typeface="MS PGothic" panose="020B0600070205080204" pitchFamily="34" charset="-128"/>
              </a:rPr>
              <a:t>x</a:t>
            </a:r>
            <a:r>
              <a:rPr lang="en-US" sz="2800" baseline="-25000" dirty="0" err="1">
                <a:ea typeface="MS PGothic" panose="020B0600070205080204" pitchFamily="34" charset="-128"/>
              </a:rPr>
              <a:t>n</a:t>
            </a:r>
            <a:r>
              <a:rPr lang="en-US" sz="2800" dirty="0">
                <a:ea typeface="MS PGothic" panose="020B0600070205080204" pitchFamily="34" charset="-128"/>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1" y="3755742"/>
            <a:ext cx="12191997" cy="3102257"/>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r>
              <a:rPr lang="en-US">
                <a:ea typeface="MS PGothic" panose="020B0600070205080204" pitchFamily="34" charset="-128"/>
              </a:rPr>
              <a:t>Prior Sampling</a:t>
            </a:r>
          </a:p>
        </p:txBody>
      </p:sp>
      <p:sp>
        <p:nvSpPr>
          <p:cNvPr id="17411" name="Rectangle 3"/>
          <p:cNvSpPr>
            <a:spLocks noGrp="1" noChangeArrowheads="1"/>
          </p:cNvSpPr>
          <p:nvPr>
            <p:ph idx="1"/>
          </p:nvPr>
        </p:nvSpPr>
        <p:spPr>
          <a:xfrm>
            <a:off x="2133600" y="1524000"/>
            <a:ext cx="8229600" cy="4876800"/>
          </a:xfrm>
        </p:spPr>
        <p:txBody>
          <a:bodyPr>
            <a:normAutofit lnSpcReduction="10000"/>
          </a:bodyPr>
          <a:lstStyle/>
          <a:p>
            <a:r>
              <a:rPr lang="en-US" sz="2400" dirty="0">
                <a:ea typeface="MS PGothic" panose="020B0600070205080204" pitchFamily="34" charset="-128"/>
                <a:cs typeface="Calibri" panose="020F0502020204030204" pitchFamily="34" charset="0"/>
              </a:rPr>
              <a:t>This process generates samples with probability:</a:t>
            </a:r>
          </a:p>
          <a:p>
            <a:endParaRPr lang="en-US" sz="2400" dirty="0">
              <a:ea typeface="MS PGothic" panose="020B0600070205080204" pitchFamily="34" charset="-128"/>
              <a:cs typeface="Calibri" panose="020F0502020204030204" pitchFamily="34" charset="0"/>
            </a:endParaRPr>
          </a:p>
          <a:p>
            <a:endParaRPr lang="en-US" sz="2400" dirty="0">
              <a:ea typeface="MS PGothic" panose="020B0600070205080204" pitchFamily="34" charset="-128"/>
              <a:cs typeface="Calibri" panose="020F0502020204030204" pitchFamily="34" charset="0"/>
            </a:endParaRPr>
          </a:p>
          <a:p>
            <a:pPr>
              <a:buFont typeface="Wingdings" panose="05000000000000000000" pitchFamily="2" charset="2"/>
              <a:buNone/>
            </a:pPr>
            <a:r>
              <a:rPr lang="en-US" sz="2400" dirty="0">
                <a:ea typeface="MS PGothic" panose="020B0600070205080204" pitchFamily="34" charset="-128"/>
                <a:cs typeface="Calibri" panose="020F0502020204030204" pitchFamily="34" charset="0"/>
              </a:rPr>
              <a:t>	…i.e. the BN</a:t>
            </a:r>
            <a:r>
              <a:rPr lang="ja-JP" altLang="en-US" sz="2400" dirty="0">
                <a:ea typeface="MS PGothic" panose="020B0600070205080204" pitchFamily="34" charset="-128"/>
                <a:cs typeface="Calibri" panose="020F0502020204030204" pitchFamily="34" charset="0"/>
              </a:rPr>
              <a:t>’</a:t>
            </a:r>
            <a:r>
              <a:rPr lang="en-US" altLang="ja-JP" sz="2400" dirty="0">
                <a:ea typeface="MS PGothic" panose="020B0600070205080204" pitchFamily="34" charset="-128"/>
                <a:cs typeface="Calibri" panose="020F0502020204030204" pitchFamily="34" charset="0"/>
              </a:rPr>
              <a:t>s joint probability</a:t>
            </a:r>
          </a:p>
          <a:p>
            <a:endParaRPr lang="en-US" sz="2400" dirty="0">
              <a:ea typeface="MS PGothic" panose="020B0600070205080204" pitchFamily="34" charset="-128"/>
              <a:cs typeface="Calibri" panose="020F0502020204030204" pitchFamily="34" charset="0"/>
            </a:endParaRPr>
          </a:p>
          <a:p>
            <a:r>
              <a:rPr lang="en-US" sz="2400" dirty="0">
                <a:ea typeface="MS PGothic" panose="020B0600070205080204" pitchFamily="34" charset="-128"/>
                <a:cs typeface="Calibri" panose="020F0502020204030204" pitchFamily="34" charset="0"/>
              </a:rPr>
              <a:t>Let the number of samples of an event be</a:t>
            </a:r>
          </a:p>
          <a:p>
            <a:endParaRPr lang="en-US" sz="2400" dirty="0">
              <a:ea typeface="MS PGothic" panose="020B0600070205080204" pitchFamily="34" charset="-128"/>
              <a:cs typeface="Calibri" panose="020F0502020204030204" pitchFamily="34" charset="0"/>
            </a:endParaRPr>
          </a:p>
          <a:p>
            <a:r>
              <a:rPr lang="en-US" sz="2400" dirty="0">
                <a:ea typeface="MS PGothic" panose="020B0600070205080204" pitchFamily="34" charset="-128"/>
                <a:cs typeface="Calibri" panose="020F0502020204030204" pitchFamily="34" charset="0"/>
              </a:rPr>
              <a:t>Then</a:t>
            </a:r>
          </a:p>
          <a:p>
            <a:endParaRPr lang="en-US" sz="2400" dirty="0">
              <a:ea typeface="MS PGothic" panose="020B0600070205080204" pitchFamily="34" charset="-128"/>
              <a:cs typeface="Calibri" panose="020F0502020204030204" pitchFamily="34" charset="0"/>
            </a:endParaRPr>
          </a:p>
          <a:p>
            <a:endParaRPr lang="en-US" sz="2400" dirty="0">
              <a:ea typeface="MS PGothic" panose="020B0600070205080204" pitchFamily="34" charset="-128"/>
              <a:cs typeface="Calibri" panose="020F0502020204030204" pitchFamily="34" charset="0"/>
            </a:endParaRPr>
          </a:p>
          <a:p>
            <a:r>
              <a:rPr lang="en-US" sz="2400" dirty="0">
                <a:ea typeface="MS PGothic" panose="020B0600070205080204" pitchFamily="34" charset="-128"/>
                <a:cs typeface="Calibri" panose="020F0502020204030204" pitchFamily="34" charset="0"/>
              </a:rPr>
              <a:t>I.e., the sampling procedure is </a:t>
            </a:r>
            <a:r>
              <a:rPr lang="en-US" sz="2400" dirty="0">
                <a:solidFill>
                  <a:srgbClr val="A50021"/>
                </a:solidFill>
                <a:ea typeface="MS PGothic" panose="020B0600070205080204" pitchFamily="34" charset="-128"/>
                <a:cs typeface="Calibri" panose="020F0502020204030204" pitchFamily="34" charset="0"/>
              </a:rPr>
              <a:t>consistent</a:t>
            </a:r>
          </a:p>
          <a:p>
            <a:endParaRPr lang="en-US" sz="2400" dirty="0">
              <a:ea typeface="MS PGothic" panose="020B0600070205080204" pitchFamily="34" charset="-128"/>
              <a:cs typeface="Calibri" panose="020F0502020204030204" pitchFamily="34" charset="0"/>
            </a:endParaRPr>
          </a:p>
        </p:txBody>
      </p:sp>
      <p:pic>
        <p:nvPicPr>
          <p:cNvPr id="17412" name="Picture 4"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886869" y="2014918"/>
            <a:ext cx="70866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6"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893876" y="3640074"/>
            <a:ext cx="18605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8" descr="txp_fi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505200" y="4489704"/>
            <a:ext cx="6383338"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411">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4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4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r>
              <a:rPr lang="en-US">
                <a:latin typeface="Calibri" panose="020F0502020204030204"/>
                <a:ea typeface="MS PGothic" panose="020B0600070205080204" pitchFamily="34" charset="-128"/>
                <a:cs typeface="Calibri" panose="020F0502020204030204"/>
              </a:rPr>
              <a:t>Example</a:t>
            </a:r>
          </a:p>
        </p:txBody>
      </p:sp>
      <p:sp>
        <p:nvSpPr>
          <p:cNvPr id="25603" name="Rectangle 3"/>
          <p:cNvSpPr>
            <a:spLocks noGrp="1" noChangeArrowheads="1"/>
          </p:cNvSpPr>
          <p:nvPr>
            <p:ph idx="1"/>
          </p:nvPr>
        </p:nvSpPr>
        <p:spPr>
          <a:xfrm>
            <a:off x="457200" y="1600200"/>
            <a:ext cx="8229600" cy="4800600"/>
          </a:xfrm>
        </p:spPr>
        <p:txBody>
          <a:bodyPr/>
          <a:lstStyle/>
          <a:p>
            <a:r>
              <a:rPr lang="en-US" sz="2400" dirty="0">
                <a:latin typeface="Calibri" panose="020F0502020204030204"/>
                <a:ea typeface="MS PGothic" panose="020B0600070205080204" pitchFamily="34" charset="-128"/>
                <a:cs typeface="Calibri" panose="020F0502020204030204"/>
              </a:rPr>
              <a:t>We</a:t>
            </a:r>
            <a:r>
              <a:rPr lang="ja-JP" altLang="en-US" sz="2400" dirty="0">
                <a:latin typeface="Calibri" panose="020F0502020204030204"/>
                <a:ea typeface="MS PGothic" panose="020B0600070205080204" pitchFamily="34" charset="-128"/>
                <a:cs typeface="Calibri" panose="020F0502020204030204"/>
              </a:rPr>
              <a:t>’</a:t>
            </a:r>
            <a:r>
              <a:rPr lang="en-US" altLang="ja-JP" sz="2400" dirty="0" err="1">
                <a:latin typeface="Calibri" panose="020F0502020204030204"/>
                <a:ea typeface="MS PGothic" panose="020B0600070205080204" pitchFamily="34" charset="-128"/>
                <a:cs typeface="Calibri" panose="020F0502020204030204"/>
              </a:rPr>
              <a:t>ll</a:t>
            </a:r>
            <a:r>
              <a:rPr lang="en-US" altLang="ja-JP" sz="2400" dirty="0">
                <a:latin typeface="Calibri" panose="020F0502020204030204"/>
                <a:ea typeface="MS PGothic" panose="020B0600070205080204" pitchFamily="34" charset="-128"/>
                <a:cs typeface="Calibri" panose="020F0502020204030204"/>
              </a:rPr>
              <a:t> get a bunch of samples from the BN:</a:t>
            </a:r>
          </a:p>
          <a:p>
            <a:pPr lvl="1">
              <a:buFont typeface="Wingdings" panose="05000000000000000000" pitchFamily="2" charset="2"/>
              <a:buNone/>
            </a:pPr>
            <a:r>
              <a:rPr lang="en-US" sz="2000" dirty="0">
                <a:latin typeface="Calibri" panose="020F0502020204030204"/>
                <a:ea typeface="MS PGothic" panose="020B0600070205080204" pitchFamily="34" charset="-128"/>
                <a:cs typeface="Calibri" panose="020F0502020204030204"/>
              </a:rPr>
              <a:t>	+c, </a:t>
            </a:r>
            <a:r>
              <a:rPr lang="en-US" sz="2000" dirty="0">
                <a:latin typeface="Calibri" panose="020F0502020204030204"/>
                <a:ea typeface="MS PGothic" panose="020B0600070205080204" pitchFamily="34" charset="-128"/>
                <a:cs typeface="Calibri" panose="020F0502020204030204"/>
                <a:sym typeface="Symbol" panose="05050102010706020507" pitchFamily="18" charset="2"/>
              </a:rPr>
              <a:t>-</a:t>
            </a:r>
            <a:r>
              <a:rPr lang="en-US" sz="2000" dirty="0">
                <a:latin typeface="Calibri" panose="020F0502020204030204"/>
                <a:ea typeface="MS PGothic" panose="020B0600070205080204" pitchFamily="34" charset="-128"/>
                <a:cs typeface="Calibri" panose="020F0502020204030204"/>
              </a:rPr>
              <a:t>s, +r, +w</a:t>
            </a:r>
          </a:p>
          <a:p>
            <a:pPr lvl="1">
              <a:buFont typeface="Wingdings" panose="05000000000000000000" pitchFamily="2" charset="2"/>
              <a:buNone/>
            </a:pPr>
            <a:r>
              <a:rPr lang="en-US" sz="2000" dirty="0">
                <a:latin typeface="Calibri" panose="020F0502020204030204"/>
                <a:ea typeface="MS PGothic" panose="020B0600070205080204" pitchFamily="34" charset="-128"/>
                <a:cs typeface="Calibri" panose="020F0502020204030204"/>
              </a:rPr>
              <a:t>	+c, +s, +r, +w</a:t>
            </a:r>
          </a:p>
          <a:p>
            <a:pPr lvl="1">
              <a:buFont typeface="Wingdings" panose="05000000000000000000" pitchFamily="2" charset="2"/>
              <a:buNone/>
            </a:pPr>
            <a:r>
              <a:rPr lang="en-US" sz="2000" dirty="0">
                <a:latin typeface="Calibri" panose="020F0502020204030204"/>
                <a:ea typeface="MS PGothic" panose="020B0600070205080204" pitchFamily="34" charset="-128"/>
                <a:cs typeface="Calibri" panose="020F0502020204030204"/>
                <a:sym typeface="Symbol" panose="05050102010706020507" pitchFamily="18" charset="2"/>
              </a:rPr>
              <a:t>	-</a:t>
            </a:r>
            <a:r>
              <a:rPr lang="en-US" sz="2000" dirty="0">
                <a:latin typeface="Calibri" panose="020F0502020204030204"/>
                <a:ea typeface="MS PGothic" panose="020B0600070205080204" pitchFamily="34" charset="-128"/>
                <a:cs typeface="Calibri" panose="020F0502020204030204"/>
              </a:rPr>
              <a:t>c, +s, +r,  </a:t>
            </a:r>
            <a:r>
              <a:rPr lang="en-US" sz="2000" dirty="0">
                <a:latin typeface="Calibri" panose="020F0502020204030204"/>
                <a:ea typeface="MS PGothic" panose="020B0600070205080204" pitchFamily="34" charset="-128"/>
                <a:cs typeface="Calibri" panose="020F0502020204030204"/>
                <a:sym typeface="Symbol" panose="05050102010706020507" pitchFamily="18" charset="2"/>
              </a:rPr>
              <a:t>-</a:t>
            </a:r>
            <a:r>
              <a:rPr lang="en-US" sz="2000" dirty="0">
                <a:latin typeface="Calibri" panose="020F0502020204030204"/>
                <a:ea typeface="MS PGothic" panose="020B0600070205080204" pitchFamily="34" charset="-128"/>
                <a:cs typeface="Calibri" panose="020F0502020204030204"/>
              </a:rPr>
              <a:t>w</a:t>
            </a:r>
          </a:p>
          <a:p>
            <a:pPr lvl="1">
              <a:buFont typeface="Wingdings" panose="05000000000000000000" pitchFamily="2" charset="2"/>
              <a:buNone/>
            </a:pPr>
            <a:r>
              <a:rPr lang="en-US" sz="2000" dirty="0">
                <a:latin typeface="Calibri" panose="020F0502020204030204"/>
                <a:ea typeface="MS PGothic" panose="020B0600070205080204" pitchFamily="34" charset="-128"/>
                <a:cs typeface="Calibri" panose="020F0502020204030204"/>
              </a:rPr>
              <a:t>	+c, </a:t>
            </a:r>
            <a:r>
              <a:rPr lang="en-US" sz="2000" dirty="0">
                <a:latin typeface="Calibri" panose="020F0502020204030204"/>
                <a:ea typeface="MS PGothic" panose="020B0600070205080204" pitchFamily="34" charset="-128"/>
                <a:cs typeface="Calibri" panose="020F0502020204030204"/>
                <a:sym typeface="Symbol" panose="05050102010706020507" pitchFamily="18" charset="2"/>
              </a:rPr>
              <a:t>-</a:t>
            </a:r>
            <a:r>
              <a:rPr lang="en-US" sz="2000" dirty="0">
                <a:latin typeface="Calibri" panose="020F0502020204030204"/>
                <a:ea typeface="MS PGothic" panose="020B0600070205080204" pitchFamily="34" charset="-128"/>
                <a:cs typeface="Calibri" panose="020F0502020204030204"/>
              </a:rPr>
              <a:t>s, +r, +w</a:t>
            </a:r>
          </a:p>
          <a:p>
            <a:pPr lvl="1">
              <a:buFont typeface="Wingdings" panose="05000000000000000000" pitchFamily="2" charset="2"/>
              <a:buNone/>
            </a:pPr>
            <a:r>
              <a:rPr lang="en-US" sz="2000" dirty="0">
                <a:latin typeface="Calibri" panose="020F0502020204030204"/>
                <a:ea typeface="MS PGothic" panose="020B0600070205080204" pitchFamily="34" charset="-128"/>
                <a:cs typeface="Calibri" panose="020F0502020204030204"/>
                <a:sym typeface="Symbol" panose="05050102010706020507" pitchFamily="18" charset="2"/>
              </a:rPr>
              <a:t>	-</a:t>
            </a:r>
            <a:r>
              <a:rPr lang="en-US" sz="2000" dirty="0">
                <a:latin typeface="Calibri" panose="020F0502020204030204"/>
                <a:ea typeface="MS PGothic" panose="020B0600070205080204" pitchFamily="34" charset="-128"/>
                <a:cs typeface="Calibri" panose="020F0502020204030204"/>
              </a:rPr>
              <a:t>c,  -s,  </a:t>
            </a:r>
            <a:r>
              <a:rPr lang="en-US" sz="2000" dirty="0">
                <a:latin typeface="Calibri" panose="020F0502020204030204"/>
                <a:ea typeface="MS PGothic" panose="020B0600070205080204" pitchFamily="34" charset="-128"/>
                <a:cs typeface="Calibri" panose="020F0502020204030204"/>
                <a:sym typeface="Symbol" panose="05050102010706020507" pitchFamily="18" charset="2"/>
              </a:rPr>
              <a:t>-</a:t>
            </a:r>
            <a:r>
              <a:rPr lang="en-US" sz="2000" dirty="0">
                <a:latin typeface="Calibri" panose="020F0502020204030204"/>
                <a:ea typeface="MS PGothic" panose="020B0600070205080204" pitchFamily="34" charset="-128"/>
                <a:cs typeface="Calibri" panose="020F0502020204030204"/>
              </a:rPr>
              <a:t>r, +w</a:t>
            </a:r>
          </a:p>
          <a:p>
            <a:r>
              <a:rPr lang="en-US" sz="2400" dirty="0">
                <a:latin typeface="Calibri" panose="020F0502020204030204"/>
                <a:ea typeface="MS PGothic" panose="020B0600070205080204" pitchFamily="34" charset="-128"/>
                <a:cs typeface="Calibri" panose="020F0502020204030204"/>
              </a:rPr>
              <a:t>If we want to know P(W)</a:t>
            </a:r>
          </a:p>
          <a:p>
            <a:pPr lvl="1"/>
            <a:r>
              <a:rPr lang="en-US" sz="2000" dirty="0">
                <a:latin typeface="Calibri" panose="020F0502020204030204"/>
                <a:ea typeface="MS PGothic" panose="020B0600070205080204" pitchFamily="34" charset="-128"/>
                <a:cs typeface="Calibri" panose="020F0502020204030204"/>
              </a:rPr>
              <a:t>We have counts &lt;+w:4, </a:t>
            </a:r>
            <a:r>
              <a:rPr lang="en-US" sz="2000" dirty="0">
                <a:latin typeface="Calibri" panose="020F0502020204030204"/>
                <a:ea typeface="MS PGothic" panose="020B0600070205080204" pitchFamily="34" charset="-128"/>
                <a:cs typeface="Calibri" panose="020F0502020204030204"/>
                <a:sym typeface="Symbol" panose="05050102010706020507" pitchFamily="18" charset="2"/>
              </a:rPr>
              <a:t>-w:1&gt;</a:t>
            </a:r>
          </a:p>
          <a:p>
            <a:pPr lvl="1"/>
            <a:r>
              <a:rPr lang="en-US" sz="2000" dirty="0">
                <a:latin typeface="Calibri" panose="020F0502020204030204"/>
                <a:ea typeface="MS PGothic" panose="020B0600070205080204" pitchFamily="34" charset="-128"/>
                <a:cs typeface="Calibri" panose="020F0502020204030204"/>
                <a:sym typeface="Symbol" panose="05050102010706020507" pitchFamily="18" charset="2"/>
              </a:rPr>
              <a:t>Normalize to get P(W) = </a:t>
            </a:r>
            <a:r>
              <a:rPr lang="en-US" sz="2000" dirty="0">
                <a:latin typeface="Calibri" panose="020F0502020204030204"/>
                <a:ea typeface="MS PGothic" panose="020B0600070205080204" pitchFamily="34" charset="-128"/>
                <a:cs typeface="Calibri" panose="020F0502020204030204"/>
              </a:rPr>
              <a:t>&lt;+w:0.8, </a:t>
            </a:r>
            <a:r>
              <a:rPr lang="en-US" sz="2000" dirty="0">
                <a:latin typeface="Calibri" panose="020F0502020204030204"/>
                <a:ea typeface="MS PGothic" panose="020B0600070205080204" pitchFamily="34" charset="-128"/>
                <a:cs typeface="Calibri" panose="020F0502020204030204"/>
                <a:sym typeface="Symbol" panose="05050102010706020507" pitchFamily="18" charset="2"/>
              </a:rPr>
              <a:t>-w:0.2&gt;</a:t>
            </a:r>
          </a:p>
          <a:p>
            <a:pPr lvl="1"/>
            <a:r>
              <a:rPr lang="en-US" sz="2000" dirty="0">
                <a:latin typeface="Calibri" panose="020F0502020204030204"/>
                <a:ea typeface="MS PGothic" panose="020B0600070205080204" pitchFamily="34" charset="-128"/>
                <a:cs typeface="Calibri" panose="020F0502020204030204"/>
                <a:sym typeface="Symbol" panose="05050102010706020507" pitchFamily="18" charset="2"/>
              </a:rPr>
              <a:t>This will get closer to the true distribution with more samples</a:t>
            </a:r>
          </a:p>
          <a:p>
            <a:pPr lvl="1"/>
            <a:r>
              <a:rPr lang="en-US" sz="2000" dirty="0">
                <a:latin typeface="Calibri" panose="020F0502020204030204"/>
                <a:ea typeface="MS PGothic" panose="020B0600070205080204" pitchFamily="34" charset="-128"/>
                <a:cs typeface="Calibri" panose="020F0502020204030204"/>
                <a:sym typeface="Symbol" panose="05050102010706020507" pitchFamily="18" charset="2"/>
              </a:rPr>
              <a:t>Can estimate anything else, too</a:t>
            </a:r>
          </a:p>
          <a:p>
            <a:pPr lvl="1"/>
            <a:r>
              <a:rPr lang="en-US" sz="2000" dirty="0">
                <a:latin typeface="Calibri" panose="020F0502020204030204"/>
                <a:ea typeface="MS PGothic" panose="020B0600070205080204" pitchFamily="34" charset="-128"/>
                <a:cs typeface="Calibri" panose="020F0502020204030204"/>
                <a:sym typeface="Symbol" panose="05050102010706020507" pitchFamily="18" charset="2"/>
              </a:rPr>
              <a:t>What about P(C| +w</a:t>
            </a:r>
            <a:r>
              <a:rPr lang="en-US" sz="2000" dirty="0">
                <a:latin typeface="Calibri" panose="020F0502020204030204"/>
                <a:ea typeface="MS PGothic" panose="020B0600070205080204" pitchFamily="34" charset="-128"/>
                <a:cs typeface="Calibri" panose="020F0502020204030204"/>
              </a:rPr>
              <a:t>)?   </a:t>
            </a:r>
            <a:r>
              <a:rPr lang="en-US" sz="2000" dirty="0">
                <a:latin typeface="Calibri" panose="020F0502020204030204"/>
                <a:ea typeface="MS PGothic" panose="020B0600070205080204" pitchFamily="34" charset="-128"/>
                <a:cs typeface="Calibri" panose="020F0502020204030204"/>
                <a:sym typeface="Symbol" panose="05050102010706020507" pitchFamily="18" charset="2"/>
              </a:rPr>
              <a:t>P(C| +</a:t>
            </a:r>
            <a:r>
              <a:rPr lang="en-US" sz="2000" dirty="0">
                <a:latin typeface="Calibri" panose="020F0502020204030204"/>
                <a:ea typeface="MS PGothic" panose="020B0600070205080204" pitchFamily="34" charset="-128"/>
                <a:cs typeface="Calibri" panose="020F0502020204030204"/>
              </a:rPr>
              <a:t>r, </a:t>
            </a:r>
            <a:r>
              <a:rPr lang="en-US" sz="2000" dirty="0">
                <a:latin typeface="Calibri" panose="020F0502020204030204"/>
                <a:ea typeface="MS PGothic" panose="020B0600070205080204" pitchFamily="34" charset="-128"/>
                <a:cs typeface="Calibri" panose="020F0502020204030204"/>
                <a:sym typeface="Symbol" panose="05050102010706020507" pitchFamily="18" charset="2"/>
              </a:rPr>
              <a:t>+w</a:t>
            </a:r>
            <a:r>
              <a:rPr lang="en-US" sz="2000" dirty="0">
                <a:latin typeface="Calibri" panose="020F0502020204030204"/>
                <a:ea typeface="MS PGothic" panose="020B0600070205080204" pitchFamily="34" charset="-128"/>
                <a:cs typeface="Calibri" panose="020F0502020204030204"/>
              </a:rPr>
              <a:t>)?  </a:t>
            </a:r>
            <a:r>
              <a:rPr lang="en-US" sz="2000" dirty="0">
                <a:latin typeface="Calibri" panose="020F0502020204030204"/>
                <a:ea typeface="MS PGothic" panose="020B0600070205080204" pitchFamily="34" charset="-128"/>
                <a:cs typeface="Calibri" panose="020F0502020204030204"/>
                <a:sym typeface="Symbol" panose="05050102010706020507" pitchFamily="18" charset="2"/>
              </a:rPr>
              <a:t>P(C| -</a:t>
            </a:r>
            <a:r>
              <a:rPr lang="en-US" sz="2000" dirty="0">
                <a:latin typeface="Calibri" panose="020F0502020204030204"/>
                <a:ea typeface="MS PGothic" panose="020B0600070205080204" pitchFamily="34" charset="-128"/>
                <a:cs typeface="Calibri" panose="020F0502020204030204"/>
              </a:rPr>
              <a:t>r, </a:t>
            </a:r>
            <a:r>
              <a:rPr lang="en-US" sz="2000" dirty="0">
                <a:latin typeface="Calibri" panose="020F0502020204030204"/>
                <a:ea typeface="MS PGothic" panose="020B0600070205080204" pitchFamily="34" charset="-128"/>
                <a:cs typeface="Calibri" panose="020F0502020204030204"/>
                <a:sym typeface="Symbol" panose="05050102010706020507" pitchFamily="18" charset="2"/>
              </a:rPr>
              <a:t>-w</a:t>
            </a:r>
            <a:r>
              <a:rPr lang="en-US" sz="2000" dirty="0">
                <a:latin typeface="Calibri" panose="020F0502020204030204"/>
                <a:ea typeface="MS PGothic" panose="020B0600070205080204" pitchFamily="34" charset="-128"/>
                <a:cs typeface="Calibri" panose="020F0502020204030204"/>
              </a:rPr>
              <a:t>)?</a:t>
            </a:r>
          </a:p>
          <a:p>
            <a:pPr lvl="1"/>
            <a:r>
              <a:rPr lang="en-US" sz="2000" dirty="0">
                <a:latin typeface="Calibri" panose="020F0502020204030204"/>
                <a:ea typeface="MS PGothic" panose="020B0600070205080204" pitchFamily="34" charset="-128"/>
                <a:cs typeface="Calibri" panose="020F0502020204030204"/>
                <a:sym typeface="Symbol" panose="05050102010706020507" pitchFamily="18" charset="2"/>
              </a:rPr>
              <a:t>Fast: can use fewer samples if less time (what’s</a:t>
            </a:r>
            <a:r>
              <a:rPr lang="en-US" altLang="ja-JP" sz="2000" dirty="0">
                <a:latin typeface="Calibri" panose="020F0502020204030204"/>
                <a:ea typeface="MS PGothic" panose="020B0600070205080204" pitchFamily="34" charset="-128"/>
                <a:cs typeface="Calibri" panose="020F0502020204030204"/>
                <a:sym typeface="Symbol" panose="05050102010706020507" pitchFamily="18" charset="2"/>
              </a:rPr>
              <a:t> the drawback?)</a:t>
            </a:r>
            <a:endParaRPr lang="en-US" sz="2000" dirty="0">
              <a:latin typeface="Calibri" panose="020F0502020204030204"/>
              <a:ea typeface="MS PGothic" panose="020B0600070205080204" pitchFamily="34" charset="-128"/>
              <a:cs typeface="Calibri" panose="020F0502020204030204"/>
              <a:sym typeface="Symbol" panose="05050102010706020507" pitchFamily="18" charset="2"/>
            </a:endParaRPr>
          </a:p>
        </p:txBody>
      </p:sp>
      <p:grpSp>
        <p:nvGrpSpPr>
          <p:cNvPr id="17" name="Group 16"/>
          <p:cNvGrpSpPr/>
          <p:nvPr/>
        </p:nvGrpSpPr>
        <p:grpSpPr>
          <a:xfrm>
            <a:off x="7315200" y="1905000"/>
            <a:ext cx="1652499" cy="1447799"/>
            <a:chOff x="7416868" y="3352800"/>
            <a:chExt cx="2870132" cy="2514600"/>
          </a:xfrm>
        </p:grpSpPr>
        <p:sp>
          <p:nvSpPr>
            <p:cNvPr id="18" name="Oval 4"/>
            <p:cNvSpPr>
              <a:spLocks noChangeArrowheads="1"/>
            </p:cNvSpPr>
            <p:nvPr/>
          </p:nvSpPr>
          <p:spPr bwMode="auto">
            <a:xfrm>
              <a:off x="7416868" y="4267200"/>
              <a:ext cx="762000" cy="762000"/>
            </a:xfrm>
            <a:prstGeom prst="ellipse">
              <a:avLst/>
            </a:prstGeom>
            <a:solidFill>
              <a:schemeClr val="bg1"/>
            </a:solidFill>
            <a:ln w="28575">
              <a:solidFill>
                <a:schemeClr val="tx1"/>
              </a:solidFill>
              <a:round/>
            </a:ln>
          </p:spPr>
          <p:txBody>
            <a:bodyPr wrap="none" anchor="ctr"/>
            <a:lstStyle/>
            <a:p>
              <a:pPr algn="ctr"/>
              <a:r>
                <a:rPr lang="en-US" i="1" dirty="0">
                  <a:latin typeface="Calibri" panose="020F0502020204030204"/>
                  <a:cs typeface="Calibri" panose="020F0502020204030204"/>
                </a:rPr>
                <a:t>S</a:t>
              </a:r>
              <a:endParaRPr lang="en-US" baseline="-25000" dirty="0">
                <a:latin typeface="Calibri" panose="020F0502020204030204"/>
                <a:cs typeface="Calibri" panose="020F0502020204030204"/>
              </a:endParaRPr>
            </a:p>
          </p:txBody>
        </p:sp>
        <p:sp>
          <p:nvSpPr>
            <p:cNvPr id="19" name="Oval 4"/>
            <p:cNvSpPr>
              <a:spLocks noChangeArrowheads="1"/>
            </p:cNvSpPr>
            <p:nvPr/>
          </p:nvSpPr>
          <p:spPr bwMode="auto">
            <a:xfrm>
              <a:off x="9525000" y="4267200"/>
              <a:ext cx="762000" cy="762000"/>
            </a:xfrm>
            <a:prstGeom prst="ellipse">
              <a:avLst/>
            </a:prstGeom>
            <a:noFill/>
            <a:ln w="28575">
              <a:solidFill>
                <a:schemeClr val="tx1"/>
              </a:solidFill>
              <a:round/>
            </a:ln>
          </p:spPr>
          <p:txBody>
            <a:bodyPr wrap="none" anchor="ctr"/>
            <a:lstStyle/>
            <a:p>
              <a:pPr algn="ctr"/>
              <a:r>
                <a:rPr lang="en-US" i="1" dirty="0">
                  <a:latin typeface="Calibri" panose="020F0502020204030204"/>
                  <a:cs typeface="Calibri" panose="020F0502020204030204"/>
                </a:rPr>
                <a:t>R</a:t>
              </a:r>
              <a:endParaRPr lang="en-US" baseline="-25000" dirty="0">
                <a:latin typeface="Calibri" panose="020F0502020204030204"/>
                <a:cs typeface="Calibri" panose="020F0502020204030204"/>
              </a:endParaRPr>
            </a:p>
          </p:txBody>
        </p:sp>
        <p:sp>
          <p:nvSpPr>
            <p:cNvPr id="20" name="Oval 4"/>
            <p:cNvSpPr>
              <a:spLocks noChangeArrowheads="1"/>
            </p:cNvSpPr>
            <p:nvPr/>
          </p:nvSpPr>
          <p:spPr bwMode="auto">
            <a:xfrm>
              <a:off x="8483668" y="5105400"/>
              <a:ext cx="762000" cy="762000"/>
            </a:xfrm>
            <a:prstGeom prst="ellipse">
              <a:avLst/>
            </a:prstGeom>
            <a:solidFill>
              <a:schemeClr val="bg1"/>
            </a:solidFill>
            <a:ln w="28575">
              <a:solidFill>
                <a:schemeClr val="tx1"/>
              </a:solidFill>
              <a:round/>
            </a:ln>
          </p:spPr>
          <p:txBody>
            <a:bodyPr wrap="none" anchor="ctr"/>
            <a:lstStyle/>
            <a:p>
              <a:pPr algn="ctr"/>
              <a:r>
                <a:rPr lang="en-US" i="1" dirty="0">
                  <a:latin typeface="Calibri" panose="020F0502020204030204"/>
                  <a:cs typeface="Calibri" panose="020F0502020204030204"/>
                </a:rPr>
                <a:t>W</a:t>
              </a:r>
              <a:endParaRPr lang="en-US" baseline="-25000" dirty="0">
                <a:latin typeface="Calibri" panose="020F0502020204030204"/>
                <a:cs typeface="Calibri" panose="020F0502020204030204"/>
              </a:endParaRPr>
            </a:p>
          </p:txBody>
        </p:sp>
        <p:cxnSp>
          <p:nvCxnSpPr>
            <p:cNvPr id="21" name="AutoShape 6"/>
            <p:cNvCxnSpPr>
              <a:cxnSpLocks noChangeShapeType="1"/>
              <a:stCxn id="19" idx="3"/>
              <a:endCxn id="20" idx="7"/>
            </p:cNvCxnSpPr>
            <p:nvPr/>
          </p:nvCxnSpPr>
          <p:spPr bwMode="auto">
            <a:xfrm flipH="1">
              <a:off x="9134076" y="4917608"/>
              <a:ext cx="502516" cy="2993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22" name="AutoShape 6"/>
            <p:cNvCxnSpPr>
              <a:cxnSpLocks noChangeShapeType="1"/>
              <a:stCxn id="18" idx="5"/>
              <a:endCxn id="20" idx="1"/>
            </p:cNvCxnSpPr>
            <p:nvPr/>
          </p:nvCxnSpPr>
          <p:spPr bwMode="auto">
            <a:xfrm>
              <a:off x="8067276" y="4917608"/>
              <a:ext cx="527984" cy="2993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23" name="Oval 4"/>
            <p:cNvSpPr>
              <a:spLocks noChangeArrowheads="1"/>
            </p:cNvSpPr>
            <p:nvPr/>
          </p:nvSpPr>
          <p:spPr bwMode="auto">
            <a:xfrm>
              <a:off x="8483668" y="3352800"/>
              <a:ext cx="762000" cy="762000"/>
            </a:xfrm>
            <a:prstGeom prst="ellipse">
              <a:avLst/>
            </a:prstGeom>
            <a:solidFill>
              <a:schemeClr val="bg1"/>
            </a:solidFill>
            <a:ln w="28575">
              <a:solidFill>
                <a:schemeClr val="tx1"/>
              </a:solidFill>
              <a:round/>
            </a:ln>
          </p:spPr>
          <p:txBody>
            <a:bodyPr wrap="none" anchor="ctr"/>
            <a:lstStyle/>
            <a:p>
              <a:pPr algn="ctr"/>
              <a:r>
                <a:rPr lang="en-US" i="1" dirty="0">
                  <a:latin typeface="Calibri" panose="020F0502020204030204"/>
                  <a:cs typeface="Calibri" panose="020F0502020204030204"/>
                </a:rPr>
                <a:t>C</a:t>
              </a:r>
              <a:endParaRPr lang="en-US" baseline="-25000" dirty="0">
                <a:latin typeface="Calibri" panose="020F0502020204030204"/>
                <a:cs typeface="Calibri" panose="020F0502020204030204"/>
              </a:endParaRPr>
            </a:p>
          </p:txBody>
        </p:sp>
        <p:cxnSp>
          <p:nvCxnSpPr>
            <p:cNvPr id="24" name="AutoShape 6"/>
            <p:cNvCxnSpPr>
              <a:cxnSpLocks noChangeShapeType="1"/>
              <a:stCxn id="23" idx="5"/>
              <a:endCxn id="19" idx="1"/>
            </p:cNvCxnSpPr>
            <p:nvPr/>
          </p:nvCxnSpPr>
          <p:spPr bwMode="auto">
            <a:xfrm>
              <a:off x="9134076" y="4003208"/>
              <a:ext cx="502516" cy="3755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25" name="AutoShape 6"/>
            <p:cNvCxnSpPr>
              <a:cxnSpLocks noChangeShapeType="1"/>
              <a:stCxn id="23" idx="3"/>
              <a:endCxn id="18" idx="7"/>
            </p:cNvCxnSpPr>
            <p:nvPr/>
          </p:nvCxnSpPr>
          <p:spPr bwMode="auto">
            <a:xfrm flipH="1">
              <a:off x="8067276" y="4003208"/>
              <a:ext cx="527984" cy="3755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Rejection Sampling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1" y="2782858"/>
            <a:ext cx="12039597" cy="3133054"/>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ext Box 4"/>
          <p:cNvSpPr txBox="1">
            <a:spLocks noChangeArrowheads="1"/>
          </p:cNvSpPr>
          <p:nvPr/>
        </p:nvSpPr>
        <p:spPr bwMode="auto">
          <a:xfrm>
            <a:off x="7315200" y="4849812"/>
            <a:ext cx="28956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1" eaLnBrk="1" hangingPunct="1">
              <a:buFont typeface="Wingdings" panose="05000000000000000000" pitchFamily="2" charset="2"/>
              <a:buNone/>
            </a:pPr>
            <a:r>
              <a:rPr lang="en-US" sz="2000">
                <a:latin typeface="Calibri" panose="020F0502020204030204"/>
                <a:cs typeface="Calibri" panose="020F0502020204030204"/>
              </a:rPr>
              <a:t>	+c, </a:t>
            </a:r>
            <a:r>
              <a:rPr lang="en-US" sz="2000">
                <a:latin typeface="Calibri" panose="020F0502020204030204"/>
                <a:cs typeface="Calibri" panose="020F0502020204030204"/>
                <a:sym typeface="Symbol" panose="05050102010706020507" pitchFamily="18" charset="2"/>
              </a:rPr>
              <a:t>-</a:t>
            </a:r>
            <a:r>
              <a:rPr lang="en-US" sz="2000">
                <a:latin typeface="Calibri" panose="020F0502020204030204"/>
                <a:cs typeface="Calibri" panose="020F0502020204030204"/>
              </a:rPr>
              <a:t>s, +r, +w</a:t>
            </a:r>
          </a:p>
          <a:p>
            <a:pPr lvl="1" eaLnBrk="1" hangingPunct="1">
              <a:buFont typeface="Wingdings" panose="05000000000000000000" pitchFamily="2" charset="2"/>
              <a:buNone/>
            </a:pPr>
            <a:r>
              <a:rPr lang="en-US" sz="2000">
                <a:latin typeface="Calibri" panose="020F0502020204030204"/>
                <a:cs typeface="Calibri" panose="020F0502020204030204"/>
              </a:rPr>
              <a:t>	+c, +s, +r, +w</a:t>
            </a:r>
          </a:p>
          <a:p>
            <a:pPr lvl="1" eaLnBrk="1" hangingPunct="1">
              <a:buFont typeface="Wingdings" panose="05000000000000000000" pitchFamily="2" charset="2"/>
              <a:buNone/>
            </a:pPr>
            <a:r>
              <a:rPr lang="en-US" sz="2000">
                <a:latin typeface="Calibri" panose="020F0502020204030204"/>
                <a:cs typeface="Calibri" panose="020F0502020204030204"/>
                <a:sym typeface="Symbol" panose="05050102010706020507" pitchFamily="18" charset="2"/>
              </a:rPr>
              <a:t>	-</a:t>
            </a:r>
            <a:r>
              <a:rPr lang="en-US" sz="2000">
                <a:latin typeface="Calibri" panose="020F0502020204030204"/>
                <a:cs typeface="Calibri" panose="020F0502020204030204"/>
              </a:rPr>
              <a:t>c, +s, +r,  </a:t>
            </a:r>
            <a:r>
              <a:rPr lang="en-US" sz="2000">
                <a:latin typeface="Calibri" panose="020F0502020204030204"/>
                <a:cs typeface="Calibri" panose="020F0502020204030204"/>
                <a:sym typeface="Symbol" panose="05050102010706020507" pitchFamily="18" charset="2"/>
              </a:rPr>
              <a:t>-</a:t>
            </a:r>
            <a:r>
              <a:rPr lang="en-US" sz="2000">
                <a:latin typeface="Calibri" panose="020F0502020204030204"/>
                <a:cs typeface="Calibri" panose="020F0502020204030204"/>
              </a:rPr>
              <a:t>w</a:t>
            </a:r>
          </a:p>
          <a:p>
            <a:pPr lvl="1" eaLnBrk="1" hangingPunct="1">
              <a:buFont typeface="Wingdings" panose="05000000000000000000" pitchFamily="2" charset="2"/>
              <a:buNone/>
            </a:pPr>
            <a:r>
              <a:rPr lang="en-US" sz="2000">
                <a:latin typeface="Calibri" panose="020F0502020204030204"/>
                <a:cs typeface="Calibri" panose="020F0502020204030204"/>
              </a:rPr>
              <a:t>	+c, </a:t>
            </a:r>
            <a:r>
              <a:rPr lang="en-US" sz="2000">
                <a:latin typeface="Calibri" panose="020F0502020204030204"/>
                <a:cs typeface="Calibri" panose="020F0502020204030204"/>
                <a:sym typeface="Symbol" panose="05050102010706020507" pitchFamily="18" charset="2"/>
              </a:rPr>
              <a:t>-</a:t>
            </a:r>
            <a:r>
              <a:rPr lang="en-US" sz="2000">
                <a:latin typeface="Calibri" panose="020F0502020204030204"/>
                <a:cs typeface="Calibri" panose="020F0502020204030204"/>
              </a:rPr>
              <a:t>s, +r, +w</a:t>
            </a:r>
          </a:p>
          <a:p>
            <a:pPr lvl="1" eaLnBrk="1" hangingPunct="1">
              <a:buFont typeface="Wingdings" panose="05000000000000000000" pitchFamily="2" charset="2"/>
              <a:buNone/>
            </a:pPr>
            <a:r>
              <a:rPr lang="en-US" sz="2000">
                <a:latin typeface="Calibri" panose="020F0502020204030204"/>
                <a:cs typeface="Calibri" panose="020F0502020204030204"/>
                <a:sym typeface="Symbol" panose="05050102010706020507" pitchFamily="18" charset="2"/>
              </a:rPr>
              <a:t>	-</a:t>
            </a:r>
            <a:r>
              <a:rPr lang="en-US" sz="2000">
                <a:latin typeface="Calibri" panose="020F0502020204030204"/>
                <a:cs typeface="Calibri" panose="020F0502020204030204"/>
              </a:rPr>
              <a:t>c,  -s,  </a:t>
            </a:r>
            <a:r>
              <a:rPr lang="en-US" sz="2000">
                <a:latin typeface="Calibri" panose="020F0502020204030204"/>
                <a:cs typeface="Calibri" panose="020F0502020204030204"/>
                <a:sym typeface="Symbol" panose="05050102010706020507" pitchFamily="18" charset="2"/>
              </a:rPr>
              <a:t>-</a:t>
            </a:r>
            <a:r>
              <a:rPr lang="en-US" sz="2000">
                <a:latin typeface="Calibri" panose="020F0502020204030204"/>
                <a:cs typeface="Calibri" panose="020F0502020204030204"/>
              </a:rPr>
              <a:t>r, +w</a:t>
            </a:r>
          </a:p>
        </p:txBody>
      </p:sp>
      <p:sp>
        <p:nvSpPr>
          <p:cNvPr id="60417" name="Rectangle 2"/>
          <p:cNvSpPr>
            <a:spLocks noGrp="1" noChangeArrowheads="1"/>
          </p:cNvSpPr>
          <p:nvPr>
            <p:ph type="title"/>
          </p:nvPr>
        </p:nvSpPr>
        <p:spPr/>
        <p:txBody>
          <a:bodyPr/>
          <a:lstStyle/>
          <a:p>
            <a:r>
              <a:rPr lang="en-US">
                <a:latin typeface="Calibri" panose="020F0502020204030204"/>
                <a:ea typeface="MS PGothic" panose="020B0600070205080204" pitchFamily="34" charset="-128"/>
                <a:cs typeface="Calibri" panose="020F0502020204030204"/>
              </a:rPr>
              <a:t>Rejection Sampling</a:t>
            </a:r>
          </a:p>
        </p:txBody>
      </p:sp>
      <p:sp>
        <p:nvSpPr>
          <p:cNvPr id="1134595" name="Rectangle 3"/>
          <p:cNvSpPr>
            <a:spLocks noGrp="1" noChangeArrowheads="1"/>
          </p:cNvSpPr>
          <p:nvPr>
            <p:ph idx="1"/>
          </p:nvPr>
        </p:nvSpPr>
        <p:spPr>
          <a:xfrm>
            <a:off x="990600" y="1600200"/>
            <a:ext cx="5867400" cy="4525963"/>
          </a:xfrm>
        </p:spPr>
        <p:txBody>
          <a:bodyPr/>
          <a:lstStyle/>
          <a:p>
            <a:r>
              <a:rPr lang="en-US" sz="2800" dirty="0">
                <a:latin typeface="Calibri" panose="020F0502020204030204"/>
                <a:ea typeface="MS PGothic" panose="020B0600070205080204" pitchFamily="34" charset="-128"/>
                <a:cs typeface="Calibri" panose="020F0502020204030204"/>
              </a:rPr>
              <a:t>Let</a:t>
            </a:r>
            <a:r>
              <a:rPr lang="ja-JP" altLang="en-US" sz="2800" dirty="0">
                <a:latin typeface="Calibri" panose="020F0502020204030204"/>
                <a:ea typeface="MS PGothic" panose="020B0600070205080204" pitchFamily="34" charset="-128"/>
                <a:cs typeface="Calibri" panose="020F0502020204030204"/>
              </a:rPr>
              <a:t>’</a:t>
            </a:r>
            <a:r>
              <a:rPr lang="en-US" altLang="ja-JP" sz="2800" dirty="0">
                <a:latin typeface="Calibri" panose="020F0502020204030204"/>
                <a:ea typeface="MS PGothic" panose="020B0600070205080204" pitchFamily="34" charset="-128"/>
                <a:cs typeface="Calibri" panose="020F0502020204030204"/>
              </a:rPr>
              <a:t>s say we want P(C)</a:t>
            </a:r>
          </a:p>
          <a:p>
            <a:pPr lvl="1"/>
            <a:r>
              <a:rPr lang="en-US" sz="2400" dirty="0">
                <a:latin typeface="Calibri" panose="020F0502020204030204"/>
                <a:ea typeface="MS PGothic" panose="020B0600070205080204" pitchFamily="34" charset="-128"/>
                <a:cs typeface="Calibri" panose="020F0502020204030204"/>
              </a:rPr>
              <a:t>No point keeping all samples around</a:t>
            </a:r>
          </a:p>
          <a:p>
            <a:pPr lvl="1"/>
            <a:r>
              <a:rPr lang="en-US" sz="2400" dirty="0">
                <a:latin typeface="Calibri" panose="020F0502020204030204"/>
                <a:ea typeface="MS PGothic" panose="020B0600070205080204" pitchFamily="34" charset="-128"/>
                <a:cs typeface="Calibri" panose="020F0502020204030204"/>
              </a:rPr>
              <a:t>Just tally counts of C as we go</a:t>
            </a:r>
          </a:p>
          <a:p>
            <a:pPr lvl="2"/>
            <a:endParaRPr lang="en-US" sz="2000" dirty="0">
              <a:latin typeface="Calibri" panose="020F0502020204030204"/>
              <a:ea typeface="MS PGothic" panose="020B0600070205080204" pitchFamily="34" charset="-128"/>
              <a:cs typeface="Calibri" panose="020F0502020204030204"/>
            </a:endParaRPr>
          </a:p>
          <a:p>
            <a:r>
              <a:rPr lang="en-US" sz="2800" dirty="0">
                <a:latin typeface="Calibri" panose="020F0502020204030204"/>
                <a:ea typeface="MS PGothic" panose="020B0600070205080204" pitchFamily="34" charset="-128"/>
                <a:cs typeface="Calibri" panose="020F0502020204030204"/>
              </a:rPr>
              <a:t>Let</a:t>
            </a:r>
            <a:r>
              <a:rPr lang="ja-JP" altLang="en-US" sz="2800" dirty="0">
                <a:latin typeface="Calibri" panose="020F0502020204030204"/>
                <a:ea typeface="MS PGothic" panose="020B0600070205080204" pitchFamily="34" charset="-128"/>
                <a:cs typeface="Calibri" panose="020F0502020204030204"/>
              </a:rPr>
              <a:t>’</a:t>
            </a:r>
            <a:r>
              <a:rPr lang="en-US" altLang="ja-JP" sz="2800" dirty="0">
                <a:latin typeface="Calibri" panose="020F0502020204030204"/>
                <a:ea typeface="MS PGothic" panose="020B0600070205080204" pitchFamily="34" charset="-128"/>
                <a:cs typeface="Calibri" panose="020F0502020204030204"/>
              </a:rPr>
              <a:t>s say we want </a:t>
            </a:r>
            <a:r>
              <a:rPr lang="en-US" altLang="ja-JP" sz="2800" dirty="0">
                <a:latin typeface="Calibri" panose="020F0502020204030204"/>
                <a:ea typeface="MS PGothic" panose="020B0600070205080204" pitchFamily="34" charset="-128"/>
                <a:cs typeface="Calibri" panose="020F0502020204030204"/>
                <a:sym typeface="Symbol" panose="05050102010706020507" pitchFamily="18" charset="2"/>
              </a:rPr>
              <a:t>P(C| +s</a:t>
            </a:r>
            <a:r>
              <a:rPr lang="en-US" altLang="ja-JP" sz="2800" dirty="0">
                <a:latin typeface="Calibri" panose="020F0502020204030204"/>
                <a:ea typeface="MS PGothic" panose="020B0600070205080204" pitchFamily="34" charset="-128"/>
                <a:cs typeface="Calibri" panose="020F0502020204030204"/>
              </a:rPr>
              <a:t>)</a:t>
            </a:r>
          </a:p>
          <a:p>
            <a:pPr lvl="1"/>
            <a:r>
              <a:rPr lang="en-US" sz="2400" dirty="0">
                <a:latin typeface="Calibri" panose="020F0502020204030204"/>
                <a:ea typeface="MS PGothic" panose="020B0600070205080204" pitchFamily="34" charset="-128"/>
                <a:cs typeface="Calibri" panose="020F0502020204030204"/>
              </a:rPr>
              <a:t>Same thing: tally C outcomes, but ignore (reject) samples which don</a:t>
            </a:r>
            <a:r>
              <a:rPr lang="ja-JP" altLang="en-US" sz="2400" dirty="0">
                <a:latin typeface="Calibri" panose="020F0502020204030204"/>
                <a:ea typeface="MS PGothic" panose="020B0600070205080204" pitchFamily="34" charset="-128"/>
                <a:cs typeface="Calibri" panose="020F0502020204030204"/>
              </a:rPr>
              <a:t>’</a:t>
            </a:r>
            <a:r>
              <a:rPr lang="en-US" altLang="ja-JP" sz="2400" dirty="0">
                <a:latin typeface="Calibri" panose="020F0502020204030204"/>
                <a:ea typeface="MS PGothic" panose="020B0600070205080204" pitchFamily="34" charset="-128"/>
                <a:cs typeface="Calibri" panose="020F0502020204030204"/>
              </a:rPr>
              <a:t>t have S=+s</a:t>
            </a:r>
            <a:endParaRPr lang="en-US" altLang="ja-JP" sz="2400" dirty="0">
              <a:latin typeface="Calibri" panose="020F0502020204030204"/>
              <a:ea typeface="MS PGothic" panose="020B0600070205080204" pitchFamily="34" charset="-128"/>
              <a:cs typeface="Calibri" panose="020F0502020204030204"/>
              <a:sym typeface="Symbol" panose="05050102010706020507" pitchFamily="18" charset="2"/>
            </a:endParaRPr>
          </a:p>
          <a:p>
            <a:pPr lvl="1"/>
            <a:r>
              <a:rPr lang="en-US" sz="2400" dirty="0">
                <a:latin typeface="Calibri" panose="020F0502020204030204"/>
                <a:ea typeface="MS PGothic" panose="020B0600070205080204" pitchFamily="34" charset="-128"/>
                <a:cs typeface="Calibri" panose="020F0502020204030204"/>
                <a:sym typeface="Symbol" panose="05050102010706020507" pitchFamily="18" charset="2"/>
              </a:rPr>
              <a:t>This is called rejection sampling</a:t>
            </a:r>
          </a:p>
          <a:p>
            <a:pPr lvl="1"/>
            <a:r>
              <a:rPr lang="en-US" sz="2400" dirty="0">
                <a:latin typeface="Calibri" panose="020F0502020204030204"/>
                <a:ea typeface="MS PGothic" panose="020B0600070205080204" pitchFamily="34" charset="-128"/>
                <a:cs typeface="Calibri" panose="020F0502020204030204"/>
                <a:sym typeface="Symbol" panose="05050102010706020507" pitchFamily="18" charset="2"/>
              </a:rPr>
              <a:t>It is also consistent for conditional probabilities (i.e., correct in the limit)</a:t>
            </a:r>
          </a:p>
        </p:txBody>
      </p:sp>
      <p:grpSp>
        <p:nvGrpSpPr>
          <p:cNvPr id="18" name="Group 17"/>
          <p:cNvGrpSpPr/>
          <p:nvPr/>
        </p:nvGrpSpPr>
        <p:grpSpPr>
          <a:xfrm>
            <a:off x="8077200" y="2971800"/>
            <a:ext cx="1652499" cy="1447799"/>
            <a:chOff x="7416868" y="3352800"/>
            <a:chExt cx="2870132" cy="2514600"/>
          </a:xfrm>
        </p:grpSpPr>
        <p:sp>
          <p:nvSpPr>
            <p:cNvPr id="19" name="Oval 4"/>
            <p:cNvSpPr>
              <a:spLocks noChangeArrowheads="1"/>
            </p:cNvSpPr>
            <p:nvPr/>
          </p:nvSpPr>
          <p:spPr bwMode="auto">
            <a:xfrm>
              <a:off x="7416868" y="4267200"/>
              <a:ext cx="762000" cy="762000"/>
            </a:xfrm>
            <a:prstGeom prst="ellipse">
              <a:avLst/>
            </a:prstGeom>
            <a:solidFill>
              <a:schemeClr val="bg1"/>
            </a:solidFill>
            <a:ln w="28575">
              <a:solidFill>
                <a:schemeClr val="tx1"/>
              </a:solidFill>
              <a:round/>
            </a:ln>
          </p:spPr>
          <p:txBody>
            <a:bodyPr wrap="none" anchor="ctr"/>
            <a:lstStyle/>
            <a:p>
              <a:pPr algn="ctr"/>
              <a:r>
                <a:rPr lang="en-US" i="1" dirty="0">
                  <a:latin typeface="Calibri" panose="020F0502020204030204"/>
                  <a:cs typeface="Calibri" panose="020F0502020204030204"/>
                </a:rPr>
                <a:t>S</a:t>
              </a:r>
              <a:endParaRPr lang="en-US" baseline="-25000" dirty="0">
                <a:latin typeface="Calibri" panose="020F0502020204030204"/>
                <a:cs typeface="Calibri" panose="020F0502020204030204"/>
              </a:endParaRPr>
            </a:p>
          </p:txBody>
        </p:sp>
        <p:sp>
          <p:nvSpPr>
            <p:cNvPr id="20" name="Oval 4"/>
            <p:cNvSpPr>
              <a:spLocks noChangeArrowheads="1"/>
            </p:cNvSpPr>
            <p:nvPr/>
          </p:nvSpPr>
          <p:spPr bwMode="auto">
            <a:xfrm>
              <a:off x="9525000" y="4267200"/>
              <a:ext cx="762000" cy="762000"/>
            </a:xfrm>
            <a:prstGeom prst="ellipse">
              <a:avLst/>
            </a:prstGeom>
            <a:noFill/>
            <a:ln w="28575">
              <a:solidFill>
                <a:schemeClr val="tx1"/>
              </a:solidFill>
              <a:round/>
            </a:ln>
          </p:spPr>
          <p:txBody>
            <a:bodyPr wrap="none" anchor="ctr"/>
            <a:lstStyle/>
            <a:p>
              <a:pPr algn="ctr"/>
              <a:r>
                <a:rPr lang="en-US" i="1" dirty="0">
                  <a:latin typeface="Calibri" panose="020F0502020204030204"/>
                  <a:cs typeface="Calibri" panose="020F0502020204030204"/>
                </a:rPr>
                <a:t>R</a:t>
              </a:r>
              <a:endParaRPr lang="en-US" baseline="-25000" dirty="0">
                <a:latin typeface="Calibri" panose="020F0502020204030204"/>
                <a:cs typeface="Calibri" panose="020F0502020204030204"/>
              </a:endParaRPr>
            </a:p>
          </p:txBody>
        </p:sp>
        <p:sp>
          <p:nvSpPr>
            <p:cNvPr id="21" name="Oval 4"/>
            <p:cNvSpPr>
              <a:spLocks noChangeArrowheads="1"/>
            </p:cNvSpPr>
            <p:nvPr/>
          </p:nvSpPr>
          <p:spPr bwMode="auto">
            <a:xfrm>
              <a:off x="8483668" y="5105400"/>
              <a:ext cx="762000" cy="762000"/>
            </a:xfrm>
            <a:prstGeom prst="ellipse">
              <a:avLst/>
            </a:prstGeom>
            <a:solidFill>
              <a:schemeClr val="bg1"/>
            </a:solidFill>
            <a:ln w="28575">
              <a:solidFill>
                <a:schemeClr val="tx1"/>
              </a:solidFill>
              <a:round/>
            </a:ln>
          </p:spPr>
          <p:txBody>
            <a:bodyPr wrap="none" anchor="ctr"/>
            <a:lstStyle/>
            <a:p>
              <a:pPr algn="ctr"/>
              <a:r>
                <a:rPr lang="en-US" i="1" dirty="0">
                  <a:latin typeface="Calibri" panose="020F0502020204030204"/>
                  <a:cs typeface="Calibri" panose="020F0502020204030204"/>
                </a:rPr>
                <a:t>W</a:t>
              </a:r>
              <a:endParaRPr lang="en-US" baseline="-25000" dirty="0">
                <a:latin typeface="Calibri" panose="020F0502020204030204"/>
                <a:cs typeface="Calibri" panose="020F0502020204030204"/>
              </a:endParaRPr>
            </a:p>
          </p:txBody>
        </p:sp>
        <p:cxnSp>
          <p:nvCxnSpPr>
            <p:cNvPr id="22" name="AutoShape 6"/>
            <p:cNvCxnSpPr>
              <a:cxnSpLocks noChangeShapeType="1"/>
              <a:stCxn id="20" idx="3"/>
              <a:endCxn id="21" idx="7"/>
            </p:cNvCxnSpPr>
            <p:nvPr/>
          </p:nvCxnSpPr>
          <p:spPr bwMode="auto">
            <a:xfrm flipH="1">
              <a:off x="9134076" y="4917608"/>
              <a:ext cx="502516" cy="2993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23" name="AutoShape 6"/>
            <p:cNvCxnSpPr>
              <a:cxnSpLocks noChangeShapeType="1"/>
              <a:stCxn id="19" idx="5"/>
              <a:endCxn id="21" idx="1"/>
            </p:cNvCxnSpPr>
            <p:nvPr/>
          </p:nvCxnSpPr>
          <p:spPr bwMode="auto">
            <a:xfrm>
              <a:off x="8067276" y="4917608"/>
              <a:ext cx="527984" cy="2993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24" name="Oval 4"/>
            <p:cNvSpPr>
              <a:spLocks noChangeArrowheads="1"/>
            </p:cNvSpPr>
            <p:nvPr/>
          </p:nvSpPr>
          <p:spPr bwMode="auto">
            <a:xfrm>
              <a:off x="8483668" y="3352800"/>
              <a:ext cx="762000" cy="762000"/>
            </a:xfrm>
            <a:prstGeom prst="ellipse">
              <a:avLst/>
            </a:prstGeom>
            <a:solidFill>
              <a:schemeClr val="bg1"/>
            </a:solidFill>
            <a:ln w="28575">
              <a:solidFill>
                <a:schemeClr val="tx1"/>
              </a:solidFill>
              <a:round/>
            </a:ln>
          </p:spPr>
          <p:txBody>
            <a:bodyPr wrap="none" anchor="ctr"/>
            <a:lstStyle/>
            <a:p>
              <a:pPr algn="ctr"/>
              <a:r>
                <a:rPr lang="en-US" i="1" dirty="0">
                  <a:latin typeface="Calibri" panose="020F0502020204030204"/>
                  <a:cs typeface="Calibri" panose="020F0502020204030204"/>
                </a:rPr>
                <a:t>C</a:t>
              </a:r>
              <a:endParaRPr lang="en-US" baseline="-25000" dirty="0">
                <a:latin typeface="Calibri" panose="020F0502020204030204"/>
                <a:cs typeface="Calibri" panose="020F0502020204030204"/>
              </a:endParaRPr>
            </a:p>
          </p:txBody>
        </p:sp>
        <p:cxnSp>
          <p:nvCxnSpPr>
            <p:cNvPr id="25" name="AutoShape 6"/>
            <p:cNvCxnSpPr>
              <a:cxnSpLocks noChangeShapeType="1"/>
              <a:stCxn id="24" idx="5"/>
              <a:endCxn id="20" idx="1"/>
            </p:cNvCxnSpPr>
            <p:nvPr/>
          </p:nvCxnSpPr>
          <p:spPr bwMode="auto">
            <a:xfrm>
              <a:off x="9134076" y="4003208"/>
              <a:ext cx="502516" cy="3755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26" name="AutoShape 6"/>
            <p:cNvCxnSpPr>
              <a:cxnSpLocks noChangeShapeType="1"/>
              <a:stCxn id="24" idx="3"/>
              <a:endCxn id="19" idx="7"/>
            </p:cNvCxnSpPr>
            <p:nvPr/>
          </p:nvCxnSpPr>
          <p:spPr bwMode="auto">
            <a:xfrm flipH="1">
              <a:off x="8067276" y="4003208"/>
              <a:ext cx="527984" cy="3755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459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459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3459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345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a:ea typeface="MS PGothic" panose="020B0600070205080204" pitchFamily="34" charset="-128"/>
              </a:rPr>
              <a:t>Rejection Sampling</a:t>
            </a:r>
          </a:p>
        </p:txBody>
      </p:sp>
      <p:sp>
        <p:nvSpPr>
          <p:cNvPr id="75778" name="Content Placeholder 2"/>
          <p:cNvSpPr>
            <a:spLocks noGrp="1"/>
          </p:cNvSpPr>
          <p:nvPr>
            <p:ph idx="1"/>
          </p:nvPr>
        </p:nvSpPr>
        <p:spPr>
          <a:xfrm>
            <a:off x="3429000" y="1295400"/>
            <a:ext cx="6096000" cy="2438400"/>
          </a:xfrm>
          <a:ln w="28575">
            <a:solidFill>
              <a:schemeClr val="tx1"/>
            </a:solidFill>
          </a:ln>
        </p:spPr>
        <p:txBody>
          <a:bodyPr>
            <a:normAutofit fontScale="92500"/>
          </a:bodyPr>
          <a:lstStyle/>
          <a:p>
            <a:r>
              <a:rPr lang="en-US" sz="2000" dirty="0">
                <a:ea typeface="MS PGothic" panose="020B0600070205080204" pitchFamily="34" charset="-128"/>
              </a:rPr>
              <a:t>IN: evidence instantiation</a:t>
            </a:r>
          </a:p>
          <a:p>
            <a:r>
              <a:rPr lang="en-US" sz="2000" dirty="0">
                <a:ea typeface="MS PGothic" panose="020B0600070205080204" pitchFamily="34" charset="-128"/>
              </a:rPr>
              <a:t>For </a:t>
            </a:r>
            <a:r>
              <a:rPr lang="en-US" sz="2000" dirty="0" err="1">
                <a:ea typeface="MS PGothic" panose="020B0600070205080204" pitchFamily="34" charset="-128"/>
              </a:rPr>
              <a:t>i</a:t>
            </a:r>
            <a:r>
              <a:rPr lang="en-US" sz="2000" dirty="0">
                <a:ea typeface="MS PGothic" panose="020B0600070205080204" pitchFamily="34" charset="-128"/>
              </a:rPr>
              <a:t>=1, 2, …, n</a:t>
            </a:r>
          </a:p>
          <a:p>
            <a:pPr lvl="2"/>
            <a:endParaRPr lang="en-US" sz="600" dirty="0">
              <a:ea typeface="MS PGothic" panose="020B0600070205080204" pitchFamily="34" charset="-128"/>
            </a:endParaRPr>
          </a:p>
          <a:p>
            <a:pPr lvl="1"/>
            <a:r>
              <a:rPr lang="en-US" sz="1800" dirty="0">
                <a:ea typeface="MS PGothic" panose="020B0600070205080204" pitchFamily="34" charset="-128"/>
              </a:rPr>
              <a:t>Sample x</a:t>
            </a:r>
            <a:r>
              <a:rPr lang="en-US" sz="1800" baseline="-25000" dirty="0">
                <a:ea typeface="MS PGothic" panose="020B0600070205080204" pitchFamily="34" charset="-128"/>
              </a:rPr>
              <a:t>i</a:t>
            </a:r>
            <a:r>
              <a:rPr lang="en-US" sz="1800" dirty="0">
                <a:ea typeface="MS PGothic" panose="020B0600070205080204" pitchFamily="34" charset="-128"/>
              </a:rPr>
              <a:t> from P(X</a:t>
            </a:r>
            <a:r>
              <a:rPr lang="en-US" sz="1800" baseline="-25000" dirty="0">
                <a:ea typeface="MS PGothic" panose="020B0600070205080204" pitchFamily="34" charset="-128"/>
              </a:rPr>
              <a:t>i</a:t>
            </a:r>
            <a:r>
              <a:rPr lang="en-US" sz="1800" dirty="0">
                <a:ea typeface="MS PGothic" panose="020B0600070205080204" pitchFamily="34" charset="-128"/>
              </a:rPr>
              <a:t> | Parents(X</a:t>
            </a:r>
            <a:r>
              <a:rPr lang="en-US" sz="1800" baseline="-25000" dirty="0">
                <a:ea typeface="MS PGothic" panose="020B0600070205080204" pitchFamily="34" charset="-128"/>
              </a:rPr>
              <a:t>i</a:t>
            </a:r>
            <a:r>
              <a:rPr lang="en-US" sz="1800" dirty="0">
                <a:ea typeface="MS PGothic" panose="020B0600070205080204" pitchFamily="34" charset="-128"/>
              </a:rPr>
              <a:t>))</a:t>
            </a:r>
          </a:p>
          <a:p>
            <a:pPr lvl="1"/>
            <a:endParaRPr lang="en-US" sz="600" dirty="0">
              <a:ea typeface="MS PGothic" panose="020B0600070205080204" pitchFamily="34" charset="-128"/>
            </a:endParaRPr>
          </a:p>
          <a:p>
            <a:pPr lvl="1"/>
            <a:r>
              <a:rPr lang="en-US" sz="1800" dirty="0">
                <a:ea typeface="MS PGothic" panose="020B0600070205080204" pitchFamily="34" charset="-128"/>
              </a:rPr>
              <a:t>If x</a:t>
            </a:r>
            <a:r>
              <a:rPr lang="en-US" sz="1800" baseline="-25000" dirty="0">
                <a:ea typeface="MS PGothic" panose="020B0600070205080204" pitchFamily="34" charset="-128"/>
              </a:rPr>
              <a:t>i</a:t>
            </a:r>
            <a:r>
              <a:rPr lang="en-US" sz="1800" dirty="0">
                <a:ea typeface="MS PGothic" panose="020B0600070205080204" pitchFamily="34" charset="-128"/>
              </a:rPr>
              <a:t> not consistent with evidence</a:t>
            </a:r>
          </a:p>
          <a:p>
            <a:pPr lvl="2"/>
            <a:r>
              <a:rPr lang="en-US" sz="1600" dirty="0">
                <a:ea typeface="MS PGothic" panose="020B0600070205080204" pitchFamily="34" charset="-128"/>
              </a:rPr>
              <a:t>Reject: Return, and no sample is generated in this cycle</a:t>
            </a:r>
          </a:p>
          <a:p>
            <a:pPr lvl="1"/>
            <a:endParaRPr lang="en-US" sz="600" dirty="0">
              <a:ea typeface="MS PGothic" panose="020B0600070205080204" pitchFamily="34" charset="-128"/>
            </a:endParaRPr>
          </a:p>
          <a:p>
            <a:r>
              <a:rPr lang="en-US" sz="2000" dirty="0">
                <a:ea typeface="MS PGothic" panose="020B0600070205080204" pitchFamily="34" charset="-128"/>
              </a:rPr>
              <a:t>Return (x</a:t>
            </a:r>
            <a:r>
              <a:rPr lang="en-US" sz="2000" baseline="-25000" dirty="0">
                <a:ea typeface="MS PGothic" panose="020B0600070205080204" pitchFamily="34" charset="-128"/>
              </a:rPr>
              <a:t>1</a:t>
            </a:r>
            <a:r>
              <a:rPr lang="en-US" sz="2000" dirty="0">
                <a:ea typeface="MS PGothic" panose="020B0600070205080204" pitchFamily="34" charset="-128"/>
              </a:rPr>
              <a:t>, x</a:t>
            </a:r>
            <a:r>
              <a:rPr lang="en-US" sz="2000" baseline="-25000" dirty="0">
                <a:ea typeface="MS PGothic" panose="020B0600070205080204" pitchFamily="34" charset="-128"/>
              </a:rPr>
              <a:t>2</a:t>
            </a:r>
            <a:r>
              <a:rPr lang="en-US" sz="2000" dirty="0">
                <a:ea typeface="MS PGothic" panose="020B0600070205080204" pitchFamily="34" charset="-128"/>
              </a:rPr>
              <a:t>, …, </a:t>
            </a:r>
            <a:r>
              <a:rPr lang="en-US" sz="2000" dirty="0" err="1">
                <a:ea typeface="MS PGothic" panose="020B0600070205080204" pitchFamily="34" charset="-128"/>
              </a:rPr>
              <a:t>x</a:t>
            </a:r>
            <a:r>
              <a:rPr lang="en-US" sz="2000" baseline="-25000" dirty="0" err="1">
                <a:ea typeface="MS PGothic" panose="020B0600070205080204" pitchFamily="34" charset="-128"/>
              </a:rPr>
              <a:t>n</a:t>
            </a:r>
            <a:r>
              <a:rPr lang="en-US" sz="2000" dirty="0">
                <a:ea typeface="MS PGothic" panose="020B0600070205080204" pitchFamily="34" charset="-128"/>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2" y="4319829"/>
            <a:ext cx="9753596" cy="253817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Weighting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3337640"/>
            <a:ext cx="12191999" cy="291075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676400"/>
            <a:ext cx="2622550" cy="2098040"/>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
          <p:cNvSpPr txBox="1">
            <a:spLocks noChangeArrowheads="1"/>
          </p:cNvSpPr>
          <p:nvPr/>
        </p:nvSpPr>
        <p:spPr bwMode="auto">
          <a:xfrm>
            <a:off x="6096000" y="1524000"/>
            <a:ext cx="5943600" cy="5029200"/>
          </a:xfrm>
          <a:prstGeom prst="rect">
            <a:avLst/>
          </a:prstGeom>
          <a:noFill/>
          <a:ln w="9525">
            <a:no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pPr>
              <a:lnSpc>
                <a:spcPct val="90000"/>
              </a:lnSpc>
            </a:pPr>
            <a:r>
              <a:rPr lang="en-US" sz="2400" dirty="0">
                <a:ea typeface="MS PGothic" panose="020B0600070205080204" pitchFamily="34" charset="-128"/>
                <a:cs typeface="Calibri" panose="020F0502020204030204" pitchFamily="34" charset="0"/>
              </a:rPr>
              <a:t>Idea: fix evidence variables and sample the rest</a:t>
            </a:r>
          </a:p>
          <a:p>
            <a:pPr lvl="1">
              <a:lnSpc>
                <a:spcPct val="90000"/>
              </a:lnSpc>
            </a:pPr>
            <a:r>
              <a:rPr lang="en-US" sz="2000" dirty="0">
                <a:ea typeface="MS PGothic" panose="020B0600070205080204" pitchFamily="34" charset="-128"/>
                <a:cs typeface="Calibri" panose="020F0502020204030204" pitchFamily="34" charset="0"/>
              </a:rPr>
              <a:t>Problem: sample distribution not consistent!</a:t>
            </a:r>
          </a:p>
          <a:p>
            <a:pPr lvl="1">
              <a:lnSpc>
                <a:spcPct val="90000"/>
              </a:lnSpc>
            </a:pPr>
            <a:r>
              <a:rPr lang="en-US" sz="2000" dirty="0">
                <a:ea typeface="MS PGothic" panose="020B0600070205080204" pitchFamily="34" charset="-128"/>
                <a:cs typeface="Calibri" panose="020F0502020204030204" pitchFamily="34" charset="0"/>
              </a:rPr>
              <a:t>Solution: weight by probability of evidence given parents</a:t>
            </a:r>
          </a:p>
        </p:txBody>
      </p:sp>
      <p:sp>
        <p:nvSpPr>
          <p:cNvPr id="62465" name="Rectangle 2"/>
          <p:cNvSpPr>
            <a:spLocks noGrp="1" noChangeArrowheads="1"/>
          </p:cNvSpPr>
          <p:nvPr>
            <p:ph type="title"/>
          </p:nvPr>
        </p:nvSpPr>
        <p:spPr/>
        <p:txBody>
          <a:bodyPr/>
          <a:lstStyle/>
          <a:p>
            <a:r>
              <a:rPr lang="en-US">
                <a:ea typeface="MS PGothic" panose="020B0600070205080204" pitchFamily="34" charset="-128"/>
              </a:rPr>
              <a:t>Likelihood Weighting</a:t>
            </a:r>
          </a:p>
        </p:txBody>
      </p:sp>
      <p:sp>
        <p:nvSpPr>
          <p:cNvPr id="1136643" name="Rectangle 3"/>
          <p:cNvSpPr>
            <a:spLocks noGrp="1" noChangeArrowheads="1"/>
          </p:cNvSpPr>
          <p:nvPr>
            <p:ph idx="1"/>
          </p:nvPr>
        </p:nvSpPr>
        <p:spPr>
          <a:xfrm>
            <a:off x="228600" y="1524000"/>
            <a:ext cx="5867400" cy="5029200"/>
          </a:xfrm>
        </p:spPr>
        <p:txBody>
          <a:bodyPr/>
          <a:lstStyle/>
          <a:p>
            <a:pPr>
              <a:lnSpc>
                <a:spcPct val="90000"/>
              </a:lnSpc>
            </a:pPr>
            <a:r>
              <a:rPr lang="en-US" sz="2400" dirty="0">
                <a:ea typeface="MS PGothic" panose="020B0600070205080204" pitchFamily="34" charset="-128"/>
                <a:cs typeface="Calibri" panose="020F0502020204030204" pitchFamily="34" charset="0"/>
              </a:rPr>
              <a:t>Problem with rejection sampling:</a:t>
            </a:r>
          </a:p>
          <a:p>
            <a:pPr lvl="1">
              <a:lnSpc>
                <a:spcPct val="90000"/>
              </a:lnSpc>
            </a:pPr>
            <a:r>
              <a:rPr lang="en-US" sz="2000" dirty="0">
                <a:ea typeface="MS PGothic" panose="020B0600070205080204" pitchFamily="34" charset="-128"/>
                <a:cs typeface="Calibri" panose="020F0502020204030204" pitchFamily="34" charset="0"/>
              </a:rPr>
              <a:t>If evidence is unlikely, rejects lots of samples</a:t>
            </a:r>
          </a:p>
          <a:p>
            <a:pPr lvl="1">
              <a:lnSpc>
                <a:spcPct val="90000"/>
              </a:lnSpc>
            </a:pPr>
            <a:r>
              <a:rPr lang="en-US" sz="2000" dirty="0">
                <a:ea typeface="MS PGothic" panose="020B0600070205080204" pitchFamily="34" charset="-128"/>
                <a:cs typeface="Calibri" panose="020F0502020204030204" pitchFamily="34" charset="0"/>
              </a:rPr>
              <a:t>Evidence not exploited </a:t>
            </a:r>
            <a:r>
              <a:rPr lang="en-US" altLang="ja-JP" sz="2000" dirty="0">
                <a:ea typeface="MS PGothic" panose="020B0600070205080204" pitchFamily="34" charset="-128"/>
                <a:cs typeface="Calibri" panose="020F0502020204030204" pitchFamily="34" charset="0"/>
              </a:rPr>
              <a:t>as you sample</a:t>
            </a:r>
          </a:p>
          <a:p>
            <a:pPr lvl="1">
              <a:lnSpc>
                <a:spcPct val="90000"/>
              </a:lnSpc>
            </a:pPr>
            <a:r>
              <a:rPr lang="en-US" sz="2000" dirty="0">
                <a:ea typeface="MS PGothic" panose="020B0600070205080204" pitchFamily="34" charset="-128"/>
                <a:cs typeface="Calibri" panose="020F0502020204030204" pitchFamily="34" charset="0"/>
              </a:rPr>
              <a:t>Consider P(</a:t>
            </a:r>
            <a:r>
              <a:rPr lang="en-US" sz="2000" dirty="0" err="1">
                <a:ea typeface="MS PGothic" panose="020B0600070205080204" pitchFamily="34" charset="-128"/>
                <a:cs typeface="Calibri" panose="020F0502020204030204" pitchFamily="34" charset="0"/>
              </a:rPr>
              <a:t>Shape|blue</a:t>
            </a:r>
            <a:r>
              <a:rPr lang="en-US" sz="2000" dirty="0">
                <a:ea typeface="MS PGothic" panose="020B0600070205080204" pitchFamily="34" charset="-128"/>
                <a:cs typeface="Calibri" panose="020F0502020204030204" pitchFamily="34" charset="0"/>
              </a:rPr>
              <a:t>)</a:t>
            </a:r>
          </a:p>
          <a:p>
            <a:pPr lvl="1">
              <a:lnSpc>
                <a:spcPct val="90000"/>
              </a:lnSpc>
            </a:pPr>
            <a:endParaRPr lang="en-US" sz="2000" dirty="0">
              <a:ea typeface="MS PGothic" panose="020B0600070205080204" pitchFamily="34" charset="-128"/>
              <a:cs typeface="Calibri" panose="020F0502020204030204" pitchFamily="34" charset="0"/>
            </a:endParaRPr>
          </a:p>
          <a:p>
            <a:pPr>
              <a:lnSpc>
                <a:spcPct val="90000"/>
              </a:lnSpc>
            </a:pPr>
            <a:endParaRPr lang="en-US" sz="2400" dirty="0">
              <a:ea typeface="MS PGothic" panose="020B0600070205080204" pitchFamily="34" charset="-128"/>
              <a:cs typeface="Calibri" panose="020F0502020204030204" pitchFamily="34" charset="0"/>
            </a:endParaRPr>
          </a:p>
          <a:p>
            <a:pPr>
              <a:lnSpc>
                <a:spcPct val="90000"/>
              </a:lnSpc>
            </a:pPr>
            <a:endParaRPr lang="en-US" sz="2400" dirty="0">
              <a:ea typeface="MS PGothic" panose="020B0600070205080204" pitchFamily="34" charset="-128"/>
              <a:cs typeface="Calibri" panose="020F0502020204030204" pitchFamily="34" charset="0"/>
            </a:endParaRPr>
          </a:p>
        </p:txBody>
      </p:sp>
      <p:cxnSp>
        <p:nvCxnSpPr>
          <p:cNvPr id="1136645" name="AutoShape 5"/>
          <p:cNvCxnSpPr>
            <a:cxnSpLocks noChangeShapeType="1"/>
            <a:stCxn id="1136646" idx="6"/>
            <a:endCxn id="1136647" idx="2"/>
          </p:cNvCxnSpPr>
          <p:nvPr/>
        </p:nvCxnSpPr>
        <p:spPr bwMode="auto">
          <a:xfrm>
            <a:off x="7408863" y="3944938"/>
            <a:ext cx="958850" cy="0"/>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1136646" name="Oval 6"/>
          <p:cNvSpPr>
            <a:spLocks noChangeArrowheads="1"/>
          </p:cNvSpPr>
          <p:nvPr/>
        </p:nvSpPr>
        <p:spPr bwMode="auto">
          <a:xfrm>
            <a:off x="6172200" y="3657600"/>
            <a:ext cx="1222375" cy="574675"/>
          </a:xfrm>
          <a:prstGeom prst="ellipse">
            <a:avLst/>
          </a:prstGeom>
          <a:solidFill>
            <a:schemeClr val="bg1"/>
          </a:solidFill>
          <a:ln w="28575">
            <a:solidFill>
              <a:schemeClr val="tx1"/>
            </a:solidFill>
            <a:round/>
          </a:ln>
        </p:spPr>
        <p:txBody>
          <a:bodyPr wrap="none" anchor="ctr"/>
          <a:lstStyle/>
          <a:p>
            <a:pPr algn="ctr"/>
            <a:r>
              <a:rPr lang="en-US" dirty="0">
                <a:latin typeface="Calibri" panose="020F0502020204030204" pitchFamily="34" charset="0"/>
                <a:cs typeface="Calibri" panose="020F0502020204030204" pitchFamily="34" charset="0"/>
              </a:rPr>
              <a:t>Shape</a:t>
            </a:r>
          </a:p>
        </p:txBody>
      </p:sp>
      <p:sp>
        <p:nvSpPr>
          <p:cNvPr id="1136647" name="Oval 7"/>
          <p:cNvSpPr>
            <a:spLocks noChangeArrowheads="1"/>
          </p:cNvSpPr>
          <p:nvPr/>
        </p:nvSpPr>
        <p:spPr bwMode="auto">
          <a:xfrm>
            <a:off x="8382000" y="3657600"/>
            <a:ext cx="1222375" cy="574675"/>
          </a:xfrm>
          <a:prstGeom prst="ellipse">
            <a:avLst/>
          </a:prstGeom>
          <a:solidFill>
            <a:srgbClr val="3333FF"/>
          </a:solidFill>
          <a:ln w="28575">
            <a:solidFill>
              <a:schemeClr val="tx1"/>
            </a:solidFill>
            <a:round/>
          </a:ln>
        </p:spPr>
        <p:txBody>
          <a:bodyPr wrap="none" anchor="ctr"/>
          <a:lstStyle/>
          <a:p>
            <a:pPr algn="ctr" rtl="1"/>
            <a:r>
              <a:rPr lang="en-US" dirty="0">
                <a:latin typeface="Calibri" panose="020F0502020204030204" pitchFamily="34" charset="0"/>
                <a:cs typeface="Calibri" panose="020F0502020204030204" pitchFamily="34" charset="0"/>
              </a:rPr>
              <a:t>Color</a:t>
            </a:r>
          </a:p>
        </p:txBody>
      </p:sp>
      <p:sp>
        <p:nvSpPr>
          <p:cNvPr id="1136649" name="Line 9"/>
          <p:cNvSpPr>
            <a:spLocks noChangeShapeType="1"/>
          </p:cNvSpPr>
          <p:nvPr/>
        </p:nvSpPr>
        <p:spPr bwMode="auto">
          <a:xfrm flipV="1">
            <a:off x="8534400" y="3657600"/>
            <a:ext cx="609600" cy="45720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1136650" name="Line 10"/>
          <p:cNvSpPr>
            <a:spLocks noChangeShapeType="1"/>
          </p:cNvSpPr>
          <p:nvPr/>
        </p:nvSpPr>
        <p:spPr bwMode="auto">
          <a:xfrm flipV="1">
            <a:off x="8915400" y="3733800"/>
            <a:ext cx="533400" cy="45720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cxnSp>
        <p:nvCxnSpPr>
          <p:cNvPr id="1136651" name="AutoShape 11"/>
          <p:cNvCxnSpPr>
            <a:cxnSpLocks noChangeShapeType="1"/>
            <a:stCxn id="1136652" idx="6"/>
            <a:endCxn id="1136653" idx="2"/>
          </p:cNvCxnSpPr>
          <p:nvPr/>
        </p:nvCxnSpPr>
        <p:spPr bwMode="auto">
          <a:xfrm>
            <a:off x="1524000" y="3944938"/>
            <a:ext cx="533400" cy="0"/>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1136652" name="Oval 12"/>
          <p:cNvSpPr>
            <a:spLocks noChangeArrowheads="1"/>
          </p:cNvSpPr>
          <p:nvPr/>
        </p:nvSpPr>
        <p:spPr bwMode="auto">
          <a:xfrm>
            <a:off x="301625" y="3657600"/>
            <a:ext cx="1222375" cy="574675"/>
          </a:xfrm>
          <a:prstGeom prst="ellipse">
            <a:avLst/>
          </a:prstGeom>
          <a:solidFill>
            <a:schemeClr val="bg1"/>
          </a:solidFill>
          <a:ln w="28575">
            <a:solidFill>
              <a:schemeClr val="tx1"/>
            </a:solidFill>
            <a:round/>
          </a:ln>
        </p:spPr>
        <p:txBody>
          <a:bodyPr wrap="none" anchor="ctr"/>
          <a:lstStyle/>
          <a:p>
            <a:pPr algn="ctr"/>
            <a:r>
              <a:rPr lang="en-US" dirty="0">
                <a:latin typeface="Calibri" panose="020F0502020204030204" pitchFamily="34" charset="0"/>
                <a:cs typeface="Calibri" panose="020F0502020204030204" pitchFamily="34" charset="0"/>
              </a:rPr>
              <a:t>Shape</a:t>
            </a:r>
          </a:p>
        </p:txBody>
      </p:sp>
      <p:sp>
        <p:nvSpPr>
          <p:cNvPr id="1136653" name="Oval 13"/>
          <p:cNvSpPr>
            <a:spLocks noChangeArrowheads="1"/>
          </p:cNvSpPr>
          <p:nvPr/>
        </p:nvSpPr>
        <p:spPr bwMode="auto">
          <a:xfrm>
            <a:off x="2057400" y="3657600"/>
            <a:ext cx="1222375" cy="574675"/>
          </a:xfrm>
          <a:prstGeom prst="ellipse">
            <a:avLst/>
          </a:prstGeom>
          <a:solidFill>
            <a:schemeClr val="bg1"/>
          </a:solidFill>
          <a:ln w="28575">
            <a:solidFill>
              <a:schemeClr val="tx1"/>
            </a:solidFill>
            <a:round/>
          </a:ln>
        </p:spPr>
        <p:txBody>
          <a:bodyPr wrap="none" anchor="ctr"/>
          <a:lstStyle/>
          <a:p>
            <a:pPr algn="ctr" rtl="1"/>
            <a:r>
              <a:rPr lang="en-US" dirty="0">
                <a:latin typeface="Calibri" panose="020F0502020204030204" pitchFamily="34" charset="0"/>
                <a:cs typeface="Calibri" panose="020F0502020204030204" pitchFamily="34" charset="0"/>
              </a:rPr>
              <a:t>Color</a:t>
            </a:r>
          </a:p>
        </p:txBody>
      </p:sp>
      <p:sp>
        <p:nvSpPr>
          <p:cNvPr id="13" name="Text Box 4"/>
          <p:cNvSpPr txBox="1">
            <a:spLocks noChangeArrowheads="1"/>
          </p:cNvSpPr>
          <p:nvPr/>
        </p:nvSpPr>
        <p:spPr bwMode="auto">
          <a:xfrm>
            <a:off x="3124200" y="3124200"/>
            <a:ext cx="25146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1" eaLnBrk="1" hangingPunct="1">
              <a:buFont typeface="Wingdings" panose="05000000000000000000" pitchFamily="2" charset="2"/>
              <a:buNone/>
            </a:pPr>
            <a:r>
              <a:rPr lang="en-US" sz="2000" dirty="0">
                <a:latin typeface="Calibri" panose="020F0502020204030204" pitchFamily="34" charset="0"/>
                <a:cs typeface="Calibri" panose="020F0502020204030204" pitchFamily="34" charset="0"/>
              </a:rPr>
              <a:t> </a:t>
            </a:r>
            <a:r>
              <a:rPr lang="en-US" sz="2000" strike="sngStrike" dirty="0">
                <a:latin typeface="Calibri" panose="020F0502020204030204" pitchFamily="34" charset="0"/>
                <a:cs typeface="Calibri" panose="020F0502020204030204" pitchFamily="34" charset="0"/>
              </a:rPr>
              <a:t>pyramid,  green</a:t>
            </a:r>
          </a:p>
          <a:p>
            <a:pPr lvl="1" eaLnBrk="1" hangingPunct="1"/>
            <a:r>
              <a:rPr lang="en-US" sz="2000" dirty="0">
                <a:latin typeface="Calibri" panose="020F0502020204030204" pitchFamily="34" charset="0"/>
                <a:cs typeface="Calibri" panose="020F0502020204030204" pitchFamily="34" charset="0"/>
              </a:rPr>
              <a:t> </a:t>
            </a:r>
            <a:r>
              <a:rPr lang="en-US" sz="2000" strike="sngStrike" dirty="0">
                <a:latin typeface="Calibri" panose="020F0502020204030204" pitchFamily="34" charset="0"/>
                <a:cs typeface="Calibri" panose="020F0502020204030204" pitchFamily="34" charset="0"/>
              </a:rPr>
              <a:t>pyramid,  red</a:t>
            </a:r>
          </a:p>
          <a:p>
            <a:pPr lvl="1" eaLnBrk="1" hangingPunct="1"/>
            <a:r>
              <a:rPr lang="en-US" sz="2000" dirty="0">
                <a:latin typeface="Calibri" panose="020F0502020204030204" pitchFamily="34" charset="0"/>
                <a:cs typeface="Calibri" panose="020F0502020204030204" pitchFamily="34" charset="0"/>
              </a:rPr>
              <a:t> sphere,     blue</a:t>
            </a:r>
          </a:p>
          <a:p>
            <a:pPr lvl="1" eaLnBrk="1" hangingPunct="1"/>
            <a:r>
              <a:rPr lang="en-US" sz="2000" dirty="0">
                <a:latin typeface="Calibri" panose="020F0502020204030204" pitchFamily="34" charset="0"/>
                <a:cs typeface="Calibri" panose="020F0502020204030204" pitchFamily="34" charset="0"/>
              </a:rPr>
              <a:t> </a:t>
            </a:r>
            <a:r>
              <a:rPr lang="en-US" sz="2000" strike="sngStrike" dirty="0">
                <a:latin typeface="Calibri" panose="020F0502020204030204" pitchFamily="34" charset="0"/>
                <a:cs typeface="Calibri" panose="020F0502020204030204" pitchFamily="34" charset="0"/>
              </a:rPr>
              <a:t>cube,         red</a:t>
            </a:r>
          </a:p>
          <a:p>
            <a:pPr lvl="1" eaLnBrk="1" hangingPunct="1">
              <a:buFont typeface="Wingdings" panose="05000000000000000000" pitchFamily="2" charset="2"/>
              <a:buNone/>
            </a:pPr>
            <a:r>
              <a:rPr lang="en-US" sz="2000" strike="sngStrike" dirty="0">
                <a:latin typeface="Calibri" panose="020F0502020204030204" pitchFamily="34" charset="0"/>
                <a:cs typeface="Calibri" panose="020F0502020204030204" pitchFamily="34" charset="0"/>
              </a:rPr>
              <a:t> sphere,      green</a:t>
            </a:r>
          </a:p>
        </p:txBody>
      </p:sp>
      <p:sp>
        <p:nvSpPr>
          <p:cNvPr id="15" name="Text Box 4"/>
          <p:cNvSpPr txBox="1">
            <a:spLocks noChangeArrowheads="1"/>
          </p:cNvSpPr>
          <p:nvPr/>
        </p:nvSpPr>
        <p:spPr bwMode="auto">
          <a:xfrm>
            <a:off x="9448800" y="3093184"/>
            <a:ext cx="27432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1" eaLnBrk="1" hangingPunct="1">
              <a:buFont typeface="Wingdings" panose="05000000000000000000" pitchFamily="2" charset="2"/>
              <a:buNone/>
            </a:pPr>
            <a:r>
              <a:rPr lang="en-US" sz="2000" dirty="0">
                <a:latin typeface="Calibri" panose="020F0502020204030204" pitchFamily="34" charset="0"/>
                <a:cs typeface="Calibri" panose="020F0502020204030204" pitchFamily="34" charset="0"/>
              </a:rPr>
              <a:t> pyramid,  blue</a:t>
            </a:r>
          </a:p>
          <a:p>
            <a:pPr lvl="1" eaLnBrk="1" hangingPunct="1"/>
            <a:r>
              <a:rPr lang="en-US" sz="2000" dirty="0">
                <a:latin typeface="Calibri" panose="020F0502020204030204" pitchFamily="34" charset="0"/>
                <a:cs typeface="Calibri" panose="020F0502020204030204" pitchFamily="34" charset="0"/>
              </a:rPr>
              <a:t> pyramid,  blue</a:t>
            </a:r>
          </a:p>
          <a:p>
            <a:pPr lvl="1" eaLnBrk="1" hangingPunct="1"/>
            <a:r>
              <a:rPr lang="en-US" sz="2000" dirty="0">
                <a:latin typeface="Calibri" panose="020F0502020204030204" pitchFamily="34" charset="0"/>
                <a:cs typeface="Calibri" panose="020F0502020204030204" pitchFamily="34" charset="0"/>
              </a:rPr>
              <a:t> sphere,     blue</a:t>
            </a:r>
          </a:p>
          <a:p>
            <a:pPr lvl="1" eaLnBrk="1" hangingPunct="1"/>
            <a:r>
              <a:rPr lang="en-US" sz="2000" dirty="0">
                <a:latin typeface="Calibri" panose="020F0502020204030204" pitchFamily="34" charset="0"/>
                <a:cs typeface="Calibri" panose="020F0502020204030204" pitchFamily="34" charset="0"/>
              </a:rPr>
              <a:t> cube,         blue</a:t>
            </a:r>
          </a:p>
          <a:p>
            <a:pPr lvl="1" eaLnBrk="1" hangingPunct="1">
              <a:buFont typeface="Wingdings" panose="05000000000000000000" pitchFamily="2" charset="2"/>
              <a:buNone/>
            </a:pPr>
            <a:r>
              <a:rPr lang="en-US" sz="2000" dirty="0">
                <a:latin typeface="Calibri" panose="020F0502020204030204" pitchFamily="34" charset="0"/>
                <a:cs typeface="Calibri" panose="020F0502020204030204" pitchFamily="34" charset="0"/>
              </a:rPr>
              <a:t> sphere,      blue</a:t>
            </a: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0" y="5257800"/>
            <a:ext cx="5791200" cy="1382611"/>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1" y="5294590"/>
            <a:ext cx="5486399" cy="1427720"/>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1000" y="4450080"/>
            <a:ext cx="1295400" cy="1036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664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664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3664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366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366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366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366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366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366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366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366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46" grpId="0" animBg="1"/>
      <p:bldP spid="1136647" grpId="0" animBg="1"/>
      <p:bldP spid="1136649" grpId="0" animBg="1"/>
      <p:bldP spid="1136650" grpId="0" animBg="1"/>
      <p:bldP spid="1136652" grpId="0" animBg="1"/>
      <p:bldP spid="1136653" grpId="0" animBg="1"/>
      <p:bldP spid="1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22"/>
          <p:cNvSpPr>
            <a:spLocks noChangeArrowheads="1"/>
          </p:cNvSpPr>
          <p:nvPr/>
        </p:nvSpPr>
        <p:spPr bwMode="auto">
          <a:xfrm>
            <a:off x="5486400" y="1600200"/>
            <a:ext cx="1143000" cy="533400"/>
          </a:xfrm>
          <a:prstGeom prst="rect">
            <a:avLst/>
          </a:prstGeom>
          <a:solidFill>
            <a:srgbClr val="FFFF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Calibri" panose="020F0502020204030204" pitchFamily="34" charset="0"/>
              <a:cs typeface="Calibri" panose="020F0502020204030204" pitchFamily="34" charset="0"/>
            </a:endParaRPr>
          </a:p>
        </p:txBody>
      </p:sp>
      <p:sp>
        <p:nvSpPr>
          <p:cNvPr id="38" name="Rectangle 25"/>
          <p:cNvSpPr>
            <a:spLocks noChangeArrowheads="1"/>
          </p:cNvSpPr>
          <p:nvPr/>
        </p:nvSpPr>
        <p:spPr bwMode="auto">
          <a:xfrm>
            <a:off x="2438400" y="4572000"/>
            <a:ext cx="2438400" cy="533400"/>
          </a:xfrm>
          <a:prstGeom prst="rect">
            <a:avLst/>
          </a:prstGeom>
          <a:solidFill>
            <a:srgbClr val="FFFF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600">
              <a:latin typeface="Calibri" panose="020F0502020204030204" pitchFamily="34" charset="0"/>
              <a:cs typeface="Calibri" panose="020F0502020204030204" pitchFamily="34" charset="0"/>
            </a:endParaRPr>
          </a:p>
        </p:txBody>
      </p:sp>
      <p:sp>
        <p:nvSpPr>
          <p:cNvPr id="63491" name="Rectangle 2"/>
          <p:cNvSpPr>
            <a:spLocks noGrp="1" noChangeArrowheads="1"/>
          </p:cNvSpPr>
          <p:nvPr>
            <p:ph type="title"/>
          </p:nvPr>
        </p:nvSpPr>
        <p:spPr/>
        <p:txBody>
          <a:bodyPr/>
          <a:lstStyle/>
          <a:p>
            <a:r>
              <a:rPr lang="en-US">
                <a:ea typeface="MS PGothic" panose="020B0600070205080204" pitchFamily="34" charset="-128"/>
              </a:rPr>
              <a:t>Likelihood Weighting</a:t>
            </a:r>
          </a:p>
        </p:txBody>
      </p:sp>
      <p:sp>
        <p:nvSpPr>
          <p:cNvPr id="1132566" name="Rectangle 22"/>
          <p:cNvSpPr>
            <a:spLocks noChangeArrowheads="1"/>
          </p:cNvSpPr>
          <p:nvPr/>
        </p:nvSpPr>
        <p:spPr bwMode="auto">
          <a:xfrm>
            <a:off x="2438400" y="2814638"/>
            <a:ext cx="1371600" cy="533400"/>
          </a:xfrm>
          <a:prstGeom prst="rect">
            <a:avLst/>
          </a:prstGeom>
          <a:solidFill>
            <a:srgbClr val="FFFF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Calibri" panose="020F0502020204030204" pitchFamily="34" charset="0"/>
              <a:cs typeface="Calibri" panose="020F0502020204030204" pitchFamily="34" charset="0"/>
            </a:endParaRPr>
          </a:p>
        </p:txBody>
      </p:sp>
      <p:pic>
        <p:nvPicPr>
          <p:cNvPr id="63495" name="Picture 27" descr="txp_fi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638800" y="1295400"/>
            <a:ext cx="754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6" name="Picture 29" descr="txp_fi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614613" y="2438400"/>
            <a:ext cx="10572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6" name="Table 25"/>
          <p:cNvGraphicFramePr>
            <a:graphicFrameLocks noGrp="1"/>
          </p:cNvGraphicFramePr>
          <p:nvPr/>
        </p:nvGraphicFramePr>
        <p:xfrm>
          <a:off x="5486400" y="1620838"/>
          <a:ext cx="1143000" cy="506694"/>
        </p:xfrm>
        <a:graphic>
          <a:graphicData uri="http://schemas.openxmlformats.org/drawingml/2006/table">
            <a:tbl>
              <a:tblPr/>
              <a:tblGrid>
                <a:gridCol w="5715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253206">
                <a:tc>
                  <a:txBody>
                    <a:bodyPr/>
                    <a:lstStyle/>
                    <a:p>
                      <a:pPr algn="ctr" fontAlgn="b"/>
                      <a:r>
                        <a:rPr lang="en-US" sz="1600" b="0" i="0" u="none" strike="noStrike" dirty="0">
                          <a:solidFill>
                            <a:srgbClr val="000000"/>
                          </a:solidFill>
                          <a:latin typeface="Calibri" panose="020F0502020204030204"/>
                        </a:rPr>
                        <a:t>+c</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0.5</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53206">
                <a:tc>
                  <a:txBody>
                    <a:bodyPr/>
                    <a:lstStyle/>
                    <a:p>
                      <a:pPr algn="ctr" fontAlgn="b"/>
                      <a:r>
                        <a:rPr lang="en-US" sz="1600" b="0" i="0" u="none" strike="noStrike" dirty="0">
                          <a:solidFill>
                            <a:srgbClr val="000000"/>
                          </a:solidFill>
                          <a:latin typeface="Calibri" panose="020F0502020204030204"/>
                        </a:rPr>
                        <a:t>-c</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0.5</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7" name="Table 26"/>
          <p:cNvGraphicFramePr>
            <a:graphicFrameLocks noGrp="1"/>
          </p:cNvGraphicFramePr>
          <p:nvPr/>
        </p:nvGraphicFramePr>
        <p:xfrm>
          <a:off x="2514600" y="2836863"/>
          <a:ext cx="1295400" cy="1013388"/>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253206">
                <a:tc rowSpan="2">
                  <a:txBody>
                    <a:bodyPr/>
                    <a:lstStyle/>
                    <a:p>
                      <a:pPr algn="ctr" fontAlgn="b"/>
                      <a:r>
                        <a:rPr lang="en-US" sz="1600" b="0" i="0" u="none" strike="noStrike" dirty="0">
                          <a:solidFill>
                            <a:srgbClr val="000000"/>
                          </a:solidFill>
                          <a:latin typeface="Calibri" panose="020F0502020204030204"/>
                        </a:rPr>
                        <a:t>+c</a:t>
                      </a:r>
                    </a:p>
                    <a:p>
                      <a:pPr algn="ctr" fontAlgn="b"/>
                      <a:endParaRPr lang="en-US" sz="1600" b="0" i="0" u="none" strike="noStrike" dirty="0">
                        <a:solidFill>
                          <a:srgbClr val="000000"/>
                        </a:solidFill>
                        <a:latin typeface="Calibri" panose="020F0502020204030204"/>
                      </a:endParaRP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+s</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0.1</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53206">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-s</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0.9</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53206">
                <a:tc rowSpan="2">
                  <a:txBody>
                    <a:bodyPr/>
                    <a:lstStyle/>
                    <a:p>
                      <a:pPr algn="ctr" fontAlgn="b"/>
                      <a:r>
                        <a:rPr lang="en-US" sz="1600" b="0" i="0" u="none" strike="noStrike" dirty="0">
                          <a:solidFill>
                            <a:srgbClr val="000000"/>
                          </a:solidFill>
                          <a:latin typeface="Calibri" panose="020F0502020204030204"/>
                        </a:rPr>
                        <a:t>-c</a:t>
                      </a:r>
                    </a:p>
                    <a:p>
                      <a:pPr algn="ctr" fontAlgn="b"/>
                      <a:endParaRPr lang="en-US" sz="1600" b="0" i="0" u="none" strike="noStrike" dirty="0">
                        <a:solidFill>
                          <a:srgbClr val="000000"/>
                        </a:solidFill>
                        <a:latin typeface="Calibri" panose="020F0502020204030204"/>
                      </a:endParaRP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+s</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0.5</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53206">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-s</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0.5</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1" name="Rectangle 22"/>
          <p:cNvSpPr>
            <a:spLocks noChangeArrowheads="1"/>
          </p:cNvSpPr>
          <p:nvPr/>
        </p:nvSpPr>
        <p:spPr bwMode="auto">
          <a:xfrm>
            <a:off x="8153400" y="2814638"/>
            <a:ext cx="1371600" cy="538162"/>
          </a:xfrm>
          <a:prstGeom prst="rect">
            <a:avLst/>
          </a:prstGeom>
          <a:solidFill>
            <a:srgbClr val="FFFF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Calibri" panose="020F0502020204030204" pitchFamily="34" charset="0"/>
              <a:cs typeface="Calibri" panose="020F0502020204030204" pitchFamily="34" charset="0"/>
            </a:endParaRPr>
          </a:p>
        </p:txBody>
      </p:sp>
      <p:pic>
        <p:nvPicPr>
          <p:cNvPr id="63529" name="Picture 33" descr="txp_fig"/>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313738" y="2438400"/>
            <a:ext cx="10890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3" name="Table 32"/>
          <p:cNvGraphicFramePr>
            <a:graphicFrameLocks noGrp="1"/>
          </p:cNvGraphicFramePr>
          <p:nvPr/>
        </p:nvGraphicFramePr>
        <p:xfrm>
          <a:off x="8229600" y="2836863"/>
          <a:ext cx="1295400" cy="1013388"/>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253206">
                <a:tc rowSpan="2">
                  <a:txBody>
                    <a:bodyPr/>
                    <a:lstStyle/>
                    <a:p>
                      <a:pPr algn="ctr" fontAlgn="b"/>
                      <a:r>
                        <a:rPr lang="en-US" sz="1600" b="0" i="0" u="none" strike="noStrike" dirty="0">
                          <a:solidFill>
                            <a:srgbClr val="000000"/>
                          </a:solidFill>
                          <a:latin typeface="Calibri" panose="020F0502020204030204"/>
                        </a:rPr>
                        <a:t>+c</a:t>
                      </a:r>
                    </a:p>
                    <a:p>
                      <a:pPr algn="ctr" fontAlgn="b"/>
                      <a:endParaRPr lang="en-US" sz="1600" b="0" i="0" u="none" strike="noStrike" dirty="0">
                        <a:solidFill>
                          <a:srgbClr val="000000"/>
                        </a:solidFill>
                        <a:latin typeface="Calibri" panose="020F0502020204030204"/>
                      </a:endParaRP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+r</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0.8</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53206">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-r</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0.2</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53206">
                <a:tc rowSpan="2">
                  <a:txBody>
                    <a:bodyPr/>
                    <a:lstStyle/>
                    <a:p>
                      <a:pPr algn="ctr" fontAlgn="b"/>
                      <a:r>
                        <a:rPr lang="en-US" sz="1600" b="0" i="0" u="none" strike="noStrike" dirty="0">
                          <a:solidFill>
                            <a:srgbClr val="000000"/>
                          </a:solidFill>
                          <a:latin typeface="Calibri" panose="020F0502020204030204"/>
                        </a:rPr>
                        <a:t>-c</a:t>
                      </a:r>
                    </a:p>
                    <a:p>
                      <a:pPr algn="ctr" fontAlgn="b"/>
                      <a:endParaRPr lang="en-US" sz="1600" b="0" i="0" u="none" strike="noStrike" dirty="0">
                        <a:solidFill>
                          <a:srgbClr val="000000"/>
                        </a:solidFill>
                        <a:latin typeface="Calibri" panose="020F0502020204030204"/>
                      </a:endParaRP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+r</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0.2</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53206">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-r</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0.8</a:t>
                      </a:r>
                    </a:p>
                  </a:txBody>
                  <a:tcPr marL="9525" marR="9525" marT="950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63550" name="Picture 36" descr="txp_fi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895600" y="4191000"/>
            <a:ext cx="1549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6" name="Table 35"/>
          <p:cNvGraphicFramePr>
            <a:graphicFrameLocks noGrp="1"/>
          </p:cNvGraphicFramePr>
          <p:nvPr/>
        </p:nvGraphicFramePr>
        <p:xfrm>
          <a:off x="2438400" y="4602163"/>
          <a:ext cx="2438400" cy="202724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253405">
                <a:tc rowSpan="4">
                  <a:txBody>
                    <a:bodyPr/>
                    <a:lstStyle/>
                    <a:p>
                      <a:pPr algn="ctr" fontAlgn="b"/>
                      <a:r>
                        <a:rPr lang="en-US" sz="1600" b="0" i="0" u="none" strike="noStrike" dirty="0">
                          <a:solidFill>
                            <a:srgbClr val="000000"/>
                          </a:solidFill>
                          <a:latin typeface="Calibri" panose="020F0502020204030204"/>
                        </a:rPr>
                        <a:t>+s</a:t>
                      </a:r>
                    </a:p>
                    <a:p>
                      <a:pPr algn="ctr" fontAlgn="b"/>
                      <a:endParaRPr lang="en-US" sz="1600" b="0" i="0" u="none" strike="noStrike" dirty="0">
                        <a:solidFill>
                          <a:srgbClr val="000000"/>
                        </a:solidFill>
                        <a:latin typeface="Calibri" panose="020F0502020204030204"/>
                      </a:endParaRPr>
                    </a:p>
                    <a:p>
                      <a:pPr algn="ctr" fontAlgn="b"/>
                      <a:endParaRPr lang="en-US" sz="1600" b="0" i="0" u="none" strike="noStrike" dirty="0">
                        <a:solidFill>
                          <a:srgbClr val="000000"/>
                        </a:solidFill>
                        <a:latin typeface="Calibri" panose="020F0502020204030204"/>
                      </a:endParaRPr>
                    </a:p>
                    <a:p>
                      <a:pPr algn="ctr" fontAlgn="b"/>
                      <a:endParaRPr lang="en-US" sz="1600" b="0" i="0" u="none" strike="noStrike" dirty="0">
                        <a:solidFill>
                          <a:srgbClr val="000000"/>
                        </a:solidFill>
                        <a:latin typeface="Calibri" panose="020F0502020204030204"/>
                      </a:endParaRP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b"/>
                      <a:r>
                        <a:rPr lang="en-US" sz="1600" b="0" i="0" u="none" strike="noStrike" dirty="0">
                          <a:solidFill>
                            <a:srgbClr val="000000"/>
                          </a:solidFill>
                          <a:latin typeface="Calibri" panose="020F0502020204030204"/>
                        </a:rPr>
                        <a:t>+r</a:t>
                      </a:r>
                    </a:p>
                    <a:p>
                      <a:pPr algn="ctr" fontAlgn="b"/>
                      <a:endParaRPr lang="en-US" sz="1600" b="0" i="0" u="none" strike="noStrike" dirty="0">
                        <a:solidFill>
                          <a:srgbClr val="000000"/>
                        </a:solidFill>
                        <a:latin typeface="Calibri" panose="020F0502020204030204"/>
                      </a:endParaRP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+w</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0.99</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53405">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-w</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0.01</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53405">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b"/>
                      <a:r>
                        <a:rPr lang="en-US" sz="1600" b="0" i="0" u="none" strike="noStrike" dirty="0">
                          <a:solidFill>
                            <a:srgbClr val="000000"/>
                          </a:solidFill>
                          <a:latin typeface="Calibri" panose="020F0502020204030204"/>
                        </a:rPr>
                        <a:t>-r</a:t>
                      </a:r>
                    </a:p>
                    <a:p>
                      <a:pPr algn="ctr" fontAlgn="b"/>
                      <a:endParaRPr lang="en-US" sz="1600" b="0" i="0" u="none" strike="noStrike" dirty="0">
                        <a:solidFill>
                          <a:srgbClr val="000000"/>
                        </a:solidFill>
                        <a:latin typeface="Calibri" panose="020F0502020204030204"/>
                      </a:endParaRP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+w</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0.90</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53405">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-w</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0.10</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53405">
                <a:tc rowSpan="4">
                  <a:txBody>
                    <a:bodyPr/>
                    <a:lstStyle/>
                    <a:p>
                      <a:pPr algn="ctr" fontAlgn="b"/>
                      <a:r>
                        <a:rPr lang="en-US" sz="1600" b="0" i="0" u="none" strike="noStrike" dirty="0">
                          <a:solidFill>
                            <a:srgbClr val="000000"/>
                          </a:solidFill>
                          <a:latin typeface="Calibri" panose="020F0502020204030204"/>
                        </a:rPr>
                        <a:t>-s</a:t>
                      </a:r>
                    </a:p>
                    <a:p>
                      <a:pPr algn="ctr" fontAlgn="b"/>
                      <a:endParaRPr lang="en-US" sz="1600" b="0" i="0" u="none" strike="noStrike" dirty="0">
                        <a:solidFill>
                          <a:srgbClr val="000000"/>
                        </a:solidFill>
                        <a:latin typeface="Calibri" panose="020F0502020204030204"/>
                      </a:endParaRPr>
                    </a:p>
                    <a:p>
                      <a:pPr algn="ctr" fontAlgn="b"/>
                      <a:endParaRPr lang="en-US" sz="1600" b="0" i="0" u="none" strike="noStrike" dirty="0">
                        <a:solidFill>
                          <a:srgbClr val="000000"/>
                        </a:solidFill>
                        <a:latin typeface="Calibri" panose="020F0502020204030204"/>
                      </a:endParaRPr>
                    </a:p>
                    <a:p>
                      <a:pPr algn="ctr" fontAlgn="b"/>
                      <a:endParaRPr lang="en-US" sz="1600" b="0" i="0" u="none" strike="noStrike" dirty="0">
                        <a:solidFill>
                          <a:srgbClr val="000000"/>
                        </a:solidFill>
                        <a:latin typeface="Calibri" panose="020F0502020204030204"/>
                      </a:endParaRP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b"/>
                      <a:r>
                        <a:rPr lang="en-US" sz="1600" b="0" i="0" u="none" strike="noStrike" dirty="0">
                          <a:solidFill>
                            <a:srgbClr val="000000"/>
                          </a:solidFill>
                          <a:latin typeface="Calibri" panose="020F0502020204030204"/>
                        </a:rPr>
                        <a:t>+r</a:t>
                      </a:r>
                    </a:p>
                    <a:p>
                      <a:pPr algn="ctr" fontAlgn="b"/>
                      <a:endParaRPr lang="en-US" sz="1600" b="0" i="0" u="none" strike="noStrike" dirty="0">
                        <a:solidFill>
                          <a:srgbClr val="000000"/>
                        </a:solidFill>
                        <a:latin typeface="Calibri" panose="020F0502020204030204"/>
                      </a:endParaRP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+w</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0.90</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53405">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-w</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0.10</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53405">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b"/>
                      <a:r>
                        <a:rPr lang="en-US" sz="1600" b="0" i="0" u="none" strike="noStrike" dirty="0">
                          <a:solidFill>
                            <a:srgbClr val="000000"/>
                          </a:solidFill>
                          <a:latin typeface="Calibri" panose="020F0502020204030204"/>
                        </a:rPr>
                        <a:t>-r</a:t>
                      </a:r>
                    </a:p>
                    <a:p>
                      <a:pPr algn="ctr" fontAlgn="b"/>
                      <a:endParaRPr lang="en-US" sz="1600" b="0" i="0" u="none" strike="noStrike" dirty="0">
                        <a:solidFill>
                          <a:srgbClr val="000000"/>
                        </a:solidFill>
                        <a:latin typeface="Calibri" panose="020F0502020204030204"/>
                      </a:endParaRP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+w</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0.01</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53405">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-w</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panose="020F0502020204030204"/>
                        </a:rPr>
                        <a:t>0.99</a:t>
                      </a:r>
                    </a:p>
                  </a:txBody>
                  <a:tcPr marL="9525" marR="9525" marT="952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63588" name="TextBox 39"/>
          <p:cNvSpPr txBox="1">
            <a:spLocks noChangeArrowheads="1"/>
          </p:cNvSpPr>
          <p:nvPr/>
        </p:nvSpPr>
        <p:spPr bwMode="auto">
          <a:xfrm>
            <a:off x="7696200" y="4343400"/>
            <a:ext cx="175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sz="1800">
                <a:latin typeface="Calibri" panose="020F0502020204030204" pitchFamily="34" charset="0"/>
                <a:cs typeface="Calibri" panose="020F0502020204030204" pitchFamily="34" charset="0"/>
              </a:rPr>
              <a:t>Samples:</a:t>
            </a:r>
          </a:p>
        </p:txBody>
      </p:sp>
      <p:sp>
        <p:nvSpPr>
          <p:cNvPr id="63589" name="TextBox 40"/>
          <p:cNvSpPr txBox="1">
            <a:spLocks noChangeArrowheads="1"/>
          </p:cNvSpPr>
          <p:nvPr/>
        </p:nvSpPr>
        <p:spPr bwMode="auto">
          <a:xfrm>
            <a:off x="8001000" y="4800600"/>
            <a:ext cx="198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sz="1800">
                <a:latin typeface="Calibri" panose="020F0502020204030204" pitchFamily="34" charset="0"/>
                <a:cs typeface="Calibri" panose="020F0502020204030204" pitchFamily="34" charset="0"/>
              </a:rPr>
              <a:t>+c, +s, +r, +w</a:t>
            </a:r>
          </a:p>
        </p:txBody>
      </p:sp>
      <p:sp>
        <p:nvSpPr>
          <p:cNvPr id="63590" name="TextBox 42"/>
          <p:cNvSpPr txBox="1">
            <a:spLocks noChangeArrowheads="1"/>
          </p:cNvSpPr>
          <p:nvPr/>
        </p:nvSpPr>
        <p:spPr bwMode="auto">
          <a:xfrm>
            <a:off x="8077200" y="5105400"/>
            <a:ext cx="198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sz="1800">
                <a:latin typeface="Calibri" panose="020F0502020204030204" pitchFamily="34" charset="0"/>
                <a:cs typeface="Calibri" panose="020F0502020204030204" pitchFamily="34" charset="0"/>
              </a:rPr>
              <a:t>…</a:t>
            </a:r>
          </a:p>
        </p:txBody>
      </p:sp>
      <p:sp>
        <p:nvSpPr>
          <p:cNvPr id="63591" name="Oval 4"/>
          <p:cNvSpPr>
            <a:spLocks noChangeArrowheads="1"/>
          </p:cNvSpPr>
          <p:nvPr/>
        </p:nvSpPr>
        <p:spPr bwMode="auto">
          <a:xfrm>
            <a:off x="5410200" y="2397125"/>
            <a:ext cx="1222375" cy="574675"/>
          </a:xfrm>
          <a:prstGeom prst="ellipse">
            <a:avLst/>
          </a:prstGeom>
          <a:solidFill>
            <a:schemeClr val="bg1"/>
          </a:solidFill>
          <a:ln w="28575">
            <a:solidFill>
              <a:schemeClr val="tx1"/>
            </a:solidFill>
            <a:round/>
          </a:ln>
        </p:spPr>
        <p:txBody>
          <a:bodyPr wrap="none" anchor="ctr"/>
          <a:lstStyle/>
          <a:p>
            <a:pPr algn="ctr"/>
            <a:r>
              <a:rPr lang="en-US">
                <a:latin typeface="Calibri" panose="020F0502020204030204" pitchFamily="34" charset="0"/>
                <a:cs typeface="Calibri" panose="020F0502020204030204" pitchFamily="34" charset="0"/>
              </a:rPr>
              <a:t>Cloudy</a:t>
            </a:r>
          </a:p>
        </p:txBody>
      </p:sp>
      <p:sp>
        <p:nvSpPr>
          <p:cNvPr id="63592" name="Oval 5"/>
          <p:cNvSpPr>
            <a:spLocks noChangeArrowheads="1"/>
          </p:cNvSpPr>
          <p:nvPr/>
        </p:nvSpPr>
        <p:spPr bwMode="auto">
          <a:xfrm>
            <a:off x="4038600" y="3365500"/>
            <a:ext cx="1222375" cy="574675"/>
          </a:xfrm>
          <a:prstGeom prst="ellipse">
            <a:avLst/>
          </a:prstGeom>
          <a:solidFill>
            <a:schemeClr val="bg1"/>
          </a:solidFill>
          <a:ln w="28575">
            <a:solidFill>
              <a:schemeClr val="tx1"/>
            </a:solidFill>
            <a:round/>
          </a:ln>
        </p:spPr>
        <p:txBody>
          <a:bodyPr wrap="none" anchor="ctr"/>
          <a:lstStyle/>
          <a:p>
            <a:pPr algn="ctr"/>
            <a:r>
              <a:rPr lang="en-US">
                <a:latin typeface="Calibri" panose="020F0502020204030204" pitchFamily="34" charset="0"/>
                <a:cs typeface="Calibri" panose="020F0502020204030204" pitchFamily="34" charset="0"/>
              </a:rPr>
              <a:t>Sprinkler</a:t>
            </a:r>
          </a:p>
        </p:txBody>
      </p:sp>
      <p:sp>
        <p:nvSpPr>
          <p:cNvPr id="63593" name="Oval 6"/>
          <p:cNvSpPr>
            <a:spLocks noChangeArrowheads="1"/>
          </p:cNvSpPr>
          <p:nvPr/>
        </p:nvSpPr>
        <p:spPr bwMode="auto">
          <a:xfrm>
            <a:off x="6778625" y="3387725"/>
            <a:ext cx="1222375" cy="574675"/>
          </a:xfrm>
          <a:prstGeom prst="ellipse">
            <a:avLst/>
          </a:prstGeom>
          <a:solidFill>
            <a:schemeClr val="bg1"/>
          </a:solidFill>
          <a:ln w="28575">
            <a:solidFill>
              <a:schemeClr val="tx1"/>
            </a:solidFill>
            <a:round/>
          </a:ln>
        </p:spPr>
        <p:txBody>
          <a:bodyPr wrap="none" anchor="ctr"/>
          <a:lstStyle/>
          <a:p>
            <a:pPr algn="ctr"/>
            <a:r>
              <a:rPr lang="en-US">
                <a:latin typeface="Calibri" panose="020F0502020204030204" pitchFamily="34" charset="0"/>
                <a:cs typeface="Calibri" panose="020F0502020204030204" pitchFamily="34" charset="0"/>
              </a:rPr>
              <a:t>Rain</a:t>
            </a:r>
          </a:p>
        </p:txBody>
      </p:sp>
      <p:sp>
        <p:nvSpPr>
          <p:cNvPr id="63594" name="Oval 7"/>
          <p:cNvSpPr>
            <a:spLocks noChangeArrowheads="1"/>
          </p:cNvSpPr>
          <p:nvPr/>
        </p:nvSpPr>
        <p:spPr bwMode="auto">
          <a:xfrm>
            <a:off x="5407025" y="4378325"/>
            <a:ext cx="1222375" cy="574675"/>
          </a:xfrm>
          <a:prstGeom prst="ellipse">
            <a:avLst/>
          </a:prstGeom>
          <a:solidFill>
            <a:schemeClr val="bg1"/>
          </a:solidFill>
          <a:ln w="28575">
            <a:solidFill>
              <a:schemeClr val="tx1"/>
            </a:solidFill>
            <a:round/>
          </a:ln>
        </p:spPr>
        <p:txBody>
          <a:bodyPr wrap="none" anchor="ctr"/>
          <a:lstStyle/>
          <a:p>
            <a:pPr algn="ctr"/>
            <a:r>
              <a:rPr lang="en-US">
                <a:latin typeface="Calibri" panose="020F0502020204030204" pitchFamily="34" charset="0"/>
                <a:cs typeface="Calibri" panose="020F0502020204030204" pitchFamily="34" charset="0"/>
              </a:rPr>
              <a:t>WetGrass</a:t>
            </a:r>
          </a:p>
        </p:txBody>
      </p:sp>
      <p:cxnSp>
        <p:nvCxnSpPr>
          <p:cNvPr id="63595" name="AutoShape 8"/>
          <p:cNvCxnSpPr>
            <a:cxnSpLocks noChangeShapeType="1"/>
            <a:stCxn id="51" idx="5"/>
            <a:endCxn id="63593" idx="1"/>
          </p:cNvCxnSpPr>
          <p:nvPr/>
        </p:nvCxnSpPr>
        <p:spPr bwMode="auto">
          <a:xfrm>
            <a:off x="6453188" y="2901950"/>
            <a:ext cx="504825" cy="555625"/>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63596" name="AutoShape 9"/>
          <p:cNvCxnSpPr>
            <a:cxnSpLocks noChangeShapeType="1"/>
            <a:stCxn id="63591" idx="3"/>
            <a:endCxn id="63592" idx="7"/>
          </p:cNvCxnSpPr>
          <p:nvPr/>
        </p:nvCxnSpPr>
        <p:spPr bwMode="auto">
          <a:xfrm flipH="1">
            <a:off x="5081588" y="2901950"/>
            <a:ext cx="508000" cy="533400"/>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63597" name="AutoShape 10"/>
          <p:cNvCxnSpPr>
            <a:cxnSpLocks noChangeShapeType="1"/>
            <a:stCxn id="63592" idx="5"/>
            <a:endCxn id="63594" idx="1"/>
          </p:cNvCxnSpPr>
          <p:nvPr/>
        </p:nvCxnSpPr>
        <p:spPr bwMode="auto">
          <a:xfrm>
            <a:off x="5081588" y="3870325"/>
            <a:ext cx="504825" cy="577850"/>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63598" name="AutoShape 11"/>
          <p:cNvCxnSpPr>
            <a:cxnSpLocks noChangeShapeType="1"/>
            <a:stCxn id="63593" idx="3"/>
            <a:endCxn id="63594" idx="7"/>
          </p:cNvCxnSpPr>
          <p:nvPr/>
        </p:nvCxnSpPr>
        <p:spPr bwMode="auto">
          <a:xfrm flipH="1">
            <a:off x="6450013" y="3892550"/>
            <a:ext cx="508000" cy="555625"/>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51" name="Oval 16"/>
          <p:cNvSpPr>
            <a:spLocks noChangeArrowheads="1"/>
          </p:cNvSpPr>
          <p:nvPr/>
        </p:nvSpPr>
        <p:spPr bwMode="auto">
          <a:xfrm>
            <a:off x="5410200" y="2397125"/>
            <a:ext cx="1222375" cy="574675"/>
          </a:xfrm>
          <a:prstGeom prst="ellipse">
            <a:avLst/>
          </a:prstGeom>
          <a:solidFill>
            <a:srgbClr val="33CC33"/>
          </a:solidFill>
          <a:ln w="28575">
            <a:solidFill>
              <a:schemeClr val="tx1"/>
            </a:solidFill>
            <a:round/>
          </a:ln>
        </p:spPr>
        <p:txBody>
          <a:bodyPr wrap="none" anchor="ctr"/>
          <a:lstStyle/>
          <a:p>
            <a:pPr algn="ctr"/>
            <a:r>
              <a:rPr lang="en-US" dirty="0">
                <a:latin typeface="Calibri" panose="020F0502020204030204" pitchFamily="34" charset="0"/>
                <a:cs typeface="Calibri" panose="020F0502020204030204" pitchFamily="34" charset="0"/>
              </a:rPr>
              <a:t>Cloudy</a:t>
            </a:r>
          </a:p>
        </p:txBody>
      </p:sp>
      <p:sp>
        <p:nvSpPr>
          <p:cNvPr id="63600" name="Oval 17"/>
          <p:cNvSpPr>
            <a:spLocks noChangeArrowheads="1"/>
          </p:cNvSpPr>
          <p:nvPr/>
        </p:nvSpPr>
        <p:spPr bwMode="auto">
          <a:xfrm>
            <a:off x="4038600" y="3365500"/>
            <a:ext cx="1222375" cy="574675"/>
          </a:xfrm>
          <a:prstGeom prst="ellipse">
            <a:avLst/>
          </a:prstGeom>
          <a:solidFill>
            <a:srgbClr val="33CC33"/>
          </a:solidFill>
          <a:ln w="28575">
            <a:solidFill>
              <a:schemeClr val="tx1"/>
            </a:solidFill>
            <a:round/>
          </a:ln>
        </p:spPr>
        <p:txBody>
          <a:bodyPr wrap="none" anchor="ctr"/>
          <a:lstStyle/>
          <a:p>
            <a:pPr algn="ctr"/>
            <a:r>
              <a:rPr lang="en-US">
                <a:latin typeface="Calibri" panose="020F0502020204030204" pitchFamily="34" charset="0"/>
                <a:cs typeface="Calibri" panose="020F0502020204030204" pitchFamily="34" charset="0"/>
              </a:rPr>
              <a:t>Sprinkler</a:t>
            </a:r>
          </a:p>
        </p:txBody>
      </p:sp>
      <p:sp>
        <p:nvSpPr>
          <p:cNvPr id="53" name="Oval 18"/>
          <p:cNvSpPr>
            <a:spLocks noChangeArrowheads="1"/>
          </p:cNvSpPr>
          <p:nvPr/>
        </p:nvSpPr>
        <p:spPr bwMode="auto">
          <a:xfrm>
            <a:off x="6778625" y="3387725"/>
            <a:ext cx="1222375" cy="574675"/>
          </a:xfrm>
          <a:prstGeom prst="ellipse">
            <a:avLst/>
          </a:prstGeom>
          <a:solidFill>
            <a:srgbClr val="33CC33"/>
          </a:solidFill>
          <a:ln w="28575">
            <a:solidFill>
              <a:schemeClr val="tx1"/>
            </a:solidFill>
            <a:round/>
          </a:ln>
        </p:spPr>
        <p:txBody>
          <a:bodyPr wrap="none" anchor="ctr"/>
          <a:lstStyle/>
          <a:p>
            <a:pPr algn="ctr"/>
            <a:r>
              <a:rPr lang="en-US">
                <a:latin typeface="Calibri" panose="020F0502020204030204" pitchFamily="34" charset="0"/>
                <a:cs typeface="Calibri" panose="020F0502020204030204" pitchFamily="34" charset="0"/>
              </a:rPr>
              <a:t>Rain</a:t>
            </a:r>
          </a:p>
        </p:txBody>
      </p:sp>
      <p:sp>
        <p:nvSpPr>
          <p:cNvPr id="63602" name="Oval 19"/>
          <p:cNvSpPr>
            <a:spLocks noChangeArrowheads="1"/>
          </p:cNvSpPr>
          <p:nvPr/>
        </p:nvSpPr>
        <p:spPr bwMode="auto">
          <a:xfrm>
            <a:off x="5410200" y="4378325"/>
            <a:ext cx="1222375" cy="574675"/>
          </a:xfrm>
          <a:prstGeom prst="ellipse">
            <a:avLst/>
          </a:prstGeom>
          <a:solidFill>
            <a:srgbClr val="33CC33"/>
          </a:solidFill>
          <a:ln w="28575">
            <a:solidFill>
              <a:schemeClr val="tx1"/>
            </a:solidFill>
            <a:round/>
          </a:ln>
        </p:spPr>
        <p:txBody>
          <a:bodyPr wrap="none" anchor="ctr"/>
          <a:lstStyle/>
          <a:p>
            <a:pPr algn="ctr"/>
            <a:r>
              <a:rPr lang="en-US">
                <a:latin typeface="Calibri" panose="020F0502020204030204" pitchFamily="34" charset="0"/>
                <a:cs typeface="Calibri" panose="020F0502020204030204" pitchFamily="34" charset="0"/>
              </a:rPr>
              <a:t>WetGrass</a:t>
            </a:r>
          </a:p>
        </p:txBody>
      </p:sp>
      <p:sp>
        <p:nvSpPr>
          <p:cNvPr id="63603" name="Line 23"/>
          <p:cNvSpPr>
            <a:spLocks noChangeShapeType="1"/>
          </p:cNvSpPr>
          <p:nvPr/>
        </p:nvSpPr>
        <p:spPr bwMode="auto">
          <a:xfrm flipV="1">
            <a:off x="5562600" y="4419600"/>
            <a:ext cx="609600" cy="45720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63604" name="Line 24"/>
          <p:cNvSpPr>
            <a:spLocks noChangeShapeType="1"/>
          </p:cNvSpPr>
          <p:nvPr/>
        </p:nvSpPr>
        <p:spPr bwMode="auto">
          <a:xfrm flipV="1">
            <a:off x="5943600" y="4495800"/>
            <a:ext cx="533400" cy="45720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63605" name="Line 25"/>
          <p:cNvSpPr>
            <a:spLocks noChangeShapeType="1"/>
          </p:cNvSpPr>
          <p:nvPr/>
        </p:nvSpPr>
        <p:spPr bwMode="auto">
          <a:xfrm flipV="1">
            <a:off x="4114800" y="3352800"/>
            <a:ext cx="609600" cy="45720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63606" name="Line 26"/>
          <p:cNvSpPr>
            <a:spLocks noChangeShapeType="1"/>
          </p:cNvSpPr>
          <p:nvPr/>
        </p:nvSpPr>
        <p:spPr bwMode="auto">
          <a:xfrm flipV="1">
            <a:off x="4495800" y="3429000"/>
            <a:ext cx="533400" cy="45720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pic>
        <p:nvPicPr>
          <p:cNvPr id="63607" name="Picture 28" descr="txp_fig"/>
          <p:cNvPicPr>
            <a:picLocks noChangeAspect="1" noChangeArrowheads="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6553200" y="5969000"/>
            <a:ext cx="10445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30" descr="txp_fig"/>
          <p:cNvPicPr>
            <a:picLocks noChangeAspect="1" noChangeArrowheads="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7646988" y="5969000"/>
            <a:ext cx="582612"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32" descr="txp_fig"/>
          <p:cNvPicPr>
            <a:picLocks noChangeAspect="1" noChangeArrowheads="1"/>
          </p:cNvPicPr>
          <p:nvPr>
            <p:custDataLst>
              <p:tags r:id="rId7"/>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8308975" y="5943600"/>
            <a:ext cx="75882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325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8" grpId="0" animBg="1"/>
      <p:bldP spid="1132566" grpId="0" animBg="1"/>
      <p:bldP spid="31" grpId="0" animBg="1"/>
      <p:bldP spid="51" grpId="0" animBg="1"/>
      <p:bldP spid="5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r>
              <a:rPr lang="en-US">
                <a:ea typeface="MS PGothic" panose="020B0600070205080204" pitchFamily="34" charset="-128"/>
              </a:rPr>
              <a:t>Likelihood Weighting</a:t>
            </a:r>
          </a:p>
        </p:txBody>
      </p:sp>
      <p:sp>
        <p:nvSpPr>
          <p:cNvPr id="76802" name="Content Placeholder 2"/>
          <p:cNvSpPr>
            <a:spLocks noGrp="1"/>
          </p:cNvSpPr>
          <p:nvPr>
            <p:ph idx="1"/>
          </p:nvPr>
        </p:nvSpPr>
        <p:spPr>
          <a:xfrm>
            <a:off x="3810000" y="1219200"/>
            <a:ext cx="4191000" cy="3174999"/>
          </a:xfrm>
          <a:ln w="28575">
            <a:solidFill>
              <a:schemeClr val="tx1"/>
            </a:solidFill>
          </a:ln>
        </p:spPr>
        <p:txBody>
          <a:bodyPr/>
          <a:lstStyle/>
          <a:p>
            <a:r>
              <a:rPr lang="en-US" sz="2000" dirty="0">
                <a:ea typeface="MS PGothic" panose="020B0600070205080204" pitchFamily="34" charset="-128"/>
              </a:rPr>
              <a:t>IN: evidence instantiation</a:t>
            </a:r>
          </a:p>
          <a:p>
            <a:r>
              <a:rPr lang="en-US" sz="2000" dirty="0">
                <a:ea typeface="MS PGothic" panose="020B0600070205080204" pitchFamily="34" charset="-128"/>
              </a:rPr>
              <a:t>w = 1.0</a:t>
            </a:r>
          </a:p>
          <a:p>
            <a:r>
              <a:rPr lang="en-US" sz="2000" dirty="0">
                <a:ea typeface="MS PGothic" panose="020B0600070205080204" pitchFamily="34" charset="-128"/>
              </a:rPr>
              <a:t>for </a:t>
            </a:r>
            <a:r>
              <a:rPr lang="en-US" sz="2000" dirty="0" err="1">
                <a:ea typeface="MS PGothic" panose="020B0600070205080204" pitchFamily="34" charset="-128"/>
              </a:rPr>
              <a:t>i</a:t>
            </a:r>
            <a:r>
              <a:rPr lang="en-US" sz="2000" dirty="0">
                <a:ea typeface="MS PGothic" panose="020B0600070205080204" pitchFamily="34" charset="-128"/>
              </a:rPr>
              <a:t>=1, 2, …, n</a:t>
            </a:r>
          </a:p>
          <a:p>
            <a:pPr lvl="1"/>
            <a:r>
              <a:rPr lang="en-US" sz="1800" dirty="0">
                <a:ea typeface="MS PGothic" panose="020B0600070205080204" pitchFamily="34" charset="-128"/>
              </a:rPr>
              <a:t>if X</a:t>
            </a:r>
            <a:r>
              <a:rPr lang="en-US" sz="1800" baseline="-25000" dirty="0">
                <a:ea typeface="MS PGothic" panose="020B0600070205080204" pitchFamily="34" charset="-128"/>
              </a:rPr>
              <a:t>i</a:t>
            </a:r>
            <a:r>
              <a:rPr lang="en-US" sz="1800" dirty="0">
                <a:ea typeface="MS PGothic" panose="020B0600070205080204" pitchFamily="34" charset="-128"/>
              </a:rPr>
              <a:t> is an evidence variable</a:t>
            </a:r>
          </a:p>
          <a:p>
            <a:pPr lvl="2"/>
            <a:r>
              <a:rPr lang="en-US" sz="1600" dirty="0">
                <a:ea typeface="MS PGothic" panose="020B0600070205080204" pitchFamily="34" charset="-128"/>
              </a:rPr>
              <a:t>X</a:t>
            </a:r>
            <a:r>
              <a:rPr lang="en-US" sz="1600" baseline="-25000" dirty="0">
                <a:ea typeface="MS PGothic" panose="020B0600070205080204" pitchFamily="34" charset="-128"/>
              </a:rPr>
              <a:t>i</a:t>
            </a:r>
            <a:r>
              <a:rPr lang="en-US" sz="1600" dirty="0">
                <a:ea typeface="MS PGothic" panose="020B0600070205080204" pitchFamily="34" charset="-128"/>
              </a:rPr>
              <a:t> = observation x</a:t>
            </a:r>
            <a:r>
              <a:rPr lang="en-US" sz="1600" baseline="-25000" dirty="0">
                <a:ea typeface="MS PGothic" panose="020B0600070205080204" pitchFamily="34" charset="-128"/>
              </a:rPr>
              <a:t>i</a:t>
            </a:r>
            <a:r>
              <a:rPr lang="en-US" sz="1600" dirty="0">
                <a:ea typeface="MS PGothic" panose="020B0600070205080204" pitchFamily="34" charset="-128"/>
              </a:rPr>
              <a:t> for X</a:t>
            </a:r>
            <a:r>
              <a:rPr lang="en-US" sz="1600" baseline="-25000" dirty="0">
                <a:ea typeface="MS PGothic" panose="020B0600070205080204" pitchFamily="34" charset="-128"/>
              </a:rPr>
              <a:t>i</a:t>
            </a:r>
          </a:p>
          <a:p>
            <a:pPr lvl="2"/>
            <a:r>
              <a:rPr lang="en-US" sz="1600" dirty="0">
                <a:ea typeface="MS PGothic" panose="020B0600070205080204" pitchFamily="34" charset="-128"/>
              </a:rPr>
              <a:t>Set w = w * P(x</a:t>
            </a:r>
            <a:r>
              <a:rPr lang="en-US" sz="1600" baseline="-25000" dirty="0">
                <a:ea typeface="MS PGothic" panose="020B0600070205080204" pitchFamily="34" charset="-128"/>
              </a:rPr>
              <a:t>i</a:t>
            </a:r>
            <a:r>
              <a:rPr lang="en-US" sz="1600" dirty="0">
                <a:ea typeface="MS PGothic" panose="020B0600070205080204" pitchFamily="34" charset="-128"/>
              </a:rPr>
              <a:t> | Parents(X</a:t>
            </a:r>
            <a:r>
              <a:rPr lang="en-US" sz="1600" baseline="-25000" dirty="0">
                <a:ea typeface="MS PGothic" panose="020B0600070205080204" pitchFamily="34" charset="-128"/>
              </a:rPr>
              <a:t>i</a:t>
            </a:r>
            <a:r>
              <a:rPr lang="en-US" sz="1600" dirty="0">
                <a:ea typeface="MS PGothic" panose="020B0600070205080204" pitchFamily="34" charset="-128"/>
              </a:rPr>
              <a:t>))</a:t>
            </a:r>
          </a:p>
          <a:p>
            <a:pPr lvl="1"/>
            <a:r>
              <a:rPr lang="en-US" sz="1800" dirty="0">
                <a:ea typeface="MS PGothic" panose="020B0600070205080204" pitchFamily="34" charset="-128"/>
              </a:rPr>
              <a:t>else</a:t>
            </a:r>
          </a:p>
          <a:p>
            <a:pPr lvl="2"/>
            <a:r>
              <a:rPr lang="en-US" sz="1600" dirty="0">
                <a:ea typeface="MS PGothic" panose="020B0600070205080204" pitchFamily="34" charset="-128"/>
              </a:rPr>
              <a:t>Sample x</a:t>
            </a:r>
            <a:r>
              <a:rPr lang="en-US" sz="1600" baseline="-25000" dirty="0">
                <a:ea typeface="MS PGothic" panose="020B0600070205080204" pitchFamily="34" charset="-128"/>
              </a:rPr>
              <a:t>i</a:t>
            </a:r>
            <a:r>
              <a:rPr lang="en-US" sz="1600" dirty="0">
                <a:ea typeface="MS PGothic" panose="020B0600070205080204" pitchFamily="34" charset="-128"/>
              </a:rPr>
              <a:t> from P(X</a:t>
            </a:r>
            <a:r>
              <a:rPr lang="en-US" sz="1600" baseline="-25000" dirty="0">
                <a:ea typeface="MS PGothic" panose="020B0600070205080204" pitchFamily="34" charset="-128"/>
              </a:rPr>
              <a:t>i</a:t>
            </a:r>
            <a:r>
              <a:rPr lang="en-US" sz="1600" dirty="0">
                <a:ea typeface="MS PGothic" panose="020B0600070205080204" pitchFamily="34" charset="-128"/>
              </a:rPr>
              <a:t> | Parents(X</a:t>
            </a:r>
            <a:r>
              <a:rPr lang="en-US" sz="1600" baseline="-25000" dirty="0">
                <a:ea typeface="MS PGothic" panose="020B0600070205080204" pitchFamily="34" charset="-128"/>
              </a:rPr>
              <a:t>i</a:t>
            </a:r>
            <a:r>
              <a:rPr lang="en-US" sz="1600" dirty="0">
                <a:ea typeface="MS PGothic" panose="020B0600070205080204" pitchFamily="34" charset="-128"/>
              </a:rPr>
              <a:t>))</a:t>
            </a:r>
          </a:p>
          <a:p>
            <a:r>
              <a:rPr lang="en-US" sz="2000" dirty="0">
                <a:ea typeface="MS PGothic" panose="020B0600070205080204" pitchFamily="34" charset="-128"/>
              </a:rPr>
              <a:t>return (x</a:t>
            </a:r>
            <a:r>
              <a:rPr lang="en-US" sz="2000" baseline="-25000" dirty="0">
                <a:ea typeface="MS PGothic" panose="020B0600070205080204" pitchFamily="34" charset="-128"/>
              </a:rPr>
              <a:t>1</a:t>
            </a:r>
            <a:r>
              <a:rPr lang="en-US" sz="2000" dirty="0">
                <a:ea typeface="MS PGothic" panose="020B0600070205080204" pitchFamily="34" charset="-128"/>
              </a:rPr>
              <a:t>, x</a:t>
            </a:r>
            <a:r>
              <a:rPr lang="en-US" sz="2000" baseline="-25000" dirty="0">
                <a:ea typeface="MS PGothic" panose="020B0600070205080204" pitchFamily="34" charset="-128"/>
              </a:rPr>
              <a:t>2</a:t>
            </a:r>
            <a:r>
              <a:rPr lang="en-US" sz="2000" dirty="0">
                <a:ea typeface="MS PGothic" panose="020B0600070205080204" pitchFamily="34" charset="-128"/>
              </a:rPr>
              <a:t>, …, </a:t>
            </a:r>
            <a:r>
              <a:rPr lang="en-US" sz="2000" dirty="0" err="1">
                <a:ea typeface="MS PGothic" panose="020B0600070205080204" pitchFamily="34" charset="-128"/>
              </a:rPr>
              <a:t>x</a:t>
            </a:r>
            <a:r>
              <a:rPr lang="en-US" sz="2000" baseline="-25000" dirty="0" err="1">
                <a:ea typeface="MS PGothic" panose="020B0600070205080204" pitchFamily="34" charset="-128"/>
              </a:rPr>
              <a:t>n</a:t>
            </a:r>
            <a:r>
              <a:rPr lang="en-US" sz="2000" dirty="0">
                <a:ea typeface="MS PGothic" panose="020B0600070205080204" pitchFamily="34" charset="-128"/>
              </a:rPr>
              <a:t>), w</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4597576"/>
            <a:ext cx="9372600" cy="223764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9600" y="4201160"/>
            <a:ext cx="990600" cy="7924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295103" y="2187683"/>
            <a:ext cx="5718175" cy="595313"/>
          </a:xfrm>
          <a:prstGeom prst="rect">
            <a:avLst/>
          </a:prstGeom>
          <a:solidFill>
            <a:srgbClr val="FF6600"/>
          </a:solidFill>
          <a:ln w="6350">
            <a:solidFill>
              <a:schemeClr val="tx1"/>
            </a:solidFill>
            <a:miter lim="800000"/>
          </a:ln>
          <a:effectLst/>
        </p:spPr>
        <p:txBody>
          <a:bodyPr wrap="none" anchor="ctr">
            <a:spAutoFit/>
          </a:bodyPr>
          <a:lstStyle/>
          <a:p>
            <a:pPr>
              <a:defRPr/>
            </a:pPr>
            <a:endParaRPr lang="zh-CN" altLang="en-US"/>
          </a:p>
        </p:txBody>
      </p:sp>
      <p:sp>
        <p:nvSpPr>
          <p:cNvPr id="8" name="Rectangle 4"/>
          <p:cNvSpPr txBox="1"/>
          <p:nvPr/>
        </p:nvSpPr>
        <p:spPr>
          <a:xfrm>
            <a:off x="3295103" y="1541245"/>
            <a:ext cx="6364287" cy="46196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anose="05000000000000000000" pitchFamily="2" charset="2"/>
              <a:buNone/>
            </a:pPr>
            <a:r>
              <a:rPr lang="en-US" altLang="zh-CN" b="1" dirty="0">
                <a:latin typeface="黑体" panose="02010609060101010101" pitchFamily="49" charset="-122"/>
              </a:rPr>
              <a:t>5.1   </a:t>
            </a:r>
            <a:r>
              <a:rPr lang="zh-CN" altLang="en-US" b="1" dirty="0">
                <a:latin typeface="黑体" panose="02010609060101010101" pitchFamily="49" charset="-122"/>
              </a:rPr>
              <a:t>概述</a:t>
            </a:r>
          </a:p>
          <a:p>
            <a:pPr>
              <a:lnSpc>
                <a:spcPct val="120000"/>
              </a:lnSpc>
              <a:buFont typeface="Wingdings" panose="05000000000000000000" pitchFamily="2" charset="2"/>
              <a:buNone/>
            </a:pPr>
            <a:r>
              <a:rPr lang="en-US" altLang="zh-CN" b="1" dirty="0">
                <a:latin typeface="黑体" panose="02010609060101010101" pitchFamily="49" charset="-122"/>
              </a:rPr>
              <a:t>5.2   </a:t>
            </a:r>
            <a:r>
              <a:rPr lang="zh-CN" altLang="en-US" b="1" dirty="0">
                <a:latin typeface="黑体" panose="02010609060101010101" pitchFamily="49" charset="-122"/>
              </a:rPr>
              <a:t>概率统计方法</a:t>
            </a:r>
            <a:endParaRPr lang="en-US" altLang="zh-CN"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rPr>
              <a:t>5.3   Bayes</a:t>
            </a:r>
            <a:r>
              <a:rPr lang="zh-CN" altLang="en-US" b="1" dirty="0">
                <a:latin typeface="黑体" panose="02010609060101010101" pitchFamily="49" charset="-122"/>
              </a:rPr>
              <a:t>网络</a:t>
            </a:r>
          </a:p>
        </p:txBody>
      </p:sp>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967B5717-47C2-4836-8B75-2555FF996FDC}" type="slidenum">
              <a:rPr lang="zh-CN" altLang="en-US" sz="1200" b="0">
                <a:solidFill>
                  <a:srgbClr val="898989"/>
                </a:solidFill>
                <a:ea typeface="黑体" panose="02010609060101010101" pitchFamily="49" charset="-122"/>
              </a:rPr>
              <a:t>14</a:t>
            </a:fld>
            <a:endParaRPr lang="en-US" altLang="zh-CN" sz="1200" b="0">
              <a:solidFill>
                <a:srgbClr val="898989"/>
              </a:solidFill>
              <a:ea typeface="黑体" panose="02010609060101010101" pitchFamily="49" charset="-122"/>
            </a:endParaRPr>
          </a:p>
        </p:txBody>
      </p:sp>
      <p:sp>
        <p:nvSpPr>
          <p:cNvPr id="519171" name="Rectangle 3"/>
          <p:cNvSpPr>
            <a:spLocks noGrp="1"/>
          </p:cNvSpPr>
          <p:nvPr>
            <p:ph type="title"/>
          </p:nvPr>
        </p:nvSpPr>
        <p:spPr>
          <a:xfrm>
            <a:off x="2846936" y="608177"/>
            <a:ext cx="6300787" cy="649288"/>
          </a:xfrm>
        </p:spPr>
        <p:txBody>
          <a:bodyPr>
            <a:normAutofit fontScale="90000"/>
          </a:bodyPr>
          <a:lstStyle/>
          <a:p>
            <a:pPr algn="ctr">
              <a:defRPr/>
            </a:pPr>
            <a:r>
              <a:rPr lang="zh-CN" altLang="en-US" sz="4000">
                <a:solidFill>
                  <a:srgbClr val="800000"/>
                </a:solidFill>
                <a:effectLst>
                  <a:outerShdw blurRad="38100" dist="38100" dir="2700000" algn="tl">
                    <a:srgbClr val="C0C0C0"/>
                  </a:outerShdw>
                </a:effectLst>
                <a:ea typeface="华文隶书" panose="02010800040101010101" pitchFamily="2" charset="-122"/>
              </a:rPr>
              <a:t>主 要 内 容</a:t>
            </a:r>
          </a:p>
        </p:txBody>
      </p:sp>
    </p:spTree>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ea typeface="MS PGothic" panose="020B0600070205080204" pitchFamily="34" charset="-128"/>
              </a:rPr>
              <a:t>Likelihood Weighting</a:t>
            </a:r>
          </a:p>
        </p:txBody>
      </p:sp>
      <p:sp>
        <p:nvSpPr>
          <p:cNvPr id="1137667" name="Rectangle 3"/>
          <p:cNvSpPr>
            <a:spLocks noGrp="1" noChangeArrowheads="1"/>
          </p:cNvSpPr>
          <p:nvPr>
            <p:ph idx="1"/>
          </p:nvPr>
        </p:nvSpPr>
        <p:spPr>
          <a:xfrm>
            <a:off x="1981200" y="1600200"/>
            <a:ext cx="8153400" cy="3581400"/>
          </a:xfrm>
        </p:spPr>
        <p:txBody>
          <a:bodyPr/>
          <a:lstStyle/>
          <a:p>
            <a:r>
              <a:rPr lang="en-US" sz="2000">
                <a:ea typeface="MS PGothic" panose="020B0600070205080204" pitchFamily="34" charset="-128"/>
                <a:cs typeface="Calibri" panose="020F0502020204030204" pitchFamily="34" charset="0"/>
              </a:rPr>
              <a:t>Sampling distribution if z sampled and e fixed evidence</a:t>
            </a:r>
          </a:p>
          <a:p>
            <a:endParaRPr lang="en-US" sz="2000">
              <a:ea typeface="MS PGothic" panose="020B0600070205080204" pitchFamily="34" charset="-128"/>
              <a:cs typeface="Calibri" panose="020F0502020204030204" pitchFamily="34" charset="0"/>
            </a:endParaRPr>
          </a:p>
          <a:p>
            <a:endParaRPr lang="en-US" sz="2000">
              <a:ea typeface="MS PGothic" panose="020B0600070205080204" pitchFamily="34" charset="-128"/>
              <a:cs typeface="Calibri" panose="020F0502020204030204" pitchFamily="34" charset="0"/>
            </a:endParaRPr>
          </a:p>
          <a:p>
            <a:endParaRPr lang="en-US" sz="2000">
              <a:ea typeface="MS PGothic" panose="020B0600070205080204" pitchFamily="34" charset="-128"/>
              <a:cs typeface="Calibri" panose="020F0502020204030204" pitchFamily="34" charset="0"/>
            </a:endParaRPr>
          </a:p>
          <a:p>
            <a:r>
              <a:rPr lang="en-US" sz="2000">
                <a:ea typeface="MS PGothic" panose="020B0600070205080204" pitchFamily="34" charset="-128"/>
                <a:cs typeface="Calibri" panose="020F0502020204030204" pitchFamily="34" charset="0"/>
              </a:rPr>
              <a:t>Now, samples have weights</a:t>
            </a:r>
          </a:p>
          <a:p>
            <a:endParaRPr lang="en-US" sz="2000">
              <a:ea typeface="MS PGothic" panose="020B0600070205080204" pitchFamily="34" charset="-128"/>
              <a:cs typeface="Calibri" panose="020F0502020204030204" pitchFamily="34" charset="0"/>
            </a:endParaRPr>
          </a:p>
          <a:p>
            <a:endParaRPr lang="en-US" sz="2000">
              <a:ea typeface="MS PGothic" panose="020B0600070205080204" pitchFamily="34" charset="-128"/>
              <a:cs typeface="Calibri" panose="020F0502020204030204" pitchFamily="34" charset="0"/>
            </a:endParaRPr>
          </a:p>
          <a:p>
            <a:endParaRPr lang="en-US" sz="2000">
              <a:ea typeface="MS PGothic" panose="020B0600070205080204" pitchFamily="34" charset="-128"/>
              <a:cs typeface="Calibri" panose="020F0502020204030204" pitchFamily="34" charset="0"/>
            </a:endParaRPr>
          </a:p>
          <a:p>
            <a:r>
              <a:rPr lang="en-US" sz="2000">
                <a:ea typeface="MS PGothic" panose="020B0600070205080204" pitchFamily="34" charset="-128"/>
                <a:cs typeface="Calibri" panose="020F0502020204030204" pitchFamily="34" charset="0"/>
              </a:rPr>
              <a:t>Together, weighted sampling distribution is consistent</a:t>
            </a:r>
          </a:p>
          <a:p>
            <a:endParaRPr lang="en-US" sz="2000">
              <a:ea typeface="MS PGothic" panose="020B0600070205080204" pitchFamily="34" charset="-128"/>
              <a:cs typeface="Calibri" panose="020F0502020204030204" pitchFamily="34" charset="0"/>
            </a:endParaRPr>
          </a:p>
        </p:txBody>
      </p:sp>
      <p:pic>
        <p:nvPicPr>
          <p:cNvPr id="64515" name="Picture 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971800" y="2133600"/>
            <a:ext cx="4491038"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7674" name="Picture 10" descr="txp_fig"/>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2973388" y="3581400"/>
            <a:ext cx="4138612"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7677" name="Picture 13" descr="txp_fig"/>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4267200" y="6172200"/>
            <a:ext cx="1208088"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18" name="Group 30"/>
          <p:cNvGrpSpPr/>
          <p:nvPr/>
        </p:nvGrpSpPr>
        <p:grpSpPr bwMode="auto">
          <a:xfrm>
            <a:off x="7848600" y="2438400"/>
            <a:ext cx="2438400" cy="1573213"/>
            <a:chOff x="3456" y="1414"/>
            <a:chExt cx="2496" cy="1610"/>
          </a:xfrm>
        </p:grpSpPr>
        <p:sp>
          <p:nvSpPr>
            <p:cNvPr id="64521" name="Oval 14"/>
            <p:cNvSpPr>
              <a:spLocks noChangeArrowheads="1"/>
            </p:cNvSpPr>
            <p:nvPr/>
          </p:nvSpPr>
          <p:spPr bwMode="auto">
            <a:xfrm>
              <a:off x="4320" y="1414"/>
              <a:ext cx="770" cy="362"/>
            </a:xfrm>
            <a:prstGeom prst="ellipse">
              <a:avLst/>
            </a:prstGeom>
            <a:solidFill>
              <a:schemeClr val="bg1"/>
            </a:solidFill>
            <a:ln w="28575">
              <a:solidFill>
                <a:schemeClr val="tx1"/>
              </a:solidFill>
              <a:round/>
            </a:ln>
          </p:spPr>
          <p:txBody>
            <a:bodyPr wrap="none" anchor="ctr"/>
            <a:lstStyle/>
            <a:p>
              <a:pPr algn="ctr"/>
              <a:r>
                <a:rPr lang="en-US">
                  <a:latin typeface="Calibri" panose="020F0502020204030204" pitchFamily="34" charset="0"/>
                  <a:cs typeface="Calibri" panose="020F0502020204030204" pitchFamily="34" charset="0"/>
                </a:rPr>
                <a:t>Cloudy</a:t>
              </a:r>
            </a:p>
          </p:txBody>
        </p:sp>
        <p:sp>
          <p:nvSpPr>
            <p:cNvPr id="64522" name="Oval 15"/>
            <p:cNvSpPr>
              <a:spLocks noChangeArrowheads="1"/>
            </p:cNvSpPr>
            <p:nvPr/>
          </p:nvSpPr>
          <p:spPr bwMode="auto">
            <a:xfrm>
              <a:off x="3456" y="2024"/>
              <a:ext cx="770" cy="362"/>
            </a:xfrm>
            <a:prstGeom prst="ellipse">
              <a:avLst/>
            </a:prstGeom>
            <a:solidFill>
              <a:schemeClr val="bg1"/>
            </a:solidFill>
            <a:ln w="28575">
              <a:solidFill>
                <a:schemeClr val="tx1"/>
              </a:solidFill>
              <a:round/>
            </a:ln>
          </p:spPr>
          <p:txBody>
            <a:bodyPr wrap="none" anchor="ctr"/>
            <a:lstStyle/>
            <a:p>
              <a:pPr algn="ctr"/>
              <a:endParaRPr lang="en-US">
                <a:latin typeface="Calibri" panose="020F0502020204030204" pitchFamily="34" charset="0"/>
                <a:cs typeface="Calibri" panose="020F0502020204030204" pitchFamily="34" charset="0"/>
              </a:endParaRPr>
            </a:p>
          </p:txBody>
        </p:sp>
        <p:sp>
          <p:nvSpPr>
            <p:cNvPr id="64523" name="Oval 16"/>
            <p:cNvSpPr>
              <a:spLocks noChangeArrowheads="1"/>
            </p:cNvSpPr>
            <p:nvPr/>
          </p:nvSpPr>
          <p:spPr bwMode="auto">
            <a:xfrm>
              <a:off x="5182" y="2038"/>
              <a:ext cx="770" cy="362"/>
            </a:xfrm>
            <a:prstGeom prst="ellipse">
              <a:avLst/>
            </a:prstGeom>
            <a:solidFill>
              <a:schemeClr val="bg1"/>
            </a:solidFill>
            <a:ln w="28575">
              <a:solidFill>
                <a:schemeClr val="tx1"/>
              </a:solidFill>
              <a:round/>
            </a:ln>
          </p:spPr>
          <p:txBody>
            <a:bodyPr wrap="none" anchor="ctr"/>
            <a:lstStyle/>
            <a:p>
              <a:pPr algn="ctr"/>
              <a:r>
                <a:rPr lang="en-US">
                  <a:latin typeface="Calibri" panose="020F0502020204030204" pitchFamily="34" charset="0"/>
                  <a:cs typeface="Calibri" panose="020F0502020204030204" pitchFamily="34" charset="0"/>
                </a:rPr>
                <a:t>R</a:t>
              </a:r>
            </a:p>
          </p:txBody>
        </p:sp>
        <p:sp>
          <p:nvSpPr>
            <p:cNvPr id="64524" name="Oval 17"/>
            <p:cNvSpPr>
              <a:spLocks noChangeArrowheads="1"/>
            </p:cNvSpPr>
            <p:nvPr/>
          </p:nvSpPr>
          <p:spPr bwMode="auto">
            <a:xfrm>
              <a:off x="4318" y="2662"/>
              <a:ext cx="770" cy="362"/>
            </a:xfrm>
            <a:prstGeom prst="ellipse">
              <a:avLst/>
            </a:prstGeom>
            <a:solidFill>
              <a:schemeClr val="bg1"/>
            </a:solidFill>
            <a:ln w="28575">
              <a:solidFill>
                <a:schemeClr val="tx1"/>
              </a:solidFill>
              <a:round/>
            </a:ln>
          </p:spPr>
          <p:txBody>
            <a:bodyPr wrap="none" anchor="ctr"/>
            <a:lstStyle/>
            <a:p>
              <a:pPr algn="ctr"/>
              <a:endParaRPr lang="en-US">
                <a:latin typeface="Calibri" panose="020F0502020204030204" pitchFamily="34" charset="0"/>
                <a:cs typeface="Calibri" panose="020F0502020204030204" pitchFamily="34" charset="0"/>
              </a:endParaRPr>
            </a:p>
          </p:txBody>
        </p:sp>
        <p:cxnSp>
          <p:nvCxnSpPr>
            <p:cNvPr id="64525" name="AutoShape 18"/>
            <p:cNvCxnSpPr>
              <a:cxnSpLocks noChangeShapeType="1"/>
              <a:stCxn id="64529" idx="5"/>
              <a:endCxn id="64523" idx="1"/>
            </p:cNvCxnSpPr>
            <p:nvPr/>
          </p:nvCxnSpPr>
          <p:spPr bwMode="auto">
            <a:xfrm>
              <a:off x="4977" y="1732"/>
              <a:ext cx="318" cy="350"/>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64526" name="AutoShape 19"/>
            <p:cNvCxnSpPr>
              <a:cxnSpLocks noChangeShapeType="1"/>
              <a:stCxn id="64521" idx="3"/>
              <a:endCxn id="64522" idx="7"/>
            </p:cNvCxnSpPr>
            <p:nvPr/>
          </p:nvCxnSpPr>
          <p:spPr bwMode="auto">
            <a:xfrm flipH="1">
              <a:off x="4113" y="1732"/>
              <a:ext cx="320" cy="336"/>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64527" name="AutoShape 20"/>
            <p:cNvCxnSpPr>
              <a:cxnSpLocks noChangeShapeType="1"/>
              <a:stCxn id="64522" idx="5"/>
              <a:endCxn id="64524" idx="1"/>
            </p:cNvCxnSpPr>
            <p:nvPr/>
          </p:nvCxnSpPr>
          <p:spPr bwMode="auto">
            <a:xfrm>
              <a:off x="4113" y="2342"/>
              <a:ext cx="318" cy="36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64528" name="AutoShape 21"/>
            <p:cNvCxnSpPr>
              <a:cxnSpLocks noChangeShapeType="1"/>
              <a:stCxn id="64523" idx="3"/>
              <a:endCxn id="64524" idx="7"/>
            </p:cNvCxnSpPr>
            <p:nvPr/>
          </p:nvCxnSpPr>
          <p:spPr bwMode="auto">
            <a:xfrm flipH="1">
              <a:off x="4975" y="2356"/>
              <a:ext cx="320" cy="350"/>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64529" name="Oval 22"/>
            <p:cNvSpPr>
              <a:spLocks noChangeArrowheads="1"/>
            </p:cNvSpPr>
            <p:nvPr/>
          </p:nvSpPr>
          <p:spPr bwMode="auto">
            <a:xfrm>
              <a:off x="4320" y="1414"/>
              <a:ext cx="770" cy="362"/>
            </a:xfrm>
            <a:prstGeom prst="ellipse">
              <a:avLst/>
            </a:prstGeom>
            <a:solidFill>
              <a:schemeClr val="bg1"/>
            </a:solidFill>
            <a:ln w="28575">
              <a:solidFill>
                <a:schemeClr val="tx1"/>
              </a:solidFill>
              <a:round/>
            </a:ln>
          </p:spPr>
          <p:txBody>
            <a:bodyPr wrap="none" anchor="ctr"/>
            <a:lstStyle/>
            <a:p>
              <a:pPr algn="ctr"/>
              <a:r>
                <a:rPr lang="en-US" dirty="0">
                  <a:latin typeface="Calibri" panose="020F0502020204030204" pitchFamily="34" charset="0"/>
                  <a:cs typeface="Calibri" panose="020F0502020204030204" pitchFamily="34" charset="0"/>
                </a:rPr>
                <a:t>C</a:t>
              </a:r>
            </a:p>
          </p:txBody>
        </p:sp>
        <p:sp>
          <p:nvSpPr>
            <p:cNvPr id="64530" name="Oval 23"/>
            <p:cNvSpPr>
              <a:spLocks noChangeArrowheads="1"/>
            </p:cNvSpPr>
            <p:nvPr/>
          </p:nvSpPr>
          <p:spPr bwMode="auto">
            <a:xfrm>
              <a:off x="3456" y="2024"/>
              <a:ext cx="770" cy="362"/>
            </a:xfrm>
            <a:prstGeom prst="ellipse">
              <a:avLst/>
            </a:prstGeom>
            <a:solidFill>
              <a:srgbClr val="33CC33"/>
            </a:solidFill>
            <a:ln w="28575">
              <a:solidFill>
                <a:schemeClr val="tx1"/>
              </a:solidFill>
              <a:round/>
            </a:ln>
          </p:spPr>
          <p:txBody>
            <a:bodyPr wrap="none" anchor="ctr"/>
            <a:lstStyle/>
            <a:p>
              <a:pPr algn="ctr"/>
              <a:r>
                <a:rPr lang="en-US">
                  <a:latin typeface="Calibri" panose="020F0502020204030204" pitchFamily="34" charset="0"/>
                  <a:cs typeface="Calibri" panose="020F0502020204030204" pitchFamily="34" charset="0"/>
                </a:rPr>
                <a:t>S</a:t>
              </a:r>
            </a:p>
          </p:txBody>
        </p:sp>
        <p:sp>
          <p:nvSpPr>
            <p:cNvPr id="64531" name="Oval 25"/>
            <p:cNvSpPr>
              <a:spLocks noChangeArrowheads="1"/>
            </p:cNvSpPr>
            <p:nvPr/>
          </p:nvSpPr>
          <p:spPr bwMode="auto">
            <a:xfrm>
              <a:off x="4320" y="2662"/>
              <a:ext cx="770" cy="362"/>
            </a:xfrm>
            <a:prstGeom prst="ellipse">
              <a:avLst/>
            </a:prstGeom>
            <a:solidFill>
              <a:srgbClr val="33CC33"/>
            </a:solidFill>
            <a:ln w="28575">
              <a:solidFill>
                <a:schemeClr val="tx1"/>
              </a:solidFill>
              <a:round/>
            </a:ln>
          </p:spPr>
          <p:txBody>
            <a:bodyPr wrap="none" anchor="ctr"/>
            <a:lstStyle/>
            <a:p>
              <a:pPr algn="ctr"/>
              <a:r>
                <a:rPr lang="en-US">
                  <a:latin typeface="Calibri" panose="020F0502020204030204" pitchFamily="34" charset="0"/>
                  <a:cs typeface="Calibri" panose="020F0502020204030204" pitchFamily="34" charset="0"/>
                </a:rPr>
                <a:t>W</a:t>
              </a:r>
            </a:p>
          </p:txBody>
        </p:sp>
        <p:sp>
          <p:nvSpPr>
            <p:cNvPr id="64532" name="Line 26"/>
            <p:cNvSpPr>
              <a:spLocks noChangeShapeType="1"/>
            </p:cNvSpPr>
            <p:nvPr/>
          </p:nvSpPr>
          <p:spPr bwMode="auto">
            <a:xfrm flipV="1">
              <a:off x="4392" y="2662"/>
              <a:ext cx="384" cy="288"/>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64533" name="Line 27"/>
            <p:cNvSpPr>
              <a:spLocks noChangeShapeType="1"/>
            </p:cNvSpPr>
            <p:nvPr/>
          </p:nvSpPr>
          <p:spPr bwMode="auto">
            <a:xfrm flipV="1">
              <a:off x="4632" y="2710"/>
              <a:ext cx="336" cy="288"/>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64534" name="Line 28"/>
            <p:cNvSpPr>
              <a:spLocks noChangeShapeType="1"/>
            </p:cNvSpPr>
            <p:nvPr/>
          </p:nvSpPr>
          <p:spPr bwMode="auto">
            <a:xfrm flipV="1">
              <a:off x="3504" y="2016"/>
              <a:ext cx="384" cy="288"/>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64535" name="Line 29"/>
            <p:cNvSpPr>
              <a:spLocks noChangeShapeType="1"/>
            </p:cNvSpPr>
            <p:nvPr/>
          </p:nvSpPr>
          <p:spPr bwMode="auto">
            <a:xfrm flipV="1">
              <a:off x="3744" y="2064"/>
              <a:ext cx="336" cy="288"/>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grpSp>
      <p:pic>
        <p:nvPicPr>
          <p:cNvPr id="39938" name="Picture 2" descr="\\.host\Shared Folders\Shared with PC\likelihood_weightin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5005388"/>
            <a:ext cx="8382000"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766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76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766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9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37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r>
              <a:rPr lang="en-US">
                <a:latin typeface="Calibri" panose="020F0502020204030204"/>
                <a:ea typeface="MS PGothic" panose="020B0600070205080204" pitchFamily="34" charset="-128"/>
                <a:cs typeface="Calibri" panose="020F0502020204030204"/>
              </a:rPr>
              <a:t>Likelihood Weighting</a:t>
            </a:r>
          </a:p>
        </p:txBody>
      </p:sp>
      <p:sp>
        <p:nvSpPr>
          <p:cNvPr id="34818" name="Rectangle 3"/>
          <p:cNvSpPr>
            <a:spLocks noGrp="1" noChangeArrowheads="1"/>
          </p:cNvSpPr>
          <p:nvPr>
            <p:ph idx="1"/>
          </p:nvPr>
        </p:nvSpPr>
        <p:spPr>
          <a:xfrm>
            <a:off x="457200" y="1371601"/>
            <a:ext cx="5562600" cy="2362200"/>
          </a:xfrm>
        </p:spPr>
        <p:txBody>
          <a:bodyPr>
            <a:normAutofit lnSpcReduction="10000"/>
          </a:bodyPr>
          <a:lstStyle/>
          <a:p>
            <a:r>
              <a:rPr lang="en-US" sz="2000" dirty="0">
                <a:latin typeface="Calibri" panose="020F0502020204030204"/>
                <a:ea typeface="MS PGothic" panose="020B0600070205080204" pitchFamily="34" charset="-128"/>
                <a:cs typeface="Calibri" panose="020F0502020204030204"/>
              </a:rPr>
              <a:t>Likelihood weighting is good</a:t>
            </a:r>
          </a:p>
          <a:p>
            <a:pPr lvl="1"/>
            <a:r>
              <a:rPr lang="en-US" sz="1800" dirty="0">
                <a:latin typeface="Calibri" panose="020F0502020204030204"/>
                <a:ea typeface="MS PGothic" panose="020B0600070205080204" pitchFamily="34" charset="-128"/>
                <a:cs typeface="Calibri" panose="020F0502020204030204"/>
              </a:rPr>
              <a:t>We have taken evidence into account as we generate the sample</a:t>
            </a:r>
          </a:p>
          <a:p>
            <a:pPr lvl="1"/>
            <a:r>
              <a:rPr lang="en-US" sz="1800" dirty="0">
                <a:latin typeface="Calibri" panose="020F0502020204030204"/>
                <a:ea typeface="MS PGothic" panose="020B0600070205080204" pitchFamily="34" charset="-128"/>
                <a:cs typeface="Calibri" panose="020F0502020204030204"/>
              </a:rPr>
              <a:t>E.g. here, W</a:t>
            </a:r>
            <a:r>
              <a:rPr lang="ja-JP" altLang="en-US" sz="1800" dirty="0">
                <a:latin typeface="Calibri" panose="020F0502020204030204"/>
                <a:ea typeface="MS PGothic" panose="020B0600070205080204" pitchFamily="34" charset="-128"/>
                <a:cs typeface="Calibri" panose="020F0502020204030204"/>
              </a:rPr>
              <a:t>’</a:t>
            </a:r>
            <a:r>
              <a:rPr lang="en-US" altLang="ja-JP" sz="1800" dirty="0">
                <a:latin typeface="Calibri" panose="020F0502020204030204"/>
                <a:ea typeface="MS PGothic" panose="020B0600070205080204" pitchFamily="34" charset="-128"/>
                <a:cs typeface="Calibri" panose="020F0502020204030204"/>
              </a:rPr>
              <a:t>s value will get picked based on the evidence values of S, R</a:t>
            </a:r>
          </a:p>
          <a:p>
            <a:pPr lvl="1"/>
            <a:r>
              <a:rPr lang="en-US" sz="1800" dirty="0">
                <a:latin typeface="Calibri" panose="020F0502020204030204"/>
                <a:ea typeface="MS PGothic" panose="020B0600070205080204" pitchFamily="34" charset="-128"/>
                <a:cs typeface="Calibri" panose="020F0502020204030204"/>
              </a:rPr>
              <a:t>More of our samples will reflect the state of the world suggested by the evidence</a:t>
            </a:r>
          </a:p>
          <a:p>
            <a:pPr marL="0" indent="0">
              <a:buNone/>
            </a:pPr>
            <a:r>
              <a:rPr lang="en-US" sz="2000" dirty="0">
                <a:latin typeface="Calibri" panose="020F0502020204030204"/>
                <a:ea typeface="MS PGothic" panose="020B0600070205080204" pitchFamily="34" charset="-128"/>
                <a:cs typeface="Calibri" panose="020F0502020204030204"/>
              </a:rPr>
              <a:t> </a:t>
            </a:r>
          </a:p>
        </p:txBody>
      </p:sp>
      <p:sp>
        <p:nvSpPr>
          <p:cNvPr id="21" name="Rectangle 3"/>
          <p:cNvSpPr txBox="1">
            <a:spLocks noChangeArrowheads="1"/>
          </p:cNvSpPr>
          <p:nvPr/>
        </p:nvSpPr>
        <p:spPr bwMode="auto">
          <a:xfrm>
            <a:off x="6324600" y="1371600"/>
            <a:ext cx="5562600" cy="4525963"/>
          </a:xfrm>
          <a:prstGeom prst="rect">
            <a:avLst/>
          </a:prstGeom>
          <a:noFill/>
          <a:ln w="9525">
            <a:no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r>
              <a:rPr lang="en-US" sz="2000" dirty="0">
                <a:latin typeface="Calibri" panose="020F0502020204030204"/>
                <a:ea typeface="MS PGothic" panose="020B0600070205080204" pitchFamily="34" charset="-128"/>
                <a:cs typeface="Calibri" panose="020F0502020204030204"/>
              </a:rPr>
              <a:t>Likelihood weighting doesn’</a:t>
            </a:r>
            <a:r>
              <a:rPr lang="en-US" altLang="ja-JP" sz="2000" dirty="0">
                <a:latin typeface="Calibri" panose="020F0502020204030204"/>
                <a:ea typeface="MS PGothic" panose="020B0600070205080204" pitchFamily="34" charset="-128"/>
                <a:cs typeface="Calibri" panose="020F0502020204030204"/>
              </a:rPr>
              <a:t>t solve all our problems</a:t>
            </a:r>
          </a:p>
          <a:p>
            <a:pPr lvl="1"/>
            <a:r>
              <a:rPr lang="en-US" sz="1800" dirty="0">
                <a:latin typeface="Calibri" panose="020F0502020204030204"/>
                <a:cs typeface="Calibri" panose="020F0502020204030204"/>
              </a:rPr>
              <a:t>Evidence influences the choice of downstream variables, but not upstream ones (C isn’</a:t>
            </a:r>
            <a:r>
              <a:rPr lang="en-US" altLang="ja-JP" sz="1800" dirty="0">
                <a:latin typeface="Calibri" panose="020F0502020204030204"/>
                <a:cs typeface="Calibri" panose="020F0502020204030204"/>
              </a:rPr>
              <a:t>t more likely to get a value matching the evidence)</a:t>
            </a:r>
          </a:p>
          <a:p>
            <a:r>
              <a:rPr lang="en-US" sz="2000" dirty="0">
                <a:latin typeface="Calibri" panose="020F0502020204030204"/>
                <a:ea typeface="MS PGothic" panose="020B0600070205080204" pitchFamily="34" charset="-128"/>
                <a:cs typeface="Calibri" panose="020F0502020204030204"/>
              </a:rPr>
              <a:t>We would like to consider evidence when we sample every variable</a:t>
            </a:r>
          </a:p>
          <a:p>
            <a:pPr>
              <a:buFont typeface="Wingdings" panose="05000000000000000000" pitchFamily="2" charset="2"/>
              <a:buNone/>
            </a:pPr>
            <a:r>
              <a:rPr lang="en-US" sz="2000" dirty="0">
                <a:latin typeface="Calibri" panose="020F0502020204030204"/>
                <a:ea typeface="MS PGothic" panose="020B0600070205080204" pitchFamily="34" charset="-128"/>
                <a:cs typeface="Calibri" panose="020F0502020204030204"/>
              </a:rPr>
              <a:t>	</a:t>
            </a:r>
            <a:r>
              <a:rPr lang="en-US" sz="2000" dirty="0">
                <a:latin typeface="Calibri" panose="020F0502020204030204"/>
                <a:ea typeface="MS PGothic" panose="020B0600070205080204" pitchFamily="34" charset="-128"/>
                <a:cs typeface="Calibri" panose="020F0502020204030204"/>
                <a:sym typeface="Wingdings" panose="05000000000000000000" pitchFamily="2" charset="2"/>
              </a:rPr>
              <a:t> Gibbs sampling</a:t>
            </a:r>
            <a:endParaRPr lang="en-US" sz="2000" dirty="0">
              <a:latin typeface="Calibri" panose="020F0502020204030204"/>
              <a:ea typeface="MS PGothic" panose="020B0600070205080204" pitchFamily="34" charset="-128"/>
              <a:cs typeface="Calibri" panose="020F0502020204030204"/>
            </a:endParaRP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4597576"/>
            <a:ext cx="9372600" cy="223764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3693160"/>
            <a:ext cx="1479550" cy="1183640"/>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Gibbs Sampling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1295400"/>
            <a:ext cx="6828713" cy="5409636"/>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r>
              <a:rPr lang="en-US">
                <a:ea typeface="MS PGothic" panose="020B0600070205080204" pitchFamily="34" charset="-128"/>
              </a:rPr>
              <a:t>Gibbs Sampling</a:t>
            </a:r>
          </a:p>
        </p:txBody>
      </p:sp>
      <p:sp>
        <p:nvSpPr>
          <p:cNvPr id="54274" name="Content Placeholder 2"/>
          <p:cNvSpPr>
            <a:spLocks noGrp="1"/>
          </p:cNvSpPr>
          <p:nvPr>
            <p:ph idx="1"/>
          </p:nvPr>
        </p:nvSpPr>
        <p:spPr>
          <a:xfrm>
            <a:off x="1981200" y="1600200"/>
            <a:ext cx="8229600" cy="4724400"/>
          </a:xfrm>
        </p:spPr>
        <p:txBody>
          <a:bodyPr/>
          <a:lstStyle/>
          <a:p>
            <a:r>
              <a:rPr lang="en-US" sz="2000" i="1" dirty="0">
                <a:ea typeface="MS PGothic" panose="020B0600070205080204" pitchFamily="34" charset="-128"/>
              </a:rPr>
              <a:t>Procedure: </a:t>
            </a:r>
            <a:r>
              <a:rPr lang="en-US" sz="2000" dirty="0">
                <a:ea typeface="MS PGothic" panose="020B0600070205080204" pitchFamily="34" charset="-128"/>
              </a:rPr>
              <a:t>keep track of a full instantiation x</a:t>
            </a:r>
            <a:r>
              <a:rPr lang="en-US" sz="2000" baseline="-25000" dirty="0">
                <a:ea typeface="MS PGothic" panose="020B0600070205080204" pitchFamily="34" charset="-128"/>
              </a:rPr>
              <a:t>1</a:t>
            </a:r>
            <a:r>
              <a:rPr lang="en-US" sz="2000" dirty="0">
                <a:ea typeface="MS PGothic" panose="020B0600070205080204" pitchFamily="34" charset="-128"/>
              </a:rPr>
              <a:t>, x</a:t>
            </a:r>
            <a:r>
              <a:rPr lang="en-US" sz="2000" baseline="-25000" dirty="0">
                <a:ea typeface="MS PGothic" panose="020B0600070205080204" pitchFamily="34" charset="-128"/>
              </a:rPr>
              <a:t>2</a:t>
            </a:r>
            <a:r>
              <a:rPr lang="en-US" sz="2000" dirty="0">
                <a:ea typeface="MS PGothic" panose="020B0600070205080204" pitchFamily="34" charset="-128"/>
              </a:rPr>
              <a:t>, …, </a:t>
            </a:r>
            <a:r>
              <a:rPr lang="en-US" sz="2000" dirty="0" err="1">
                <a:ea typeface="MS PGothic" panose="020B0600070205080204" pitchFamily="34" charset="-128"/>
              </a:rPr>
              <a:t>x</a:t>
            </a:r>
            <a:r>
              <a:rPr lang="en-US" sz="2000" baseline="-25000" dirty="0" err="1">
                <a:ea typeface="MS PGothic" panose="020B0600070205080204" pitchFamily="34" charset="-128"/>
              </a:rPr>
              <a:t>n</a:t>
            </a:r>
            <a:r>
              <a:rPr lang="en-US" sz="2000" dirty="0">
                <a:ea typeface="MS PGothic" panose="020B0600070205080204" pitchFamily="34" charset="-128"/>
              </a:rPr>
              <a:t>.   Start with an arbitrary instantiation consistent with the evidence.  Sample one variable at a time, conditioned on all the rest, but keep evidence fixed.  Keep repeating this for a long time.</a:t>
            </a:r>
          </a:p>
          <a:p>
            <a:pPr lvl="3"/>
            <a:endParaRPr lang="en-US" sz="800" i="1" dirty="0">
              <a:ea typeface="MS PGothic" panose="020B0600070205080204" pitchFamily="34" charset="-128"/>
            </a:endParaRPr>
          </a:p>
          <a:p>
            <a:r>
              <a:rPr lang="en-US" sz="2000" i="1" dirty="0">
                <a:ea typeface="MS PGothic" panose="020B0600070205080204" pitchFamily="34" charset="-128"/>
              </a:rPr>
              <a:t>Property: </a:t>
            </a:r>
            <a:r>
              <a:rPr lang="en-US" sz="2000" dirty="0">
                <a:ea typeface="MS PGothic" panose="020B0600070205080204" pitchFamily="34" charset="-128"/>
              </a:rPr>
              <a:t>in the limit of repeating this infinitely many times the resulting sample is coming from the correct distribution</a:t>
            </a:r>
          </a:p>
          <a:p>
            <a:pPr lvl="3"/>
            <a:endParaRPr lang="en-US" sz="800" i="1" dirty="0">
              <a:ea typeface="MS PGothic" panose="020B0600070205080204" pitchFamily="34" charset="-128"/>
            </a:endParaRPr>
          </a:p>
          <a:p>
            <a:r>
              <a:rPr lang="en-US" sz="2000" i="1" dirty="0">
                <a:ea typeface="MS PGothic" panose="020B0600070205080204" pitchFamily="34" charset="-128"/>
              </a:rPr>
              <a:t>Rationale</a:t>
            </a:r>
            <a:r>
              <a:rPr lang="en-US" sz="2000" dirty="0">
                <a:ea typeface="MS PGothic" panose="020B0600070205080204" pitchFamily="34" charset="-128"/>
              </a:rPr>
              <a:t>: both upstream and downstream variables condition on evidence.</a:t>
            </a:r>
          </a:p>
          <a:p>
            <a:pPr marL="1371600" lvl="3" indent="0">
              <a:buNone/>
            </a:pPr>
            <a:r>
              <a:rPr lang="en-US" sz="800" dirty="0">
                <a:ea typeface="MS PGothic" panose="020B0600070205080204" pitchFamily="34" charset="-128"/>
              </a:rPr>
              <a:t> </a:t>
            </a:r>
          </a:p>
          <a:p>
            <a:r>
              <a:rPr lang="en-US" sz="2000" dirty="0">
                <a:ea typeface="MS PGothic" panose="020B0600070205080204" pitchFamily="34" charset="-128"/>
              </a:rPr>
              <a:t>In contrast: likelihood weighting only conditions on upstream evidence, and hence weights obtained in likelihood weighting can sometimes be very small.  Sum of weights over all samples is indicative of how many </a:t>
            </a:r>
            <a:r>
              <a:rPr lang="en-US" altLang="en-US" sz="2000" dirty="0">
                <a:ea typeface="MS PGothic" panose="020B0600070205080204" pitchFamily="34" charset="-128"/>
              </a:rPr>
              <a:t>“</a:t>
            </a:r>
            <a:r>
              <a:rPr lang="en-US" sz="2000" dirty="0">
                <a:ea typeface="MS PGothic" panose="020B0600070205080204" pitchFamily="34" charset="-128"/>
              </a:rPr>
              <a:t>effective</a:t>
            </a:r>
            <a:r>
              <a:rPr lang="en-US" altLang="en-US" sz="2000" dirty="0">
                <a:ea typeface="MS PGothic" panose="020B0600070205080204" pitchFamily="34" charset="-128"/>
              </a:rPr>
              <a:t>”</a:t>
            </a:r>
            <a:r>
              <a:rPr lang="en-US" sz="2000" dirty="0">
                <a:ea typeface="MS PGothic" panose="020B0600070205080204" pitchFamily="34" charset="-128"/>
              </a:rPr>
              <a:t> samples were obtained, so want high weight.</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ontent Placeholder 2"/>
          <p:cNvSpPr txBox="1"/>
          <p:nvPr/>
        </p:nvSpPr>
        <p:spPr bwMode="auto">
          <a:xfrm>
            <a:off x="5486400" y="1371600"/>
            <a:ext cx="6527800" cy="4729164"/>
          </a:xfrm>
          <a:prstGeom prst="rect">
            <a:avLst/>
          </a:prstGeom>
          <a:noFill/>
          <a:ln w="9525">
            <a:no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r>
              <a:rPr lang="en-US" sz="2400" dirty="0">
                <a:ea typeface="MS PGothic" panose="020B0600070205080204" pitchFamily="34" charset="-128"/>
              </a:rPr>
              <a:t>Step 2: Initialize other variables </a:t>
            </a:r>
          </a:p>
          <a:p>
            <a:pPr lvl="1"/>
            <a:r>
              <a:rPr lang="en-US" sz="2000" dirty="0">
                <a:ea typeface="MS PGothic" panose="020B0600070205080204" pitchFamily="34" charset="-128"/>
              </a:rPr>
              <a:t>Randomly</a:t>
            </a:r>
          </a:p>
        </p:txBody>
      </p:sp>
      <p:sp>
        <p:nvSpPr>
          <p:cNvPr id="67585" name="Title 1"/>
          <p:cNvSpPr>
            <a:spLocks noGrp="1"/>
          </p:cNvSpPr>
          <p:nvPr>
            <p:ph type="title"/>
          </p:nvPr>
        </p:nvSpPr>
        <p:spPr/>
        <p:txBody>
          <a:bodyPr/>
          <a:lstStyle/>
          <a:p>
            <a:r>
              <a:rPr lang="en-US" dirty="0">
                <a:ea typeface="MS PGothic" panose="020B0600070205080204" pitchFamily="34" charset="-128"/>
              </a:rPr>
              <a:t>Gibbs Sampling Example: P( S | +r)</a:t>
            </a:r>
          </a:p>
        </p:txBody>
      </p:sp>
      <p:sp>
        <p:nvSpPr>
          <p:cNvPr id="67586" name="Content Placeholder 2"/>
          <p:cNvSpPr>
            <a:spLocks noGrp="1"/>
          </p:cNvSpPr>
          <p:nvPr>
            <p:ph idx="1"/>
          </p:nvPr>
        </p:nvSpPr>
        <p:spPr>
          <a:xfrm>
            <a:off x="406400" y="1397001"/>
            <a:ext cx="6527800" cy="4729164"/>
          </a:xfrm>
        </p:spPr>
        <p:txBody>
          <a:bodyPr/>
          <a:lstStyle/>
          <a:p>
            <a:r>
              <a:rPr lang="en-US" sz="2400" dirty="0">
                <a:ea typeface="MS PGothic" panose="020B0600070205080204" pitchFamily="34" charset="-128"/>
              </a:rPr>
              <a:t>Step 1: Fix evidence</a:t>
            </a:r>
          </a:p>
          <a:p>
            <a:pPr lvl="1"/>
            <a:r>
              <a:rPr lang="en-US" sz="2000" dirty="0">
                <a:ea typeface="MS PGothic" panose="020B0600070205080204" pitchFamily="34" charset="-128"/>
              </a:rPr>
              <a:t>R = +r</a:t>
            </a:r>
          </a:p>
          <a:p>
            <a:pPr lvl="1"/>
            <a:endParaRPr lang="en-US" sz="2000" dirty="0">
              <a:ea typeface="MS PGothic" panose="020B0600070205080204" pitchFamily="34" charset="-128"/>
            </a:endParaRPr>
          </a:p>
          <a:p>
            <a:pPr lvl="4"/>
            <a:endParaRPr lang="en-US" sz="1200" dirty="0">
              <a:ea typeface="MS PGothic" panose="020B0600070205080204" pitchFamily="34" charset="-128"/>
            </a:endParaRPr>
          </a:p>
          <a:p>
            <a:pPr lvl="4"/>
            <a:endParaRPr lang="en-US" sz="1200" dirty="0">
              <a:ea typeface="MS PGothic" panose="020B0600070205080204" pitchFamily="34" charset="-128"/>
            </a:endParaRPr>
          </a:p>
          <a:p>
            <a:r>
              <a:rPr lang="en-US" sz="2400" dirty="0">
                <a:ea typeface="MS PGothic" panose="020B0600070205080204" pitchFamily="34" charset="-128"/>
              </a:rPr>
              <a:t>Steps 3: Repeat</a:t>
            </a:r>
          </a:p>
          <a:p>
            <a:pPr lvl="1"/>
            <a:r>
              <a:rPr lang="en-US" sz="2000" dirty="0">
                <a:ea typeface="MS PGothic" panose="020B0600070205080204" pitchFamily="34" charset="-128"/>
              </a:rPr>
              <a:t>Choose a non-evidence variable X</a:t>
            </a:r>
          </a:p>
          <a:p>
            <a:pPr lvl="1"/>
            <a:r>
              <a:rPr lang="en-US" sz="2000" dirty="0">
                <a:ea typeface="MS PGothic" panose="020B0600070205080204" pitchFamily="34" charset="-128"/>
              </a:rPr>
              <a:t>Resample X from P( X | all other variables)</a:t>
            </a:r>
            <a:endParaRPr lang="en-US" sz="1400" dirty="0">
              <a:ea typeface="MS PGothic" panose="020B0600070205080204" pitchFamily="34" charset="-128"/>
            </a:endParaRPr>
          </a:p>
          <a:p>
            <a:pPr lvl="1"/>
            <a:endParaRPr lang="en-US" sz="2000" dirty="0">
              <a:ea typeface="MS PGothic" panose="020B0600070205080204" pitchFamily="34" charset="-128"/>
            </a:endParaRPr>
          </a:p>
        </p:txBody>
      </p:sp>
      <p:grpSp>
        <p:nvGrpSpPr>
          <p:cNvPr id="31" name="Group 30"/>
          <p:cNvGrpSpPr/>
          <p:nvPr/>
        </p:nvGrpSpPr>
        <p:grpSpPr>
          <a:xfrm>
            <a:off x="3505200" y="1524000"/>
            <a:ext cx="1652499" cy="1447799"/>
            <a:chOff x="7416868" y="3352800"/>
            <a:chExt cx="2870132" cy="2514600"/>
          </a:xfrm>
        </p:grpSpPr>
        <p:sp>
          <p:nvSpPr>
            <p:cNvPr id="17" name="Oval 4"/>
            <p:cNvSpPr>
              <a:spLocks noChangeArrowheads="1"/>
            </p:cNvSpPr>
            <p:nvPr/>
          </p:nvSpPr>
          <p:spPr bwMode="auto">
            <a:xfrm>
              <a:off x="7416868" y="4267200"/>
              <a:ext cx="762000" cy="762000"/>
            </a:xfrm>
            <a:prstGeom prst="ellipse">
              <a:avLst/>
            </a:prstGeom>
            <a:solidFill>
              <a:schemeClr val="bg1"/>
            </a:solidFill>
            <a:ln w="28575">
              <a:solidFill>
                <a:schemeClr val="tx1"/>
              </a:solidFill>
              <a:round/>
            </a:ln>
          </p:spPr>
          <p:txBody>
            <a:bodyPr wrap="none" anchor="ctr"/>
            <a:lstStyle/>
            <a:p>
              <a:pPr algn="ctr"/>
              <a:r>
                <a:rPr lang="en-US" i="1" dirty="0">
                  <a:latin typeface="Calibri" panose="020F0502020204030204"/>
                  <a:cs typeface="Calibri" panose="020F0502020204030204"/>
                </a:rPr>
                <a:t>S</a:t>
              </a:r>
              <a:endParaRPr lang="en-US" baseline="-25000" dirty="0">
                <a:latin typeface="Calibri" panose="020F0502020204030204"/>
                <a:cs typeface="Calibri" panose="020F0502020204030204"/>
              </a:endParaRPr>
            </a:p>
          </p:txBody>
        </p:sp>
        <p:sp>
          <p:nvSpPr>
            <p:cNvPr id="18"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ln>
          </p:spPr>
          <p:txBody>
            <a:bodyPr wrap="none" anchor="ctr"/>
            <a:lstStyle/>
            <a:p>
              <a:pPr algn="ctr"/>
              <a:r>
                <a:rPr lang="en-US" i="1" dirty="0">
                  <a:latin typeface="Calibri" panose="020F0502020204030204"/>
                  <a:cs typeface="Calibri" panose="020F0502020204030204"/>
                </a:rPr>
                <a:t>+r</a:t>
              </a:r>
              <a:endParaRPr lang="en-US" baseline="-25000" dirty="0">
                <a:latin typeface="Calibri" panose="020F0502020204030204"/>
                <a:cs typeface="Calibri" panose="020F0502020204030204"/>
              </a:endParaRPr>
            </a:p>
          </p:txBody>
        </p:sp>
        <p:sp>
          <p:nvSpPr>
            <p:cNvPr id="19" name="Oval 4"/>
            <p:cNvSpPr>
              <a:spLocks noChangeArrowheads="1"/>
            </p:cNvSpPr>
            <p:nvPr/>
          </p:nvSpPr>
          <p:spPr bwMode="auto">
            <a:xfrm>
              <a:off x="8483668" y="5105400"/>
              <a:ext cx="762000" cy="762000"/>
            </a:xfrm>
            <a:prstGeom prst="ellipse">
              <a:avLst/>
            </a:prstGeom>
            <a:solidFill>
              <a:schemeClr val="bg1"/>
            </a:solidFill>
            <a:ln w="28575">
              <a:solidFill>
                <a:schemeClr val="tx1"/>
              </a:solidFill>
              <a:round/>
            </a:ln>
          </p:spPr>
          <p:txBody>
            <a:bodyPr wrap="none" anchor="ctr"/>
            <a:lstStyle/>
            <a:p>
              <a:pPr algn="ctr"/>
              <a:r>
                <a:rPr lang="en-US" i="1" dirty="0">
                  <a:latin typeface="Calibri" panose="020F0502020204030204"/>
                  <a:cs typeface="Calibri" panose="020F0502020204030204"/>
                </a:rPr>
                <a:t>W</a:t>
              </a:r>
              <a:endParaRPr lang="en-US" baseline="-25000" dirty="0">
                <a:latin typeface="Calibri" panose="020F0502020204030204"/>
                <a:cs typeface="Calibri" panose="020F0502020204030204"/>
              </a:endParaRPr>
            </a:p>
          </p:txBody>
        </p:sp>
        <p:cxnSp>
          <p:nvCxnSpPr>
            <p:cNvPr id="20" name="AutoShape 6"/>
            <p:cNvCxnSpPr>
              <a:cxnSpLocks noChangeShapeType="1"/>
              <a:stCxn id="18" idx="3"/>
              <a:endCxn id="19" idx="7"/>
            </p:cNvCxnSpPr>
            <p:nvPr/>
          </p:nvCxnSpPr>
          <p:spPr bwMode="auto">
            <a:xfrm flipH="1">
              <a:off x="9134076" y="4917608"/>
              <a:ext cx="502516" cy="2993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21" name="AutoShape 6"/>
            <p:cNvCxnSpPr>
              <a:cxnSpLocks noChangeShapeType="1"/>
              <a:stCxn id="17" idx="5"/>
              <a:endCxn id="19" idx="1"/>
            </p:cNvCxnSpPr>
            <p:nvPr/>
          </p:nvCxnSpPr>
          <p:spPr bwMode="auto">
            <a:xfrm>
              <a:off x="8067276" y="4917608"/>
              <a:ext cx="527984" cy="2993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22" name="Oval 4"/>
            <p:cNvSpPr>
              <a:spLocks noChangeArrowheads="1"/>
            </p:cNvSpPr>
            <p:nvPr/>
          </p:nvSpPr>
          <p:spPr bwMode="auto">
            <a:xfrm>
              <a:off x="8483668" y="3352800"/>
              <a:ext cx="762000" cy="762000"/>
            </a:xfrm>
            <a:prstGeom prst="ellipse">
              <a:avLst/>
            </a:prstGeom>
            <a:solidFill>
              <a:schemeClr val="bg1"/>
            </a:solidFill>
            <a:ln w="28575">
              <a:solidFill>
                <a:schemeClr val="tx1"/>
              </a:solidFill>
              <a:round/>
            </a:ln>
          </p:spPr>
          <p:txBody>
            <a:bodyPr wrap="none" anchor="ctr"/>
            <a:lstStyle/>
            <a:p>
              <a:pPr algn="ctr"/>
              <a:r>
                <a:rPr lang="en-US" i="1" dirty="0">
                  <a:latin typeface="Calibri" panose="020F0502020204030204"/>
                  <a:cs typeface="Calibri" panose="020F0502020204030204"/>
                </a:rPr>
                <a:t>C</a:t>
              </a:r>
              <a:endParaRPr lang="en-US" baseline="-25000" dirty="0">
                <a:latin typeface="Calibri" panose="020F0502020204030204"/>
                <a:cs typeface="Calibri" panose="020F0502020204030204"/>
              </a:endParaRPr>
            </a:p>
          </p:txBody>
        </p:sp>
        <p:cxnSp>
          <p:nvCxnSpPr>
            <p:cNvPr id="23" name="AutoShape 6"/>
            <p:cNvCxnSpPr>
              <a:cxnSpLocks noChangeShapeType="1"/>
              <a:stCxn id="22" idx="5"/>
              <a:endCxn id="18" idx="1"/>
            </p:cNvCxnSpPr>
            <p:nvPr/>
          </p:nvCxnSpPr>
          <p:spPr bwMode="auto">
            <a:xfrm>
              <a:off x="9134076" y="4003208"/>
              <a:ext cx="502516" cy="3755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26" name="AutoShape 6"/>
            <p:cNvCxnSpPr>
              <a:cxnSpLocks noChangeShapeType="1"/>
              <a:stCxn id="22" idx="3"/>
              <a:endCxn id="17" idx="7"/>
            </p:cNvCxnSpPr>
            <p:nvPr/>
          </p:nvCxnSpPr>
          <p:spPr bwMode="auto">
            <a:xfrm flipH="1">
              <a:off x="8067276" y="4003208"/>
              <a:ext cx="527984" cy="3755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grpSp>
      <p:grpSp>
        <p:nvGrpSpPr>
          <p:cNvPr id="40" name="Group 39"/>
          <p:cNvGrpSpPr/>
          <p:nvPr/>
        </p:nvGrpSpPr>
        <p:grpSpPr>
          <a:xfrm>
            <a:off x="10134600" y="1524000"/>
            <a:ext cx="1652499" cy="1447799"/>
            <a:chOff x="7416868" y="3352800"/>
            <a:chExt cx="2870132" cy="2514600"/>
          </a:xfrm>
        </p:grpSpPr>
        <p:sp>
          <p:nvSpPr>
            <p:cNvPr id="41" name="Oval 4"/>
            <p:cNvSpPr>
              <a:spLocks noChangeArrowheads="1"/>
            </p:cNvSpPr>
            <p:nvPr/>
          </p:nvSpPr>
          <p:spPr bwMode="auto">
            <a:xfrm>
              <a:off x="7416868" y="4267200"/>
              <a:ext cx="762000" cy="762000"/>
            </a:xfrm>
            <a:prstGeom prst="ellipse">
              <a:avLst/>
            </a:prstGeom>
            <a:solidFill>
              <a:srgbClr val="FF3300"/>
            </a:solidFill>
            <a:ln w="28575">
              <a:solidFill>
                <a:schemeClr val="tx1"/>
              </a:solidFill>
              <a:round/>
            </a:ln>
          </p:spPr>
          <p:txBody>
            <a:bodyPr wrap="none" anchor="ctr"/>
            <a:lstStyle/>
            <a:p>
              <a:pPr algn="ctr"/>
              <a:r>
                <a:rPr lang="en-US" i="1" dirty="0">
                  <a:latin typeface="Calibri" panose="020F0502020204030204"/>
                  <a:cs typeface="Calibri" panose="020F0502020204030204"/>
                </a:rPr>
                <a:t>S</a:t>
              </a:r>
              <a:endParaRPr lang="en-US" baseline="-25000" dirty="0">
                <a:latin typeface="Calibri" panose="020F0502020204030204"/>
                <a:cs typeface="Calibri" panose="020F0502020204030204"/>
              </a:endParaRPr>
            </a:p>
          </p:txBody>
        </p:sp>
        <p:sp>
          <p:nvSpPr>
            <p:cNvPr id="42"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ln>
          </p:spPr>
          <p:txBody>
            <a:bodyPr wrap="none" anchor="ctr"/>
            <a:lstStyle/>
            <a:p>
              <a:pPr algn="ctr"/>
              <a:r>
                <a:rPr lang="en-US" i="1" dirty="0">
                  <a:latin typeface="Calibri" panose="020F0502020204030204"/>
                  <a:cs typeface="Calibri" panose="020F0502020204030204"/>
                </a:rPr>
                <a:t>+r</a:t>
              </a:r>
              <a:endParaRPr lang="en-US" baseline="-25000" dirty="0">
                <a:latin typeface="Calibri" panose="020F0502020204030204"/>
                <a:cs typeface="Calibri" panose="020F0502020204030204"/>
              </a:endParaRPr>
            </a:p>
          </p:txBody>
        </p:sp>
        <p:sp>
          <p:nvSpPr>
            <p:cNvPr id="43" name="Oval 4"/>
            <p:cNvSpPr>
              <a:spLocks noChangeArrowheads="1"/>
            </p:cNvSpPr>
            <p:nvPr/>
          </p:nvSpPr>
          <p:spPr bwMode="auto">
            <a:xfrm>
              <a:off x="8483668" y="5105400"/>
              <a:ext cx="762000" cy="762000"/>
            </a:xfrm>
            <a:prstGeom prst="ellipse">
              <a:avLst/>
            </a:prstGeom>
            <a:solidFill>
              <a:srgbClr val="FF3300"/>
            </a:solidFill>
            <a:ln w="28575">
              <a:solidFill>
                <a:schemeClr val="tx1"/>
              </a:solidFill>
              <a:round/>
            </a:ln>
          </p:spPr>
          <p:txBody>
            <a:bodyPr wrap="none" anchor="ctr"/>
            <a:lstStyle/>
            <a:p>
              <a:pPr algn="ctr"/>
              <a:r>
                <a:rPr lang="en-US" i="1" dirty="0">
                  <a:latin typeface="Calibri" panose="020F0502020204030204"/>
                  <a:cs typeface="Calibri" panose="020F0502020204030204"/>
                </a:rPr>
                <a:t>W</a:t>
              </a:r>
              <a:endParaRPr lang="en-US" baseline="-25000" dirty="0">
                <a:latin typeface="Calibri" panose="020F0502020204030204"/>
                <a:cs typeface="Calibri" panose="020F0502020204030204"/>
              </a:endParaRPr>
            </a:p>
          </p:txBody>
        </p:sp>
        <p:cxnSp>
          <p:nvCxnSpPr>
            <p:cNvPr id="44" name="AutoShape 6"/>
            <p:cNvCxnSpPr>
              <a:cxnSpLocks noChangeShapeType="1"/>
              <a:stCxn id="42" idx="3"/>
              <a:endCxn id="43" idx="7"/>
            </p:cNvCxnSpPr>
            <p:nvPr/>
          </p:nvCxnSpPr>
          <p:spPr bwMode="auto">
            <a:xfrm flipH="1">
              <a:off x="9134076" y="4917608"/>
              <a:ext cx="502516" cy="2993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45" name="AutoShape 6"/>
            <p:cNvCxnSpPr>
              <a:cxnSpLocks noChangeShapeType="1"/>
              <a:stCxn id="41" idx="5"/>
              <a:endCxn id="43" idx="1"/>
            </p:cNvCxnSpPr>
            <p:nvPr/>
          </p:nvCxnSpPr>
          <p:spPr bwMode="auto">
            <a:xfrm>
              <a:off x="8067276" y="4917608"/>
              <a:ext cx="527984" cy="2993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46"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ln>
          </p:spPr>
          <p:txBody>
            <a:bodyPr wrap="none" anchor="ctr"/>
            <a:lstStyle/>
            <a:p>
              <a:pPr algn="ctr"/>
              <a:r>
                <a:rPr lang="en-US" i="1" dirty="0">
                  <a:latin typeface="Calibri" panose="020F0502020204030204"/>
                  <a:cs typeface="Calibri" panose="020F0502020204030204"/>
                </a:rPr>
                <a:t>C</a:t>
              </a:r>
              <a:endParaRPr lang="en-US" baseline="-25000" dirty="0">
                <a:latin typeface="Calibri" panose="020F0502020204030204"/>
                <a:cs typeface="Calibri" panose="020F0502020204030204"/>
              </a:endParaRPr>
            </a:p>
          </p:txBody>
        </p:sp>
        <p:cxnSp>
          <p:nvCxnSpPr>
            <p:cNvPr id="47" name="AutoShape 6"/>
            <p:cNvCxnSpPr>
              <a:cxnSpLocks noChangeShapeType="1"/>
              <a:stCxn id="46" idx="5"/>
              <a:endCxn id="42" idx="1"/>
            </p:cNvCxnSpPr>
            <p:nvPr/>
          </p:nvCxnSpPr>
          <p:spPr bwMode="auto">
            <a:xfrm>
              <a:off x="9134076" y="4003208"/>
              <a:ext cx="502516" cy="3755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48" name="AutoShape 6"/>
            <p:cNvCxnSpPr>
              <a:cxnSpLocks noChangeShapeType="1"/>
              <a:stCxn id="46" idx="3"/>
              <a:endCxn id="41" idx="7"/>
            </p:cNvCxnSpPr>
            <p:nvPr/>
          </p:nvCxnSpPr>
          <p:spPr bwMode="auto">
            <a:xfrm flipH="1">
              <a:off x="8067276" y="4003208"/>
              <a:ext cx="527984" cy="3755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grpSp>
      <p:grpSp>
        <p:nvGrpSpPr>
          <p:cNvPr id="50" name="Group 49"/>
          <p:cNvGrpSpPr/>
          <p:nvPr/>
        </p:nvGrpSpPr>
        <p:grpSpPr>
          <a:xfrm>
            <a:off x="304800" y="4343400"/>
            <a:ext cx="1142999" cy="1001412"/>
            <a:chOff x="7416868" y="3352800"/>
            <a:chExt cx="2870132" cy="2514600"/>
          </a:xfrm>
        </p:grpSpPr>
        <p:sp>
          <p:nvSpPr>
            <p:cNvPr id="51" name="Oval 4"/>
            <p:cNvSpPr>
              <a:spLocks noChangeArrowheads="1"/>
            </p:cNvSpPr>
            <p:nvPr/>
          </p:nvSpPr>
          <p:spPr bwMode="auto">
            <a:xfrm>
              <a:off x="7416868" y="4267200"/>
              <a:ext cx="762000" cy="762000"/>
            </a:xfrm>
            <a:prstGeom prst="ellipse">
              <a:avLst/>
            </a:prstGeom>
            <a:noFill/>
            <a:ln w="28575">
              <a:solidFill>
                <a:schemeClr val="tx1"/>
              </a:solidFill>
              <a:round/>
            </a:ln>
          </p:spPr>
          <p:txBody>
            <a:bodyPr wrap="none" anchor="ctr"/>
            <a:lstStyle/>
            <a:p>
              <a:pPr algn="ctr"/>
              <a:r>
                <a:rPr lang="en-US" i="1" dirty="0">
                  <a:latin typeface="Calibri" panose="020F0502020204030204"/>
                  <a:cs typeface="Calibri" panose="020F0502020204030204"/>
                </a:rPr>
                <a:t>S</a:t>
              </a:r>
              <a:endParaRPr lang="en-US" baseline="-25000" dirty="0">
                <a:latin typeface="Calibri" panose="020F0502020204030204"/>
                <a:cs typeface="Calibri" panose="020F0502020204030204"/>
              </a:endParaRPr>
            </a:p>
          </p:txBody>
        </p:sp>
        <p:sp>
          <p:nvSpPr>
            <p:cNvPr id="52"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ln>
          </p:spPr>
          <p:txBody>
            <a:bodyPr wrap="none" anchor="ctr"/>
            <a:lstStyle/>
            <a:p>
              <a:pPr algn="ctr"/>
              <a:r>
                <a:rPr lang="en-US" i="1" dirty="0">
                  <a:latin typeface="Calibri" panose="020F0502020204030204"/>
                  <a:cs typeface="Calibri" panose="020F0502020204030204"/>
                </a:rPr>
                <a:t>+r</a:t>
              </a:r>
              <a:endParaRPr lang="en-US" baseline="-25000" dirty="0">
                <a:latin typeface="Calibri" panose="020F0502020204030204"/>
                <a:cs typeface="Calibri" panose="020F0502020204030204"/>
              </a:endParaRPr>
            </a:p>
          </p:txBody>
        </p:sp>
        <p:sp>
          <p:nvSpPr>
            <p:cNvPr id="53" name="Oval 4"/>
            <p:cNvSpPr>
              <a:spLocks noChangeArrowheads="1"/>
            </p:cNvSpPr>
            <p:nvPr/>
          </p:nvSpPr>
          <p:spPr bwMode="auto">
            <a:xfrm>
              <a:off x="8483668" y="5105400"/>
              <a:ext cx="762000" cy="762000"/>
            </a:xfrm>
            <a:prstGeom prst="ellipse">
              <a:avLst/>
            </a:prstGeom>
            <a:solidFill>
              <a:srgbClr val="FF3300"/>
            </a:solidFill>
            <a:ln w="28575">
              <a:solidFill>
                <a:schemeClr val="tx1"/>
              </a:solidFill>
              <a:round/>
            </a:ln>
          </p:spPr>
          <p:txBody>
            <a:bodyPr wrap="none" anchor="ctr"/>
            <a:lstStyle/>
            <a:p>
              <a:pPr algn="ctr"/>
              <a:r>
                <a:rPr lang="en-US" i="1" dirty="0">
                  <a:latin typeface="Calibri" panose="020F0502020204030204"/>
                  <a:cs typeface="Calibri" panose="020F0502020204030204"/>
                </a:rPr>
                <a:t>W</a:t>
              </a:r>
              <a:endParaRPr lang="en-US" baseline="-25000" dirty="0">
                <a:latin typeface="Calibri" panose="020F0502020204030204"/>
                <a:cs typeface="Calibri" panose="020F0502020204030204"/>
              </a:endParaRPr>
            </a:p>
          </p:txBody>
        </p:sp>
        <p:cxnSp>
          <p:nvCxnSpPr>
            <p:cNvPr id="54" name="AutoShape 6"/>
            <p:cNvCxnSpPr>
              <a:cxnSpLocks noChangeShapeType="1"/>
              <a:stCxn id="52" idx="3"/>
              <a:endCxn id="53" idx="7"/>
            </p:cNvCxnSpPr>
            <p:nvPr/>
          </p:nvCxnSpPr>
          <p:spPr bwMode="auto">
            <a:xfrm flipH="1">
              <a:off x="9134076" y="4917608"/>
              <a:ext cx="502516" cy="2993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55" name="AutoShape 6"/>
            <p:cNvCxnSpPr>
              <a:cxnSpLocks noChangeShapeType="1"/>
              <a:stCxn id="51" idx="5"/>
              <a:endCxn id="53" idx="1"/>
            </p:cNvCxnSpPr>
            <p:nvPr/>
          </p:nvCxnSpPr>
          <p:spPr bwMode="auto">
            <a:xfrm>
              <a:off x="8067276" y="4917608"/>
              <a:ext cx="527984" cy="2993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56"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ln>
          </p:spPr>
          <p:txBody>
            <a:bodyPr wrap="none" anchor="ctr"/>
            <a:lstStyle/>
            <a:p>
              <a:pPr algn="ctr"/>
              <a:r>
                <a:rPr lang="en-US" i="1" dirty="0">
                  <a:latin typeface="Calibri" panose="020F0502020204030204"/>
                  <a:cs typeface="Calibri" panose="020F0502020204030204"/>
                </a:rPr>
                <a:t>C</a:t>
              </a:r>
              <a:endParaRPr lang="en-US" baseline="-25000" dirty="0">
                <a:latin typeface="Calibri" panose="020F0502020204030204"/>
                <a:cs typeface="Calibri" panose="020F0502020204030204"/>
              </a:endParaRPr>
            </a:p>
          </p:txBody>
        </p:sp>
        <p:cxnSp>
          <p:nvCxnSpPr>
            <p:cNvPr id="57" name="AutoShape 6"/>
            <p:cNvCxnSpPr>
              <a:cxnSpLocks noChangeShapeType="1"/>
              <a:stCxn id="56" idx="5"/>
              <a:endCxn id="52" idx="1"/>
            </p:cNvCxnSpPr>
            <p:nvPr/>
          </p:nvCxnSpPr>
          <p:spPr bwMode="auto">
            <a:xfrm>
              <a:off x="9134076" y="4003208"/>
              <a:ext cx="502516" cy="3755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58" name="AutoShape 6"/>
            <p:cNvCxnSpPr>
              <a:cxnSpLocks noChangeShapeType="1"/>
              <a:stCxn id="56" idx="3"/>
              <a:endCxn id="51" idx="7"/>
            </p:cNvCxnSpPr>
            <p:nvPr/>
          </p:nvCxnSpPr>
          <p:spPr bwMode="auto">
            <a:xfrm flipH="1">
              <a:off x="8067276" y="4003208"/>
              <a:ext cx="527984" cy="3755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grpSp>
      <p:grpSp>
        <p:nvGrpSpPr>
          <p:cNvPr id="59" name="Group 58"/>
          <p:cNvGrpSpPr/>
          <p:nvPr/>
        </p:nvGrpSpPr>
        <p:grpSpPr>
          <a:xfrm>
            <a:off x="2286001" y="4343400"/>
            <a:ext cx="1142999" cy="1001412"/>
            <a:chOff x="7416868" y="3352800"/>
            <a:chExt cx="2870132" cy="2514600"/>
          </a:xfrm>
        </p:grpSpPr>
        <p:sp>
          <p:nvSpPr>
            <p:cNvPr id="60"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ln>
          </p:spPr>
          <p:txBody>
            <a:bodyPr wrap="none" anchor="ctr"/>
            <a:lstStyle/>
            <a:p>
              <a:pPr algn="ctr"/>
              <a:r>
                <a:rPr lang="en-US" i="1" dirty="0">
                  <a:latin typeface="Calibri" panose="020F0502020204030204"/>
                  <a:cs typeface="Calibri" panose="020F0502020204030204"/>
                </a:rPr>
                <a:t>S</a:t>
              </a:r>
              <a:endParaRPr lang="en-US" baseline="-25000" dirty="0">
                <a:latin typeface="Calibri" panose="020F0502020204030204"/>
                <a:cs typeface="Calibri" panose="020F0502020204030204"/>
              </a:endParaRPr>
            </a:p>
          </p:txBody>
        </p:sp>
        <p:sp>
          <p:nvSpPr>
            <p:cNvPr id="61"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ln>
          </p:spPr>
          <p:txBody>
            <a:bodyPr wrap="none" anchor="ctr"/>
            <a:lstStyle/>
            <a:p>
              <a:pPr algn="ctr"/>
              <a:r>
                <a:rPr lang="en-US" i="1" dirty="0">
                  <a:latin typeface="Calibri" panose="020F0502020204030204"/>
                  <a:cs typeface="Calibri" panose="020F0502020204030204"/>
                </a:rPr>
                <a:t>+r</a:t>
              </a:r>
              <a:endParaRPr lang="en-US" baseline="-25000" dirty="0">
                <a:latin typeface="Calibri" panose="020F0502020204030204"/>
                <a:cs typeface="Calibri" panose="020F0502020204030204"/>
              </a:endParaRPr>
            </a:p>
          </p:txBody>
        </p:sp>
        <p:sp>
          <p:nvSpPr>
            <p:cNvPr id="62" name="Oval 4"/>
            <p:cNvSpPr>
              <a:spLocks noChangeArrowheads="1"/>
            </p:cNvSpPr>
            <p:nvPr/>
          </p:nvSpPr>
          <p:spPr bwMode="auto">
            <a:xfrm>
              <a:off x="8483668" y="5105400"/>
              <a:ext cx="762000" cy="762000"/>
            </a:xfrm>
            <a:prstGeom prst="ellipse">
              <a:avLst/>
            </a:prstGeom>
            <a:solidFill>
              <a:srgbClr val="FF3300"/>
            </a:solidFill>
            <a:ln w="28575">
              <a:solidFill>
                <a:schemeClr val="tx1"/>
              </a:solidFill>
              <a:round/>
            </a:ln>
          </p:spPr>
          <p:txBody>
            <a:bodyPr wrap="none" anchor="ctr"/>
            <a:lstStyle/>
            <a:p>
              <a:pPr algn="ctr"/>
              <a:r>
                <a:rPr lang="en-US" i="1" dirty="0">
                  <a:latin typeface="Calibri" panose="020F0502020204030204"/>
                  <a:cs typeface="Calibri" panose="020F0502020204030204"/>
                </a:rPr>
                <a:t>W</a:t>
              </a:r>
              <a:endParaRPr lang="en-US" baseline="-25000" dirty="0">
                <a:latin typeface="Calibri" panose="020F0502020204030204"/>
                <a:cs typeface="Calibri" panose="020F0502020204030204"/>
              </a:endParaRPr>
            </a:p>
          </p:txBody>
        </p:sp>
        <p:cxnSp>
          <p:nvCxnSpPr>
            <p:cNvPr id="63" name="AutoShape 6"/>
            <p:cNvCxnSpPr>
              <a:cxnSpLocks noChangeShapeType="1"/>
              <a:stCxn id="61" idx="3"/>
              <a:endCxn id="62" idx="7"/>
            </p:cNvCxnSpPr>
            <p:nvPr/>
          </p:nvCxnSpPr>
          <p:spPr bwMode="auto">
            <a:xfrm flipH="1">
              <a:off x="9134076" y="4917608"/>
              <a:ext cx="502516" cy="2993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64" name="AutoShape 6"/>
            <p:cNvCxnSpPr>
              <a:cxnSpLocks noChangeShapeType="1"/>
              <a:stCxn id="60" idx="5"/>
              <a:endCxn id="62" idx="1"/>
            </p:cNvCxnSpPr>
            <p:nvPr/>
          </p:nvCxnSpPr>
          <p:spPr bwMode="auto">
            <a:xfrm>
              <a:off x="8067276" y="4917608"/>
              <a:ext cx="527984" cy="2993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65"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ln>
          </p:spPr>
          <p:txBody>
            <a:bodyPr wrap="none" anchor="ctr"/>
            <a:lstStyle/>
            <a:p>
              <a:pPr algn="ctr"/>
              <a:r>
                <a:rPr lang="en-US" i="1" dirty="0">
                  <a:latin typeface="Calibri" panose="020F0502020204030204"/>
                  <a:cs typeface="Calibri" panose="020F0502020204030204"/>
                </a:rPr>
                <a:t>C</a:t>
              </a:r>
              <a:endParaRPr lang="en-US" baseline="-25000" dirty="0">
                <a:latin typeface="Calibri" panose="020F0502020204030204"/>
                <a:cs typeface="Calibri" panose="020F0502020204030204"/>
              </a:endParaRPr>
            </a:p>
          </p:txBody>
        </p:sp>
        <p:cxnSp>
          <p:nvCxnSpPr>
            <p:cNvPr id="66" name="AutoShape 6"/>
            <p:cNvCxnSpPr>
              <a:cxnSpLocks noChangeShapeType="1"/>
              <a:stCxn id="65" idx="5"/>
              <a:endCxn id="61" idx="1"/>
            </p:cNvCxnSpPr>
            <p:nvPr/>
          </p:nvCxnSpPr>
          <p:spPr bwMode="auto">
            <a:xfrm>
              <a:off x="9134076" y="4003208"/>
              <a:ext cx="502516" cy="3755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67" name="AutoShape 6"/>
            <p:cNvCxnSpPr>
              <a:cxnSpLocks noChangeShapeType="1"/>
              <a:stCxn id="65" idx="3"/>
              <a:endCxn id="60" idx="7"/>
            </p:cNvCxnSpPr>
            <p:nvPr/>
          </p:nvCxnSpPr>
          <p:spPr bwMode="auto">
            <a:xfrm flipH="1">
              <a:off x="8067276" y="4003208"/>
              <a:ext cx="527984" cy="3755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grpSp>
      <p:cxnSp>
        <p:nvCxnSpPr>
          <p:cNvPr id="67595" name="Straight Arrow Connector 67594"/>
          <p:cNvCxnSpPr/>
          <p:nvPr/>
        </p:nvCxnSpPr>
        <p:spPr>
          <a:xfrm>
            <a:off x="1676400" y="4836480"/>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3657600" y="4836480"/>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74" name="Group 73"/>
          <p:cNvGrpSpPr/>
          <p:nvPr/>
        </p:nvGrpSpPr>
        <p:grpSpPr>
          <a:xfrm>
            <a:off x="4191000" y="4343400"/>
            <a:ext cx="1142999" cy="1001412"/>
            <a:chOff x="7416868" y="3352800"/>
            <a:chExt cx="2870132" cy="2514600"/>
          </a:xfrm>
        </p:grpSpPr>
        <p:sp>
          <p:nvSpPr>
            <p:cNvPr id="75"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ln>
          </p:spPr>
          <p:txBody>
            <a:bodyPr wrap="none" anchor="ctr"/>
            <a:lstStyle/>
            <a:p>
              <a:pPr algn="ctr"/>
              <a:r>
                <a:rPr lang="en-US" i="1" dirty="0">
                  <a:latin typeface="Calibri" panose="020F0502020204030204"/>
                  <a:cs typeface="Calibri" panose="020F0502020204030204"/>
                </a:rPr>
                <a:t>S</a:t>
              </a:r>
              <a:endParaRPr lang="en-US" baseline="-25000" dirty="0">
                <a:latin typeface="Calibri" panose="020F0502020204030204"/>
                <a:cs typeface="Calibri" panose="020F0502020204030204"/>
              </a:endParaRPr>
            </a:p>
          </p:txBody>
        </p:sp>
        <p:sp>
          <p:nvSpPr>
            <p:cNvPr id="76"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ln>
          </p:spPr>
          <p:txBody>
            <a:bodyPr wrap="none" anchor="ctr"/>
            <a:lstStyle/>
            <a:p>
              <a:pPr algn="ctr"/>
              <a:r>
                <a:rPr lang="en-US" i="1" dirty="0">
                  <a:latin typeface="Calibri" panose="020F0502020204030204"/>
                  <a:cs typeface="Calibri" panose="020F0502020204030204"/>
                </a:rPr>
                <a:t>+r</a:t>
              </a:r>
              <a:endParaRPr lang="en-US" baseline="-25000" dirty="0">
                <a:latin typeface="Calibri" panose="020F0502020204030204"/>
                <a:cs typeface="Calibri" panose="020F0502020204030204"/>
              </a:endParaRPr>
            </a:p>
          </p:txBody>
        </p:sp>
        <p:sp>
          <p:nvSpPr>
            <p:cNvPr id="77" name="Oval 4"/>
            <p:cNvSpPr>
              <a:spLocks noChangeArrowheads="1"/>
            </p:cNvSpPr>
            <p:nvPr/>
          </p:nvSpPr>
          <p:spPr bwMode="auto">
            <a:xfrm>
              <a:off x="8483668" y="5105400"/>
              <a:ext cx="762000" cy="762000"/>
            </a:xfrm>
            <a:prstGeom prst="ellipse">
              <a:avLst/>
            </a:prstGeom>
            <a:solidFill>
              <a:srgbClr val="FF3300"/>
            </a:solidFill>
            <a:ln w="28575">
              <a:solidFill>
                <a:schemeClr val="tx1"/>
              </a:solidFill>
              <a:round/>
            </a:ln>
          </p:spPr>
          <p:txBody>
            <a:bodyPr wrap="none" anchor="ctr"/>
            <a:lstStyle/>
            <a:p>
              <a:pPr algn="ctr"/>
              <a:r>
                <a:rPr lang="en-US" i="1" dirty="0">
                  <a:latin typeface="Calibri" panose="020F0502020204030204"/>
                  <a:cs typeface="Calibri" panose="020F0502020204030204"/>
                </a:rPr>
                <a:t>W</a:t>
              </a:r>
              <a:endParaRPr lang="en-US" baseline="-25000" dirty="0">
                <a:latin typeface="Calibri" panose="020F0502020204030204"/>
                <a:cs typeface="Calibri" panose="020F0502020204030204"/>
              </a:endParaRPr>
            </a:p>
          </p:txBody>
        </p:sp>
        <p:cxnSp>
          <p:nvCxnSpPr>
            <p:cNvPr id="78" name="AutoShape 6"/>
            <p:cNvCxnSpPr>
              <a:cxnSpLocks noChangeShapeType="1"/>
              <a:stCxn id="76" idx="3"/>
              <a:endCxn id="77" idx="7"/>
            </p:cNvCxnSpPr>
            <p:nvPr/>
          </p:nvCxnSpPr>
          <p:spPr bwMode="auto">
            <a:xfrm flipH="1">
              <a:off x="9134076" y="4917608"/>
              <a:ext cx="502516" cy="2993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79" name="AutoShape 6"/>
            <p:cNvCxnSpPr>
              <a:cxnSpLocks noChangeShapeType="1"/>
              <a:stCxn id="75" idx="5"/>
              <a:endCxn id="77" idx="1"/>
            </p:cNvCxnSpPr>
            <p:nvPr/>
          </p:nvCxnSpPr>
          <p:spPr bwMode="auto">
            <a:xfrm>
              <a:off x="8067276" y="4917608"/>
              <a:ext cx="527984" cy="2993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80" name="Oval 4"/>
            <p:cNvSpPr>
              <a:spLocks noChangeArrowheads="1"/>
            </p:cNvSpPr>
            <p:nvPr/>
          </p:nvSpPr>
          <p:spPr bwMode="auto">
            <a:xfrm>
              <a:off x="8483668" y="3352800"/>
              <a:ext cx="762000" cy="762000"/>
            </a:xfrm>
            <a:prstGeom prst="ellipse">
              <a:avLst/>
            </a:prstGeom>
            <a:noFill/>
            <a:ln w="28575">
              <a:solidFill>
                <a:schemeClr val="tx1"/>
              </a:solidFill>
              <a:round/>
            </a:ln>
          </p:spPr>
          <p:txBody>
            <a:bodyPr wrap="none" anchor="ctr"/>
            <a:lstStyle/>
            <a:p>
              <a:pPr algn="ctr"/>
              <a:r>
                <a:rPr lang="en-US" i="1" dirty="0">
                  <a:latin typeface="Calibri" panose="020F0502020204030204"/>
                  <a:cs typeface="Calibri" panose="020F0502020204030204"/>
                </a:rPr>
                <a:t>C</a:t>
              </a:r>
              <a:endParaRPr lang="en-US" baseline="-25000" dirty="0">
                <a:latin typeface="Calibri" panose="020F0502020204030204"/>
                <a:cs typeface="Calibri" panose="020F0502020204030204"/>
              </a:endParaRPr>
            </a:p>
          </p:txBody>
        </p:sp>
        <p:cxnSp>
          <p:nvCxnSpPr>
            <p:cNvPr id="81" name="AutoShape 6"/>
            <p:cNvCxnSpPr>
              <a:cxnSpLocks noChangeShapeType="1"/>
              <a:stCxn id="80" idx="5"/>
              <a:endCxn id="76" idx="1"/>
            </p:cNvCxnSpPr>
            <p:nvPr/>
          </p:nvCxnSpPr>
          <p:spPr bwMode="auto">
            <a:xfrm>
              <a:off x="9134076" y="4003208"/>
              <a:ext cx="502516" cy="3755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82" name="AutoShape 6"/>
            <p:cNvCxnSpPr>
              <a:cxnSpLocks noChangeShapeType="1"/>
              <a:stCxn id="80" idx="3"/>
              <a:endCxn id="75" idx="7"/>
            </p:cNvCxnSpPr>
            <p:nvPr/>
          </p:nvCxnSpPr>
          <p:spPr bwMode="auto">
            <a:xfrm flipH="1">
              <a:off x="8067276" y="4003208"/>
              <a:ext cx="527984" cy="3755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grpSp>
      <p:grpSp>
        <p:nvGrpSpPr>
          <p:cNvPr id="83" name="Group 82"/>
          <p:cNvGrpSpPr/>
          <p:nvPr/>
        </p:nvGrpSpPr>
        <p:grpSpPr>
          <a:xfrm>
            <a:off x="6172201" y="4343400"/>
            <a:ext cx="1142999" cy="1001412"/>
            <a:chOff x="7416868" y="3352800"/>
            <a:chExt cx="2870132" cy="2514600"/>
          </a:xfrm>
        </p:grpSpPr>
        <p:sp>
          <p:nvSpPr>
            <p:cNvPr id="84"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ln>
          </p:spPr>
          <p:txBody>
            <a:bodyPr wrap="none" anchor="ctr"/>
            <a:lstStyle/>
            <a:p>
              <a:pPr algn="ctr"/>
              <a:r>
                <a:rPr lang="en-US" i="1" dirty="0">
                  <a:latin typeface="Calibri" panose="020F0502020204030204"/>
                  <a:cs typeface="Calibri" panose="020F0502020204030204"/>
                </a:rPr>
                <a:t>S</a:t>
              </a:r>
              <a:endParaRPr lang="en-US" baseline="-25000" dirty="0">
                <a:latin typeface="Calibri" panose="020F0502020204030204"/>
                <a:cs typeface="Calibri" panose="020F0502020204030204"/>
              </a:endParaRPr>
            </a:p>
          </p:txBody>
        </p:sp>
        <p:sp>
          <p:nvSpPr>
            <p:cNvPr id="85"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ln>
          </p:spPr>
          <p:txBody>
            <a:bodyPr wrap="none" anchor="ctr"/>
            <a:lstStyle/>
            <a:p>
              <a:pPr algn="ctr"/>
              <a:r>
                <a:rPr lang="en-US" i="1" dirty="0">
                  <a:latin typeface="Calibri" panose="020F0502020204030204"/>
                  <a:cs typeface="Calibri" panose="020F0502020204030204"/>
                </a:rPr>
                <a:t>+r</a:t>
              </a:r>
              <a:endParaRPr lang="en-US" baseline="-25000" dirty="0">
                <a:latin typeface="Calibri" panose="020F0502020204030204"/>
                <a:cs typeface="Calibri" panose="020F0502020204030204"/>
              </a:endParaRPr>
            </a:p>
          </p:txBody>
        </p:sp>
        <p:sp>
          <p:nvSpPr>
            <p:cNvPr id="86" name="Oval 4"/>
            <p:cNvSpPr>
              <a:spLocks noChangeArrowheads="1"/>
            </p:cNvSpPr>
            <p:nvPr/>
          </p:nvSpPr>
          <p:spPr bwMode="auto">
            <a:xfrm>
              <a:off x="8483668" y="5105400"/>
              <a:ext cx="762000" cy="762000"/>
            </a:xfrm>
            <a:prstGeom prst="ellipse">
              <a:avLst/>
            </a:prstGeom>
            <a:solidFill>
              <a:srgbClr val="FF3300"/>
            </a:solidFill>
            <a:ln w="28575">
              <a:solidFill>
                <a:schemeClr val="tx1"/>
              </a:solidFill>
              <a:round/>
            </a:ln>
          </p:spPr>
          <p:txBody>
            <a:bodyPr wrap="none" anchor="ctr"/>
            <a:lstStyle/>
            <a:p>
              <a:pPr algn="ctr"/>
              <a:r>
                <a:rPr lang="en-US" i="1" dirty="0">
                  <a:latin typeface="Calibri" panose="020F0502020204030204"/>
                  <a:cs typeface="Calibri" panose="020F0502020204030204"/>
                </a:rPr>
                <a:t>W</a:t>
              </a:r>
              <a:endParaRPr lang="en-US" baseline="-25000" dirty="0">
                <a:latin typeface="Calibri" panose="020F0502020204030204"/>
                <a:cs typeface="Calibri" panose="020F0502020204030204"/>
              </a:endParaRPr>
            </a:p>
          </p:txBody>
        </p:sp>
        <p:cxnSp>
          <p:nvCxnSpPr>
            <p:cNvPr id="87" name="AutoShape 6"/>
            <p:cNvCxnSpPr>
              <a:cxnSpLocks noChangeShapeType="1"/>
              <a:stCxn id="85" idx="3"/>
              <a:endCxn id="86" idx="7"/>
            </p:cNvCxnSpPr>
            <p:nvPr/>
          </p:nvCxnSpPr>
          <p:spPr bwMode="auto">
            <a:xfrm flipH="1">
              <a:off x="9134076" y="4917608"/>
              <a:ext cx="502516" cy="2993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88" name="AutoShape 6"/>
            <p:cNvCxnSpPr>
              <a:cxnSpLocks noChangeShapeType="1"/>
              <a:stCxn id="84" idx="5"/>
              <a:endCxn id="86" idx="1"/>
            </p:cNvCxnSpPr>
            <p:nvPr/>
          </p:nvCxnSpPr>
          <p:spPr bwMode="auto">
            <a:xfrm>
              <a:off x="8067276" y="4917608"/>
              <a:ext cx="527984" cy="2993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89"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ln>
          </p:spPr>
          <p:txBody>
            <a:bodyPr wrap="none" anchor="ctr"/>
            <a:lstStyle/>
            <a:p>
              <a:pPr algn="ctr"/>
              <a:r>
                <a:rPr lang="en-US" i="1" dirty="0">
                  <a:latin typeface="Calibri" panose="020F0502020204030204"/>
                  <a:cs typeface="Calibri" panose="020F0502020204030204"/>
                </a:rPr>
                <a:t>C</a:t>
              </a:r>
              <a:endParaRPr lang="en-US" baseline="-25000" dirty="0">
                <a:latin typeface="Calibri" panose="020F0502020204030204"/>
                <a:cs typeface="Calibri" panose="020F0502020204030204"/>
              </a:endParaRPr>
            </a:p>
          </p:txBody>
        </p:sp>
        <p:cxnSp>
          <p:nvCxnSpPr>
            <p:cNvPr id="90" name="AutoShape 6"/>
            <p:cNvCxnSpPr>
              <a:cxnSpLocks noChangeShapeType="1"/>
              <a:stCxn id="89" idx="5"/>
              <a:endCxn id="85" idx="1"/>
            </p:cNvCxnSpPr>
            <p:nvPr/>
          </p:nvCxnSpPr>
          <p:spPr bwMode="auto">
            <a:xfrm>
              <a:off x="9134076" y="4003208"/>
              <a:ext cx="502516" cy="3755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91" name="AutoShape 6"/>
            <p:cNvCxnSpPr>
              <a:cxnSpLocks noChangeShapeType="1"/>
              <a:stCxn id="89" idx="3"/>
              <a:endCxn id="84" idx="7"/>
            </p:cNvCxnSpPr>
            <p:nvPr/>
          </p:nvCxnSpPr>
          <p:spPr bwMode="auto">
            <a:xfrm flipH="1">
              <a:off x="8067276" y="4003208"/>
              <a:ext cx="527984" cy="3755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grpSp>
      <p:cxnSp>
        <p:nvCxnSpPr>
          <p:cNvPr id="92" name="Straight Arrow Connector 91"/>
          <p:cNvCxnSpPr/>
          <p:nvPr/>
        </p:nvCxnSpPr>
        <p:spPr>
          <a:xfrm>
            <a:off x="5562600" y="4836480"/>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7543800" y="4836480"/>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94" name="Group 93"/>
          <p:cNvGrpSpPr/>
          <p:nvPr/>
        </p:nvGrpSpPr>
        <p:grpSpPr>
          <a:xfrm>
            <a:off x="8001000" y="4343400"/>
            <a:ext cx="1142999" cy="1001412"/>
            <a:chOff x="7416868" y="3352800"/>
            <a:chExt cx="2870132" cy="2514600"/>
          </a:xfrm>
        </p:grpSpPr>
        <p:sp>
          <p:nvSpPr>
            <p:cNvPr id="95"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ln>
          </p:spPr>
          <p:txBody>
            <a:bodyPr wrap="none" anchor="ctr"/>
            <a:lstStyle/>
            <a:p>
              <a:pPr algn="ctr"/>
              <a:r>
                <a:rPr lang="en-US" i="1" dirty="0">
                  <a:latin typeface="Calibri" panose="020F0502020204030204"/>
                  <a:cs typeface="Calibri" panose="020F0502020204030204"/>
                </a:rPr>
                <a:t>S</a:t>
              </a:r>
              <a:endParaRPr lang="en-US" baseline="-25000" dirty="0">
                <a:latin typeface="Calibri" panose="020F0502020204030204"/>
                <a:cs typeface="Calibri" panose="020F0502020204030204"/>
              </a:endParaRPr>
            </a:p>
          </p:txBody>
        </p:sp>
        <p:sp>
          <p:nvSpPr>
            <p:cNvPr id="96"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ln>
          </p:spPr>
          <p:txBody>
            <a:bodyPr wrap="none" anchor="ctr"/>
            <a:lstStyle/>
            <a:p>
              <a:pPr algn="ctr"/>
              <a:r>
                <a:rPr lang="en-US" i="1" dirty="0">
                  <a:latin typeface="Calibri" panose="020F0502020204030204"/>
                  <a:cs typeface="Calibri" panose="020F0502020204030204"/>
                </a:rPr>
                <a:t>+r</a:t>
              </a:r>
              <a:endParaRPr lang="en-US" baseline="-25000" dirty="0">
                <a:latin typeface="Calibri" panose="020F0502020204030204"/>
                <a:cs typeface="Calibri" panose="020F0502020204030204"/>
              </a:endParaRPr>
            </a:p>
          </p:txBody>
        </p:sp>
        <p:sp>
          <p:nvSpPr>
            <p:cNvPr id="97" name="Oval 4"/>
            <p:cNvSpPr>
              <a:spLocks noChangeArrowheads="1"/>
            </p:cNvSpPr>
            <p:nvPr/>
          </p:nvSpPr>
          <p:spPr bwMode="auto">
            <a:xfrm>
              <a:off x="8483668" y="5105400"/>
              <a:ext cx="762000" cy="762000"/>
            </a:xfrm>
            <a:prstGeom prst="ellipse">
              <a:avLst/>
            </a:prstGeom>
            <a:noFill/>
            <a:ln w="28575">
              <a:solidFill>
                <a:schemeClr val="tx1"/>
              </a:solidFill>
              <a:round/>
            </a:ln>
          </p:spPr>
          <p:txBody>
            <a:bodyPr wrap="none" anchor="ctr"/>
            <a:lstStyle/>
            <a:p>
              <a:pPr algn="ctr"/>
              <a:r>
                <a:rPr lang="en-US" i="1" dirty="0">
                  <a:latin typeface="Calibri" panose="020F0502020204030204"/>
                  <a:cs typeface="Calibri" panose="020F0502020204030204"/>
                </a:rPr>
                <a:t>W</a:t>
              </a:r>
              <a:endParaRPr lang="en-US" baseline="-25000" dirty="0">
                <a:latin typeface="Calibri" panose="020F0502020204030204"/>
                <a:cs typeface="Calibri" panose="020F0502020204030204"/>
              </a:endParaRPr>
            </a:p>
          </p:txBody>
        </p:sp>
        <p:cxnSp>
          <p:nvCxnSpPr>
            <p:cNvPr id="98" name="AutoShape 6"/>
            <p:cNvCxnSpPr>
              <a:cxnSpLocks noChangeShapeType="1"/>
              <a:stCxn id="96" idx="3"/>
              <a:endCxn id="97" idx="7"/>
            </p:cNvCxnSpPr>
            <p:nvPr/>
          </p:nvCxnSpPr>
          <p:spPr bwMode="auto">
            <a:xfrm flipH="1">
              <a:off x="9134076" y="4917608"/>
              <a:ext cx="502516" cy="2993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99" name="AutoShape 6"/>
            <p:cNvCxnSpPr>
              <a:cxnSpLocks noChangeShapeType="1"/>
              <a:stCxn id="95" idx="5"/>
              <a:endCxn id="97" idx="1"/>
            </p:cNvCxnSpPr>
            <p:nvPr/>
          </p:nvCxnSpPr>
          <p:spPr bwMode="auto">
            <a:xfrm>
              <a:off x="8067276" y="4917608"/>
              <a:ext cx="527984" cy="2993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100"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ln>
          </p:spPr>
          <p:txBody>
            <a:bodyPr wrap="none" anchor="ctr"/>
            <a:lstStyle/>
            <a:p>
              <a:pPr algn="ctr"/>
              <a:r>
                <a:rPr lang="en-US" i="1" dirty="0">
                  <a:latin typeface="Calibri" panose="020F0502020204030204"/>
                  <a:cs typeface="Calibri" panose="020F0502020204030204"/>
                </a:rPr>
                <a:t>C</a:t>
              </a:r>
              <a:endParaRPr lang="en-US" baseline="-25000" dirty="0">
                <a:latin typeface="Calibri" panose="020F0502020204030204"/>
                <a:cs typeface="Calibri" panose="020F0502020204030204"/>
              </a:endParaRPr>
            </a:p>
          </p:txBody>
        </p:sp>
        <p:cxnSp>
          <p:nvCxnSpPr>
            <p:cNvPr id="101" name="AutoShape 6"/>
            <p:cNvCxnSpPr>
              <a:cxnSpLocks noChangeShapeType="1"/>
              <a:stCxn id="100" idx="5"/>
              <a:endCxn id="96" idx="1"/>
            </p:cNvCxnSpPr>
            <p:nvPr/>
          </p:nvCxnSpPr>
          <p:spPr bwMode="auto">
            <a:xfrm>
              <a:off x="9134076" y="4003208"/>
              <a:ext cx="502516" cy="3755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102" name="AutoShape 6"/>
            <p:cNvCxnSpPr>
              <a:cxnSpLocks noChangeShapeType="1"/>
              <a:stCxn id="100" idx="3"/>
              <a:endCxn id="95" idx="7"/>
            </p:cNvCxnSpPr>
            <p:nvPr/>
          </p:nvCxnSpPr>
          <p:spPr bwMode="auto">
            <a:xfrm flipH="1">
              <a:off x="8067276" y="4003208"/>
              <a:ext cx="527984" cy="3755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grpSp>
      <p:grpSp>
        <p:nvGrpSpPr>
          <p:cNvPr id="103" name="Group 102"/>
          <p:cNvGrpSpPr/>
          <p:nvPr/>
        </p:nvGrpSpPr>
        <p:grpSpPr>
          <a:xfrm>
            <a:off x="9982201" y="4343400"/>
            <a:ext cx="1142999" cy="1001412"/>
            <a:chOff x="7416868" y="3352800"/>
            <a:chExt cx="2870132" cy="2514600"/>
          </a:xfrm>
        </p:grpSpPr>
        <p:sp>
          <p:nvSpPr>
            <p:cNvPr id="104" name="Oval 4"/>
            <p:cNvSpPr>
              <a:spLocks noChangeArrowheads="1"/>
            </p:cNvSpPr>
            <p:nvPr/>
          </p:nvSpPr>
          <p:spPr bwMode="auto">
            <a:xfrm>
              <a:off x="7416868" y="4267200"/>
              <a:ext cx="762000" cy="762000"/>
            </a:xfrm>
            <a:prstGeom prst="ellipse">
              <a:avLst/>
            </a:prstGeom>
            <a:solidFill>
              <a:srgbClr val="00FF42"/>
            </a:solidFill>
            <a:ln w="28575">
              <a:solidFill>
                <a:schemeClr val="tx1"/>
              </a:solidFill>
              <a:round/>
            </a:ln>
          </p:spPr>
          <p:txBody>
            <a:bodyPr wrap="none" anchor="ctr"/>
            <a:lstStyle/>
            <a:p>
              <a:pPr algn="ctr"/>
              <a:r>
                <a:rPr lang="en-US" i="1" dirty="0">
                  <a:latin typeface="Calibri" panose="020F0502020204030204"/>
                  <a:cs typeface="Calibri" panose="020F0502020204030204"/>
                </a:rPr>
                <a:t>S</a:t>
              </a:r>
              <a:endParaRPr lang="en-US" baseline="-25000" dirty="0">
                <a:latin typeface="Calibri" panose="020F0502020204030204"/>
                <a:cs typeface="Calibri" panose="020F0502020204030204"/>
              </a:endParaRPr>
            </a:p>
          </p:txBody>
        </p:sp>
        <p:sp>
          <p:nvSpPr>
            <p:cNvPr id="105"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ln>
          </p:spPr>
          <p:txBody>
            <a:bodyPr wrap="none" anchor="ctr"/>
            <a:lstStyle/>
            <a:p>
              <a:pPr algn="ctr"/>
              <a:r>
                <a:rPr lang="en-US" i="1" dirty="0">
                  <a:latin typeface="Calibri" panose="020F0502020204030204"/>
                  <a:cs typeface="Calibri" panose="020F0502020204030204"/>
                </a:rPr>
                <a:t>+r</a:t>
              </a:r>
              <a:endParaRPr lang="en-US" baseline="-25000" dirty="0">
                <a:latin typeface="Calibri" panose="020F0502020204030204"/>
                <a:cs typeface="Calibri" panose="020F0502020204030204"/>
              </a:endParaRPr>
            </a:p>
          </p:txBody>
        </p:sp>
        <p:sp>
          <p:nvSpPr>
            <p:cNvPr id="106" name="Oval 4"/>
            <p:cNvSpPr>
              <a:spLocks noChangeArrowheads="1"/>
            </p:cNvSpPr>
            <p:nvPr/>
          </p:nvSpPr>
          <p:spPr bwMode="auto">
            <a:xfrm>
              <a:off x="8483668" y="5105400"/>
              <a:ext cx="762000" cy="762000"/>
            </a:xfrm>
            <a:prstGeom prst="ellipse">
              <a:avLst/>
            </a:prstGeom>
            <a:solidFill>
              <a:srgbClr val="FF3300"/>
            </a:solidFill>
            <a:ln w="28575">
              <a:solidFill>
                <a:schemeClr val="tx1"/>
              </a:solidFill>
              <a:round/>
            </a:ln>
          </p:spPr>
          <p:txBody>
            <a:bodyPr wrap="none" anchor="ctr"/>
            <a:lstStyle/>
            <a:p>
              <a:pPr algn="ctr"/>
              <a:r>
                <a:rPr lang="en-US" i="1" dirty="0">
                  <a:latin typeface="Calibri" panose="020F0502020204030204"/>
                  <a:cs typeface="Calibri" panose="020F0502020204030204"/>
                </a:rPr>
                <a:t>W</a:t>
              </a:r>
              <a:endParaRPr lang="en-US" baseline="-25000" dirty="0">
                <a:latin typeface="Calibri" panose="020F0502020204030204"/>
                <a:cs typeface="Calibri" panose="020F0502020204030204"/>
              </a:endParaRPr>
            </a:p>
          </p:txBody>
        </p:sp>
        <p:cxnSp>
          <p:nvCxnSpPr>
            <p:cNvPr id="107" name="AutoShape 6"/>
            <p:cNvCxnSpPr>
              <a:cxnSpLocks noChangeShapeType="1"/>
              <a:stCxn id="105" idx="3"/>
              <a:endCxn id="106" idx="7"/>
            </p:cNvCxnSpPr>
            <p:nvPr/>
          </p:nvCxnSpPr>
          <p:spPr bwMode="auto">
            <a:xfrm flipH="1">
              <a:off x="9134076" y="4917608"/>
              <a:ext cx="502516" cy="2993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108" name="AutoShape 6"/>
            <p:cNvCxnSpPr>
              <a:cxnSpLocks noChangeShapeType="1"/>
              <a:stCxn id="104" idx="5"/>
              <a:endCxn id="106" idx="1"/>
            </p:cNvCxnSpPr>
            <p:nvPr/>
          </p:nvCxnSpPr>
          <p:spPr bwMode="auto">
            <a:xfrm>
              <a:off x="8067276" y="4917608"/>
              <a:ext cx="527984" cy="2993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109"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ln>
          </p:spPr>
          <p:txBody>
            <a:bodyPr wrap="none" anchor="ctr"/>
            <a:lstStyle/>
            <a:p>
              <a:pPr algn="ctr"/>
              <a:r>
                <a:rPr lang="en-US" i="1" dirty="0">
                  <a:latin typeface="Calibri" panose="020F0502020204030204"/>
                  <a:cs typeface="Calibri" panose="020F0502020204030204"/>
                </a:rPr>
                <a:t>C</a:t>
              </a:r>
              <a:endParaRPr lang="en-US" baseline="-25000" dirty="0">
                <a:latin typeface="Calibri" panose="020F0502020204030204"/>
                <a:cs typeface="Calibri" panose="020F0502020204030204"/>
              </a:endParaRPr>
            </a:p>
          </p:txBody>
        </p:sp>
        <p:cxnSp>
          <p:nvCxnSpPr>
            <p:cNvPr id="110" name="AutoShape 6"/>
            <p:cNvCxnSpPr>
              <a:cxnSpLocks noChangeShapeType="1"/>
              <a:stCxn id="109" idx="5"/>
              <a:endCxn id="105" idx="1"/>
            </p:cNvCxnSpPr>
            <p:nvPr/>
          </p:nvCxnSpPr>
          <p:spPr bwMode="auto">
            <a:xfrm>
              <a:off x="9134076" y="4003208"/>
              <a:ext cx="502516" cy="3755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111" name="AutoShape 6"/>
            <p:cNvCxnSpPr>
              <a:cxnSpLocks noChangeShapeType="1"/>
              <a:stCxn id="109" idx="3"/>
              <a:endCxn id="104" idx="7"/>
            </p:cNvCxnSpPr>
            <p:nvPr/>
          </p:nvCxnSpPr>
          <p:spPr bwMode="auto">
            <a:xfrm flipH="1">
              <a:off x="8067276" y="4003208"/>
              <a:ext cx="527984" cy="3755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grpSp>
      <p:cxnSp>
        <p:nvCxnSpPr>
          <p:cNvPr id="112" name="Straight Arrow Connector 111"/>
          <p:cNvCxnSpPr/>
          <p:nvPr/>
        </p:nvCxnSpPr>
        <p:spPr>
          <a:xfrm>
            <a:off x="9372600" y="4836480"/>
            <a:ext cx="304800"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a:off x="11430000" y="4871892"/>
            <a:ext cx="304800" cy="0"/>
          </a:xfrm>
          <a:prstGeom prst="straightConnector1">
            <a:avLst/>
          </a:prstGeom>
          <a:ln w="28575">
            <a:solidFill>
              <a:schemeClr val="tx1"/>
            </a:solidFill>
            <a:prstDash val="sysDot"/>
            <a:tailEnd type="none"/>
          </a:ln>
          <a:effectLst/>
        </p:spPr>
        <p:style>
          <a:lnRef idx="2">
            <a:schemeClr val="accent1"/>
          </a:lnRef>
          <a:fillRef idx="0">
            <a:schemeClr val="accent1"/>
          </a:fillRef>
          <a:effectRef idx="1">
            <a:schemeClr val="accent1"/>
          </a:effectRef>
          <a:fontRef idx="minor">
            <a:schemeClr val="tx1"/>
          </a:fontRef>
        </p:style>
      </p:cxnSp>
      <p:pic>
        <p:nvPicPr>
          <p:cNvPr id="67598" name="Picture 67597" descr="TP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81000" y="5486400"/>
            <a:ext cx="3454400" cy="279400"/>
          </a:xfrm>
          <a:prstGeom prst="rect">
            <a:avLst/>
          </a:prstGeom>
        </p:spPr>
      </p:pic>
      <p:pic>
        <p:nvPicPr>
          <p:cNvPr id="67600" name="Picture 67599" descr="TP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bwMode="auto">
          <a:xfrm>
            <a:off x="4254500" y="5486400"/>
            <a:ext cx="3479800" cy="279400"/>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67601" name="Picture 67600" descr="TP_tmp.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8077200" y="5486400"/>
            <a:ext cx="3479800" cy="279400"/>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7586">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7586">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7586">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759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759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760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760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1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a:ea typeface="MS PGothic" panose="020B0600070205080204" pitchFamily="34" charset="-128"/>
              </a:rPr>
              <a:t>Gibbs Sampling</a:t>
            </a:r>
          </a:p>
        </p:txBody>
      </p:sp>
      <p:sp>
        <p:nvSpPr>
          <p:cNvPr id="68610" name="Content Placeholder 2"/>
          <p:cNvSpPr>
            <a:spLocks noGrp="1"/>
          </p:cNvSpPr>
          <p:nvPr>
            <p:ph idx="1"/>
          </p:nvPr>
        </p:nvSpPr>
        <p:spPr/>
        <p:txBody>
          <a:bodyPr/>
          <a:lstStyle/>
          <a:p>
            <a:r>
              <a:rPr lang="en-US" dirty="0">
                <a:ea typeface="MS PGothic" panose="020B0600070205080204" pitchFamily="34" charset="-128"/>
              </a:rPr>
              <a:t>How is this better than sampling from the full joint?</a:t>
            </a:r>
          </a:p>
          <a:p>
            <a:pPr lvl="1"/>
            <a:r>
              <a:rPr lang="en-US" dirty="0">
                <a:ea typeface="MS PGothic" panose="020B0600070205080204" pitchFamily="34" charset="-128"/>
              </a:rPr>
              <a:t>In a Bayes</a:t>
            </a:r>
            <a:r>
              <a:rPr lang="en-US" altLang="en-US" dirty="0">
                <a:ea typeface="MS PGothic" panose="020B0600070205080204" pitchFamily="34" charset="-128"/>
              </a:rPr>
              <a:t>’</a:t>
            </a:r>
            <a:r>
              <a:rPr lang="en-US" dirty="0">
                <a:ea typeface="MS PGothic" panose="020B0600070205080204" pitchFamily="34" charset="-128"/>
              </a:rPr>
              <a:t> Net, sampling a variable given all the other variables (e.g. P(R|S,C,W)) is usually much easier than sampling from the full joint distribution</a:t>
            </a:r>
          </a:p>
          <a:p>
            <a:pPr lvl="2"/>
            <a:r>
              <a:rPr lang="en-US" sz="2000" dirty="0">
                <a:ea typeface="MS PGothic" panose="020B0600070205080204" pitchFamily="34" charset="-128"/>
              </a:rPr>
              <a:t>Only requires a join on the variable to be sampled (in this case, a join on R)</a:t>
            </a:r>
          </a:p>
          <a:p>
            <a:pPr lvl="2"/>
            <a:r>
              <a:rPr lang="en-US" sz="2000" dirty="0">
                <a:ea typeface="MS PGothic" panose="020B0600070205080204" pitchFamily="34" charset="-128"/>
              </a:rPr>
              <a:t>The resulting factor only depends on the variable</a:t>
            </a:r>
            <a:r>
              <a:rPr lang="en-US" altLang="en-US" sz="2000" dirty="0">
                <a:ea typeface="MS PGothic" panose="020B0600070205080204" pitchFamily="34" charset="-128"/>
              </a:rPr>
              <a:t>’</a:t>
            </a:r>
            <a:r>
              <a:rPr lang="en-US" sz="2000" dirty="0">
                <a:ea typeface="MS PGothic" panose="020B0600070205080204" pitchFamily="34" charset="-128"/>
              </a:rPr>
              <a:t>s parents, its children, and its children</a:t>
            </a:r>
            <a:r>
              <a:rPr lang="en-US" altLang="en-US" sz="2000" dirty="0">
                <a:ea typeface="MS PGothic" panose="020B0600070205080204" pitchFamily="34" charset="-128"/>
              </a:rPr>
              <a:t>’</a:t>
            </a:r>
            <a:r>
              <a:rPr lang="en-US" sz="2000" dirty="0">
                <a:ea typeface="MS PGothic" panose="020B0600070205080204" pitchFamily="34" charset="-128"/>
              </a:rPr>
              <a:t>s parents (this is often referred to as its Markov blanket)</a:t>
            </a:r>
          </a:p>
        </p:txBody>
      </p:sp>
    </p:spTree>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US" dirty="0">
                <a:ea typeface="MS PGothic" panose="020B0600070205080204" pitchFamily="34" charset="-128"/>
              </a:rPr>
              <a:t>Efficient Resampling of One Variable</a:t>
            </a:r>
          </a:p>
        </p:txBody>
      </p:sp>
      <p:sp>
        <p:nvSpPr>
          <p:cNvPr id="69634" name="Content Placeholder 2"/>
          <p:cNvSpPr>
            <a:spLocks noGrp="1"/>
          </p:cNvSpPr>
          <p:nvPr>
            <p:ph idx="1"/>
          </p:nvPr>
        </p:nvSpPr>
        <p:spPr/>
        <p:txBody>
          <a:bodyPr>
            <a:normAutofit lnSpcReduction="10000"/>
          </a:bodyPr>
          <a:lstStyle/>
          <a:p>
            <a:r>
              <a:rPr lang="en-US" sz="2400" dirty="0">
                <a:ea typeface="MS PGothic" panose="020B0600070205080204" pitchFamily="34" charset="-128"/>
              </a:rPr>
              <a:t> Sample from P(S | +c, +r, -w)	</a:t>
            </a:r>
          </a:p>
          <a:p>
            <a:pPr lvl="1"/>
            <a:endParaRPr lang="en-US" dirty="0">
              <a:ea typeface="MS PGothic" panose="020B0600070205080204" pitchFamily="34" charset="-128"/>
            </a:endParaRPr>
          </a:p>
          <a:p>
            <a:pPr lvl="1"/>
            <a:endParaRPr lang="en-US" dirty="0">
              <a:ea typeface="MS PGothic" panose="020B0600070205080204" pitchFamily="34" charset="-128"/>
            </a:endParaRPr>
          </a:p>
          <a:p>
            <a:pPr lvl="1"/>
            <a:endParaRPr lang="en-US" dirty="0">
              <a:ea typeface="MS PGothic" panose="020B0600070205080204" pitchFamily="34" charset="-128"/>
            </a:endParaRPr>
          </a:p>
          <a:p>
            <a:pPr lvl="1"/>
            <a:endParaRPr lang="en-US" dirty="0">
              <a:ea typeface="MS PGothic" panose="020B0600070205080204" pitchFamily="34" charset="-128"/>
            </a:endParaRPr>
          </a:p>
          <a:p>
            <a:pPr lvl="1"/>
            <a:endParaRPr lang="en-US" dirty="0">
              <a:ea typeface="MS PGothic" panose="020B0600070205080204" pitchFamily="34" charset="-128"/>
            </a:endParaRPr>
          </a:p>
          <a:p>
            <a:pPr lvl="1"/>
            <a:endParaRPr lang="en-US" dirty="0">
              <a:ea typeface="MS PGothic" panose="020B0600070205080204" pitchFamily="34" charset="-128"/>
            </a:endParaRPr>
          </a:p>
          <a:p>
            <a:endParaRPr lang="en-US" dirty="0">
              <a:ea typeface="MS PGothic" panose="020B0600070205080204" pitchFamily="34" charset="-128"/>
            </a:endParaRPr>
          </a:p>
          <a:p>
            <a:r>
              <a:rPr lang="en-US" sz="2400" dirty="0">
                <a:ea typeface="MS PGothic" panose="020B0600070205080204" pitchFamily="34" charset="-128"/>
              </a:rPr>
              <a:t>Many things cancel out – only CPTs with S remain!</a:t>
            </a:r>
          </a:p>
          <a:p>
            <a:r>
              <a:rPr lang="en-US" sz="2400" dirty="0">
                <a:ea typeface="MS PGothic" panose="020B0600070205080204" pitchFamily="34" charset="-128"/>
              </a:rPr>
              <a:t>More generally: only CPTs that have resampled variable need to be considered, and joined together</a:t>
            </a:r>
          </a:p>
        </p:txBody>
      </p:sp>
      <p:grpSp>
        <p:nvGrpSpPr>
          <p:cNvPr id="5" name="Group 4"/>
          <p:cNvGrpSpPr/>
          <p:nvPr/>
        </p:nvGrpSpPr>
        <p:grpSpPr>
          <a:xfrm>
            <a:off x="9448800" y="1371600"/>
            <a:ext cx="1752600" cy="1535500"/>
            <a:chOff x="7416868" y="3352800"/>
            <a:chExt cx="2870132" cy="2514600"/>
          </a:xfrm>
        </p:grpSpPr>
        <p:sp>
          <p:nvSpPr>
            <p:cNvPr id="6" name="Oval 4"/>
            <p:cNvSpPr>
              <a:spLocks noChangeArrowheads="1"/>
            </p:cNvSpPr>
            <p:nvPr/>
          </p:nvSpPr>
          <p:spPr bwMode="auto">
            <a:xfrm>
              <a:off x="7416868" y="4267200"/>
              <a:ext cx="762000" cy="762000"/>
            </a:xfrm>
            <a:prstGeom prst="ellipse">
              <a:avLst/>
            </a:prstGeom>
            <a:noFill/>
            <a:ln w="28575">
              <a:solidFill>
                <a:schemeClr val="tx1"/>
              </a:solidFill>
              <a:round/>
            </a:ln>
          </p:spPr>
          <p:txBody>
            <a:bodyPr wrap="none" anchor="ctr"/>
            <a:lstStyle/>
            <a:p>
              <a:pPr algn="ctr"/>
              <a:r>
                <a:rPr lang="en-US" i="1" dirty="0">
                  <a:latin typeface="Calibri" panose="020F0502020204030204"/>
                  <a:cs typeface="Calibri" panose="020F0502020204030204"/>
                </a:rPr>
                <a:t>S</a:t>
              </a:r>
              <a:endParaRPr lang="en-US" baseline="-25000" dirty="0">
                <a:latin typeface="Calibri" panose="020F0502020204030204"/>
                <a:cs typeface="Calibri" panose="020F0502020204030204"/>
              </a:endParaRPr>
            </a:p>
          </p:txBody>
        </p:sp>
        <p:sp>
          <p:nvSpPr>
            <p:cNvPr id="7" name="Oval 4"/>
            <p:cNvSpPr>
              <a:spLocks noChangeArrowheads="1"/>
            </p:cNvSpPr>
            <p:nvPr/>
          </p:nvSpPr>
          <p:spPr bwMode="auto">
            <a:xfrm>
              <a:off x="9525000" y="4267200"/>
              <a:ext cx="762000" cy="762000"/>
            </a:xfrm>
            <a:prstGeom prst="ellipse">
              <a:avLst/>
            </a:prstGeom>
            <a:solidFill>
              <a:srgbClr val="00FF42"/>
            </a:solidFill>
            <a:ln w="28575">
              <a:solidFill>
                <a:schemeClr val="tx1"/>
              </a:solidFill>
              <a:round/>
            </a:ln>
          </p:spPr>
          <p:txBody>
            <a:bodyPr wrap="none" anchor="ctr"/>
            <a:lstStyle/>
            <a:p>
              <a:pPr algn="ctr"/>
              <a:r>
                <a:rPr lang="en-US" i="1" dirty="0">
                  <a:latin typeface="Calibri" panose="020F0502020204030204"/>
                  <a:cs typeface="Calibri" panose="020F0502020204030204"/>
                </a:rPr>
                <a:t>+r</a:t>
              </a:r>
              <a:endParaRPr lang="en-US" baseline="-25000" dirty="0">
                <a:latin typeface="Calibri" panose="020F0502020204030204"/>
                <a:cs typeface="Calibri" panose="020F0502020204030204"/>
              </a:endParaRPr>
            </a:p>
          </p:txBody>
        </p:sp>
        <p:sp>
          <p:nvSpPr>
            <p:cNvPr id="8" name="Oval 4"/>
            <p:cNvSpPr>
              <a:spLocks noChangeArrowheads="1"/>
            </p:cNvSpPr>
            <p:nvPr/>
          </p:nvSpPr>
          <p:spPr bwMode="auto">
            <a:xfrm>
              <a:off x="8483668" y="5105400"/>
              <a:ext cx="762000" cy="762000"/>
            </a:xfrm>
            <a:prstGeom prst="ellipse">
              <a:avLst/>
            </a:prstGeom>
            <a:solidFill>
              <a:srgbClr val="FF3300"/>
            </a:solidFill>
            <a:ln w="28575">
              <a:solidFill>
                <a:schemeClr val="tx1"/>
              </a:solidFill>
              <a:round/>
            </a:ln>
          </p:spPr>
          <p:txBody>
            <a:bodyPr wrap="none" anchor="ctr"/>
            <a:lstStyle/>
            <a:p>
              <a:pPr algn="ctr"/>
              <a:r>
                <a:rPr lang="en-US" i="1" dirty="0">
                  <a:latin typeface="Calibri" panose="020F0502020204030204"/>
                  <a:cs typeface="Calibri" panose="020F0502020204030204"/>
                </a:rPr>
                <a:t>W</a:t>
              </a:r>
              <a:endParaRPr lang="en-US" baseline="-25000" dirty="0">
                <a:latin typeface="Calibri" panose="020F0502020204030204"/>
                <a:cs typeface="Calibri" panose="020F0502020204030204"/>
              </a:endParaRPr>
            </a:p>
          </p:txBody>
        </p:sp>
        <p:cxnSp>
          <p:nvCxnSpPr>
            <p:cNvPr id="9" name="AutoShape 6"/>
            <p:cNvCxnSpPr>
              <a:cxnSpLocks noChangeShapeType="1"/>
              <a:stCxn id="7" idx="3"/>
              <a:endCxn id="8" idx="7"/>
            </p:cNvCxnSpPr>
            <p:nvPr/>
          </p:nvCxnSpPr>
          <p:spPr bwMode="auto">
            <a:xfrm flipH="1">
              <a:off x="9134076" y="4917608"/>
              <a:ext cx="502516" cy="2993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10" name="AutoShape 6"/>
            <p:cNvCxnSpPr>
              <a:cxnSpLocks noChangeShapeType="1"/>
              <a:stCxn id="6" idx="5"/>
              <a:endCxn id="8" idx="1"/>
            </p:cNvCxnSpPr>
            <p:nvPr/>
          </p:nvCxnSpPr>
          <p:spPr bwMode="auto">
            <a:xfrm>
              <a:off x="8067276" y="4917608"/>
              <a:ext cx="527984" cy="2993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11" name="Oval 4"/>
            <p:cNvSpPr>
              <a:spLocks noChangeArrowheads="1"/>
            </p:cNvSpPr>
            <p:nvPr/>
          </p:nvSpPr>
          <p:spPr bwMode="auto">
            <a:xfrm>
              <a:off x="8483668" y="3352800"/>
              <a:ext cx="762000" cy="762000"/>
            </a:xfrm>
            <a:prstGeom prst="ellipse">
              <a:avLst/>
            </a:prstGeom>
            <a:solidFill>
              <a:srgbClr val="00FF42"/>
            </a:solidFill>
            <a:ln w="28575">
              <a:solidFill>
                <a:schemeClr val="tx1"/>
              </a:solidFill>
              <a:round/>
            </a:ln>
          </p:spPr>
          <p:txBody>
            <a:bodyPr wrap="none" anchor="ctr"/>
            <a:lstStyle/>
            <a:p>
              <a:pPr algn="ctr"/>
              <a:r>
                <a:rPr lang="en-US" i="1" dirty="0">
                  <a:latin typeface="Calibri" panose="020F0502020204030204"/>
                  <a:cs typeface="Calibri" panose="020F0502020204030204"/>
                </a:rPr>
                <a:t>C</a:t>
              </a:r>
              <a:endParaRPr lang="en-US" baseline="-25000" dirty="0">
                <a:latin typeface="Calibri" panose="020F0502020204030204"/>
                <a:cs typeface="Calibri" panose="020F0502020204030204"/>
              </a:endParaRPr>
            </a:p>
          </p:txBody>
        </p:sp>
        <p:cxnSp>
          <p:nvCxnSpPr>
            <p:cNvPr id="12" name="AutoShape 6"/>
            <p:cNvCxnSpPr>
              <a:cxnSpLocks noChangeShapeType="1"/>
              <a:stCxn id="11" idx="5"/>
              <a:endCxn id="7" idx="1"/>
            </p:cNvCxnSpPr>
            <p:nvPr/>
          </p:nvCxnSpPr>
          <p:spPr bwMode="auto">
            <a:xfrm>
              <a:off x="9134076" y="4003208"/>
              <a:ext cx="502516" cy="3755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13" name="AutoShape 6"/>
            <p:cNvCxnSpPr>
              <a:cxnSpLocks noChangeShapeType="1"/>
              <a:stCxn id="11" idx="3"/>
              <a:endCxn id="6" idx="7"/>
            </p:cNvCxnSpPr>
            <p:nvPr/>
          </p:nvCxnSpPr>
          <p:spPr bwMode="auto">
            <a:xfrm flipH="1">
              <a:off x="8067276" y="4003208"/>
              <a:ext cx="527984" cy="375584"/>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grpSp>
      <p:pic>
        <p:nvPicPr>
          <p:cNvPr id="3" name="Picture 2" descr="TP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658111" y="2162616"/>
            <a:ext cx="5596129" cy="27381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634">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63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801" y="4191542"/>
            <a:ext cx="3099815" cy="2455642"/>
          </a:xfrm>
          <a:prstGeom prst="rect">
            <a:avLst/>
          </a:prstGeom>
        </p:spPr>
      </p:pic>
      <p:sp>
        <p:nvSpPr>
          <p:cNvPr id="2" name="Title 1"/>
          <p:cNvSpPr>
            <a:spLocks noGrp="1"/>
          </p:cNvSpPr>
          <p:nvPr>
            <p:ph type="title"/>
          </p:nvPr>
        </p:nvSpPr>
        <p:spPr/>
        <p:txBody>
          <a:bodyPr/>
          <a:lstStyle/>
          <a:p>
            <a:r>
              <a:rPr lang="en-US" dirty="0"/>
              <a:t>Bayes’ Net Sampling Summary</a:t>
            </a:r>
          </a:p>
        </p:txBody>
      </p:sp>
      <p:sp>
        <p:nvSpPr>
          <p:cNvPr id="3" name="Content Placeholder 2"/>
          <p:cNvSpPr>
            <a:spLocks noGrp="1"/>
          </p:cNvSpPr>
          <p:nvPr>
            <p:ph idx="1"/>
          </p:nvPr>
        </p:nvSpPr>
        <p:spPr>
          <a:xfrm>
            <a:off x="406400" y="1219200"/>
            <a:ext cx="5918200" cy="4729164"/>
          </a:xfrm>
        </p:spPr>
        <p:txBody>
          <a:bodyPr/>
          <a:lstStyle/>
          <a:p>
            <a:r>
              <a:rPr lang="en-US" sz="2400" dirty="0"/>
              <a:t>Prior Sampling  P</a:t>
            </a:r>
          </a:p>
          <a:p>
            <a:endParaRPr lang="en-US" sz="2400" dirty="0"/>
          </a:p>
          <a:p>
            <a:endParaRPr lang="en-US" sz="800" dirty="0"/>
          </a:p>
          <a:p>
            <a:endParaRPr lang="en-US" sz="2400" dirty="0"/>
          </a:p>
          <a:p>
            <a:endParaRPr lang="en-US" sz="2400" dirty="0"/>
          </a:p>
          <a:p>
            <a:endParaRPr lang="en-US" sz="2400" dirty="0"/>
          </a:p>
          <a:p>
            <a:pPr lvl="8"/>
            <a:endParaRPr lang="en-US" sz="1200" dirty="0"/>
          </a:p>
          <a:p>
            <a:r>
              <a:rPr lang="en-US" sz="2400" dirty="0"/>
              <a:t>Likelihood Weighting  P( Q | e)</a:t>
            </a:r>
          </a:p>
        </p:txBody>
      </p:sp>
      <p:sp>
        <p:nvSpPr>
          <p:cNvPr id="5" name="Content Placeholder 2"/>
          <p:cNvSpPr txBox="1"/>
          <p:nvPr/>
        </p:nvSpPr>
        <p:spPr bwMode="auto">
          <a:xfrm>
            <a:off x="5969000" y="1219200"/>
            <a:ext cx="5918200" cy="4729164"/>
          </a:xfrm>
          <a:prstGeom prst="rect">
            <a:avLst/>
          </a:prstGeom>
          <a:noFill/>
          <a:ln w="9525">
            <a:no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r>
              <a:rPr lang="en-US" sz="2400" dirty="0"/>
              <a:t>Rejection Sampling  P( Q | e )</a:t>
            </a:r>
            <a:endParaRPr lang="en-US" sz="1200" dirty="0"/>
          </a:p>
          <a:p>
            <a:endParaRPr lang="en-US" sz="2400" dirty="0"/>
          </a:p>
          <a:p>
            <a:endParaRPr lang="en-US" sz="800" dirty="0"/>
          </a:p>
          <a:p>
            <a:endParaRPr lang="en-US" sz="2400" dirty="0"/>
          </a:p>
          <a:p>
            <a:endParaRPr lang="en-US" sz="2400" dirty="0"/>
          </a:p>
          <a:p>
            <a:endParaRPr lang="en-US" sz="2400" dirty="0"/>
          </a:p>
          <a:p>
            <a:pPr lvl="7"/>
            <a:endParaRPr lang="en-US" sz="1200" dirty="0"/>
          </a:p>
          <a:p>
            <a:r>
              <a:rPr lang="en-US" sz="2400" dirty="0"/>
              <a:t>Gibbs Sampling  P( Q | e )</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4953000"/>
            <a:ext cx="5105400" cy="121888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7000" y="2196455"/>
            <a:ext cx="5029200" cy="130874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001" y="2133600"/>
            <a:ext cx="5181598" cy="1318459"/>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5000" y="4455160"/>
            <a:ext cx="908050" cy="726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dirty="0">
                <a:ea typeface="MS PGothic" panose="020B0600070205080204" pitchFamily="34" charset="-128"/>
              </a:rPr>
              <a:t>Further Reading on Gibbs Sampling*</a:t>
            </a:r>
          </a:p>
        </p:txBody>
      </p:sp>
      <p:sp>
        <p:nvSpPr>
          <p:cNvPr id="70658" name="Content Placeholder 2"/>
          <p:cNvSpPr>
            <a:spLocks noGrp="1"/>
          </p:cNvSpPr>
          <p:nvPr>
            <p:ph idx="1"/>
          </p:nvPr>
        </p:nvSpPr>
        <p:spPr>
          <a:xfrm>
            <a:off x="838200" y="1447800"/>
            <a:ext cx="10744200" cy="4729164"/>
          </a:xfrm>
        </p:spPr>
        <p:txBody>
          <a:bodyPr/>
          <a:lstStyle/>
          <a:p>
            <a:r>
              <a:rPr lang="en-US" sz="2800" dirty="0">
                <a:ea typeface="MS PGothic" panose="020B0600070205080204" pitchFamily="34" charset="-128"/>
              </a:rPr>
              <a:t>Gibbs sampling produces sample from the query distribution P( Q | e ) in limit of re-sampling infinitely often</a:t>
            </a:r>
          </a:p>
          <a:p>
            <a:pPr lvl="4"/>
            <a:endParaRPr lang="en-US" sz="1600" dirty="0">
              <a:ea typeface="MS PGothic" panose="020B0600070205080204" pitchFamily="34" charset="-128"/>
            </a:endParaRPr>
          </a:p>
          <a:p>
            <a:r>
              <a:rPr lang="en-US" sz="2800" dirty="0">
                <a:ea typeface="MS PGothic" panose="020B0600070205080204" pitchFamily="34" charset="-128"/>
              </a:rPr>
              <a:t>Gibbs sampling is a special case of more general methods called Markov chain Monte Carlo (MCMC) methods </a:t>
            </a:r>
          </a:p>
          <a:p>
            <a:pPr lvl="8"/>
            <a:endParaRPr lang="en-US" sz="1600" dirty="0">
              <a:ea typeface="MS PGothic" panose="020B0600070205080204" pitchFamily="34" charset="-128"/>
            </a:endParaRPr>
          </a:p>
          <a:p>
            <a:pPr lvl="1"/>
            <a:r>
              <a:rPr lang="en-US" sz="2400" dirty="0">
                <a:ea typeface="MS PGothic" panose="020B0600070205080204" pitchFamily="34" charset="-128"/>
              </a:rPr>
              <a:t>Metropolis-Hastings is one of the more famous MCMC methods (in fact, Gibbs sampling is a special case of Metropolis-Hastings) </a:t>
            </a:r>
          </a:p>
          <a:p>
            <a:pPr lvl="3"/>
            <a:endParaRPr lang="en-US" sz="1600" dirty="0">
              <a:ea typeface="MS PGothic" panose="020B0600070205080204" pitchFamily="34" charset="-128"/>
            </a:endParaRPr>
          </a:p>
          <a:p>
            <a:r>
              <a:rPr lang="en-US" sz="2800" dirty="0">
                <a:ea typeface="MS PGothic" panose="020B0600070205080204" pitchFamily="34" charset="-128"/>
              </a:rPr>
              <a:t>You may read about Monte Carlo methods – they</a:t>
            </a:r>
            <a:r>
              <a:rPr lang="en-US" altLang="en-US" sz="2800" dirty="0">
                <a:ea typeface="MS PGothic" panose="020B0600070205080204" pitchFamily="34" charset="-128"/>
              </a:rPr>
              <a:t>’</a:t>
            </a:r>
            <a:r>
              <a:rPr lang="en-US" sz="2800" dirty="0">
                <a:ea typeface="MS PGothic" panose="020B0600070205080204" pitchFamily="34" charset="-128"/>
              </a:rPr>
              <a:t>re just sampling</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0" y="-25400"/>
            <a:ext cx="8305800" cy="1143000"/>
          </a:xfrm>
        </p:spPr>
        <p:txBody>
          <a:bodyPr/>
          <a:lstStyle/>
          <a:p>
            <a:r>
              <a:rPr lang="en-US" dirty="0">
                <a:latin typeface="Calibri" panose="020F0502020204030204"/>
                <a:ea typeface="MS PGothic" panose="020B0600070205080204" pitchFamily="34" charset="-128"/>
                <a:cs typeface="Calibri" panose="020F0502020204030204"/>
              </a:rPr>
              <a:t>How About Particle Filtering?</a:t>
            </a:r>
          </a:p>
        </p:txBody>
      </p:sp>
      <p:sp>
        <p:nvSpPr>
          <p:cNvPr id="77828" name="TextBox 24"/>
          <p:cNvSpPr txBox="1">
            <a:spLocks noChangeArrowheads="1"/>
          </p:cNvSpPr>
          <p:nvPr/>
        </p:nvSpPr>
        <p:spPr bwMode="auto">
          <a:xfrm>
            <a:off x="1295400" y="4810125"/>
            <a:ext cx="13716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sz="1200" dirty="0">
                <a:latin typeface="Calibri" panose="020F0502020204030204"/>
                <a:cs typeface="Calibri" panose="020F0502020204030204"/>
              </a:rPr>
              <a:t>Particles:</a:t>
            </a:r>
          </a:p>
          <a:p>
            <a:pPr eaLnBrk="1" hangingPunct="1"/>
            <a:r>
              <a:rPr lang="en-US" sz="1200" dirty="0">
                <a:solidFill>
                  <a:srgbClr val="C00000"/>
                </a:solidFill>
                <a:latin typeface="Calibri" panose="020F0502020204030204"/>
                <a:cs typeface="Calibri" panose="020F0502020204030204"/>
              </a:rPr>
              <a:t>    (3,3)</a:t>
            </a:r>
          </a:p>
          <a:p>
            <a:pPr eaLnBrk="1" hangingPunct="1"/>
            <a:r>
              <a:rPr lang="en-US" sz="1200" dirty="0">
                <a:solidFill>
                  <a:srgbClr val="C00000"/>
                </a:solidFill>
                <a:latin typeface="Calibri" panose="020F0502020204030204"/>
                <a:cs typeface="Calibri" panose="020F0502020204030204"/>
              </a:rPr>
              <a:t>    (2,3)</a:t>
            </a:r>
          </a:p>
          <a:p>
            <a:pPr eaLnBrk="1" hangingPunct="1"/>
            <a:r>
              <a:rPr lang="en-US" sz="1200" dirty="0">
                <a:solidFill>
                  <a:srgbClr val="00B050"/>
                </a:solidFill>
                <a:latin typeface="Calibri" panose="020F0502020204030204"/>
                <a:cs typeface="Calibri" panose="020F0502020204030204"/>
              </a:rPr>
              <a:t>    (3,3)   </a:t>
            </a:r>
          </a:p>
          <a:p>
            <a:pPr eaLnBrk="1" hangingPunct="1"/>
            <a:r>
              <a:rPr lang="en-US" sz="1200" dirty="0">
                <a:solidFill>
                  <a:srgbClr val="C00000"/>
                </a:solidFill>
                <a:latin typeface="Calibri" panose="020F0502020204030204"/>
                <a:cs typeface="Calibri" panose="020F0502020204030204"/>
              </a:rPr>
              <a:t>    (3,2)</a:t>
            </a:r>
          </a:p>
          <a:p>
            <a:pPr eaLnBrk="1" hangingPunct="1"/>
            <a:r>
              <a:rPr lang="en-US" sz="1200" dirty="0">
                <a:solidFill>
                  <a:srgbClr val="C00000"/>
                </a:solidFill>
                <a:latin typeface="Calibri" panose="020F0502020204030204"/>
                <a:cs typeface="Calibri" panose="020F0502020204030204"/>
              </a:rPr>
              <a:t>    (3,3)</a:t>
            </a:r>
          </a:p>
          <a:p>
            <a:pPr eaLnBrk="1" hangingPunct="1"/>
            <a:r>
              <a:rPr lang="en-US" sz="1200" dirty="0">
                <a:solidFill>
                  <a:srgbClr val="C00000"/>
                </a:solidFill>
                <a:latin typeface="Calibri" panose="020F0502020204030204"/>
                <a:cs typeface="Calibri" panose="020F0502020204030204"/>
              </a:rPr>
              <a:t>    (3,2)</a:t>
            </a:r>
          </a:p>
          <a:p>
            <a:pPr eaLnBrk="1" hangingPunct="1"/>
            <a:r>
              <a:rPr lang="en-US" sz="1200" dirty="0">
                <a:solidFill>
                  <a:srgbClr val="C00000"/>
                </a:solidFill>
                <a:latin typeface="Calibri" panose="020F0502020204030204"/>
                <a:cs typeface="Calibri" panose="020F0502020204030204"/>
              </a:rPr>
              <a:t>    (1,2)</a:t>
            </a:r>
          </a:p>
          <a:p>
            <a:pPr eaLnBrk="1" hangingPunct="1"/>
            <a:r>
              <a:rPr lang="en-US" sz="1200" dirty="0">
                <a:solidFill>
                  <a:srgbClr val="C00000"/>
                </a:solidFill>
                <a:latin typeface="Calibri" panose="020F0502020204030204"/>
                <a:cs typeface="Calibri" panose="020F0502020204030204"/>
              </a:rPr>
              <a:t>    (3,3)</a:t>
            </a:r>
          </a:p>
          <a:p>
            <a:pPr eaLnBrk="1" hangingPunct="1"/>
            <a:r>
              <a:rPr lang="en-US" sz="1200" dirty="0">
                <a:solidFill>
                  <a:srgbClr val="C00000"/>
                </a:solidFill>
                <a:latin typeface="Calibri" panose="020F0502020204030204"/>
                <a:cs typeface="Calibri" panose="020F0502020204030204"/>
              </a:rPr>
              <a:t>    (3,3)</a:t>
            </a:r>
          </a:p>
          <a:p>
            <a:pPr eaLnBrk="1" hangingPunct="1"/>
            <a:r>
              <a:rPr lang="en-US" sz="1200" dirty="0">
                <a:solidFill>
                  <a:srgbClr val="C00000"/>
                </a:solidFill>
                <a:latin typeface="Calibri" panose="020F0502020204030204"/>
                <a:cs typeface="Calibri" panose="020F0502020204030204"/>
              </a:rPr>
              <a:t>    (2,3)</a:t>
            </a:r>
          </a:p>
        </p:txBody>
      </p:sp>
      <p:grpSp>
        <p:nvGrpSpPr>
          <p:cNvPr id="77884" name="Group 37"/>
          <p:cNvGrpSpPr/>
          <p:nvPr/>
        </p:nvGrpSpPr>
        <p:grpSpPr bwMode="auto">
          <a:xfrm rot="16200000">
            <a:off x="838541" y="3090523"/>
            <a:ext cx="1566862" cy="1567543"/>
            <a:chOff x="6324600" y="4419600"/>
            <a:chExt cx="2057400" cy="2057400"/>
          </a:xfrm>
        </p:grpSpPr>
        <p:grpSp>
          <p:nvGrpSpPr>
            <p:cNvPr id="77907" name="Group 14"/>
            <p:cNvGrpSpPr/>
            <p:nvPr/>
          </p:nvGrpSpPr>
          <p:grpSpPr bwMode="auto">
            <a:xfrm>
              <a:off x="6324600" y="4419600"/>
              <a:ext cx="2057400" cy="2057400"/>
              <a:chOff x="3984" y="1056"/>
              <a:chExt cx="1296" cy="1296"/>
            </a:xfrm>
          </p:grpSpPr>
          <p:sp>
            <p:nvSpPr>
              <p:cNvPr id="77918" name="Rectangle 15"/>
              <p:cNvSpPr>
                <a:spLocks noChangeArrowheads="1"/>
              </p:cNvSpPr>
              <p:nvPr/>
            </p:nvSpPr>
            <p:spPr bwMode="auto">
              <a:xfrm>
                <a:off x="3984" y="1056"/>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919" name="Rectangle 16"/>
              <p:cNvSpPr>
                <a:spLocks noChangeArrowheads="1"/>
              </p:cNvSpPr>
              <p:nvPr/>
            </p:nvSpPr>
            <p:spPr bwMode="auto">
              <a:xfrm>
                <a:off x="4416" y="1056"/>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920" name="Rectangle 17"/>
              <p:cNvSpPr>
                <a:spLocks noChangeArrowheads="1"/>
              </p:cNvSpPr>
              <p:nvPr/>
            </p:nvSpPr>
            <p:spPr bwMode="auto">
              <a:xfrm>
                <a:off x="3984" y="1488"/>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921" name="Rectangle 18"/>
              <p:cNvSpPr>
                <a:spLocks noChangeArrowheads="1"/>
              </p:cNvSpPr>
              <p:nvPr/>
            </p:nvSpPr>
            <p:spPr bwMode="auto">
              <a:xfrm>
                <a:off x="4416" y="1488"/>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922" name="Rectangle 19"/>
              <p:cNvSpPr>
                <a:spLocks noChangeArrowheads="1"/>
              </p:cNvSpPr>
              <p:nvPr/>
            </p:nvSpPr>
            <p:spPr bwMode="auto">
              <a:xfrm>
                <a:off x="4848" y="1056"/>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923" name="Rectangle 20"/>
              <p:cNvSpPr>
                <a:spLocks noChangeArrowheads="1"/>
              </p:cNvSpPr>
              <p:nvPr/>
            </p:nvSpPr>
            <p:spPr bwMode="auto">
              <a:xfrm>
                <a:off x="4848" y="1488"/>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924" name="Rectangle 21"/>
              <p:cNvSpPr>
                <a:spLocks noChangeArrowheads="1"/>
              </p:cNvSpPr>
              <p:nvPr/>
            </p:nvSpPr>
            <p:spPr bwMode="auto">
              <a:xfrm>
                <a:off x="3984" y="1920"/>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925" name="Rectangle 22"/>
              <p:cNvSpPr>
                <a:spLocks noChangeArrowheads="1"/>
              </p:cNvSpPr>
              <p:nvPr/>
            </p:nvSpPr>
            <p:spPr bwMode="auto">
              <a:xfrm>
                <a:off x="4416" y="1920"/>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926" name="Rectangle 23"/>
              <p:cNvSpPr>
                <a:spLocks noChangeArrowheads="1"/>
              </p:cNvSpPr>
              <p:nvPr/>
            </p:nvSpPr>
            <p:spPr bwMode="auto">
              <a:xfrm>
                <a:off x="4848" y="1920"/>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grpSp>
        <p:sp>
          <p:nvSpPr>
            <p:cNvPr id="77908" name="Oval 24"/>
            <p:cNvSpPr>
              <a:spLocks noChangeArrowheads="1"/>
            </p:cNvSpPr>
            <p:nvPr/>
          </p:nvSpPr>
          <p:spPr bwMode="auto">
            <a:xfrm>
              <a:off x="8077200" y="5334000"/>
              <a:ext cx="152400" cy="152400"/>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909" name="Oval 25"/>
            <p:cNvSpPr>
              <a:spLocks noChangeArrowheads="1"/>
            </p:cNvSpPr>
            <p:nvPr/>
          </p:nvSpPr>
          <p:spPr bwMode="auto">
            <a:xfrm>
              <a:off x="7848600" y="5867400"/>
              <a:ext cx="152400" cy="152400"/>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910" name="Oval 26"/>
            <p:cNvSpPr>
              <a:spLocks noChangeArrowheads="1"/>
            </p:cNvSpPr>
            <p:nvPr/>
          </p:nvSpPr>
          <p:spPr bwMode="auto">
            <a:xfrm>
              <a:off x="8001000" y="6019800"/>
              <a:ext cx="152400" cy="152400"/>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911" name="Oval 27"/>
            <p:cNvSpPr>
              <a:spLocks noChangeArrowheads="1"/>
            </p:cNvSpPr>
            <p:nvPr/>
          </p:nvSpPr>
          <p:spPr bwMode="auto">
            <a:xfrm>
              <a:off x="7848600" y="6172200"/>
              <a:ext cx="152400" cy="152400"/>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912" name="Oval 28"/>
            <p:cNvSpPr>
              <a:spLocks noChangeArrowheads="1"/>
            </p:cNvSpPr>
            <p:nvPr/>
          </p:nvSpPr>
          <p:spPr bwMode="auto">
            <a:xfrm>
              <a:off x="8153400" y="6172200"/>
              <a:ext cx="152400" cy="152400"/>
            </a:xfrm>
            <a:prstGeom prst="ellipse">
              <a:avLst/>
            </a:prstGeom>
            <a:solidFill>
              <a:srgbClr val="00B05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913" name="Oval 29"/>
            <p:cNvSpPr>
              <a:spLocks noChangeArrowheads="1"/>
            </p:cNvSpPr>
            <p:nvPr/>
          </p:nvSpPr>
          <p:spPr bwMode="auto">
            <a:xfrm>
              <a:off x="8153400" y="5867400"/>
              <a:ext cx="152400" cy="152400"/>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914" name="Oval 30"/>
            <p:cNvSpPr>
              <a:spLocks noChangeArrowheads="1"/>
            </p:cNvSpPr>
            <p:nvPr/>
          </p:nvSpPr>
          <p:spPr bwMode="auto">
            <a:xfrm>
              <a:off x="7391400" y="6096000"/>
              <a:ext cx="152400" cy="152400"/>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915" name="Oval 31"/>
            <p:cNvSpPr>
              <a:spLocks noChangeArrowheads="1"/>
            </p:cNvSpPr>
            <p:nvPr/>
          </p:nvSpPr>
          <p:spPr bwMode="auto">
            <a:xfrm>
              <a:off x="7848600" y="5334000"/>
              <a:ext cx="152400" cy="152400"/>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916" name="Oval 32"/>
            <p:cNvSpPr>
              <a:spLocks noChangeArrowheads="1"/>
            </p:cNvSpPr>
            <p:nvPr/>
          </p:nvSpPr>
          <p:spPr bwMode="auto">
            <a:xfrm>
              <a:off x="7162800" y="6096000"/>
              <a:ext cx="152400" cy="152400"/>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917" name="Oval 33"/>
            <p:cNvSpPr>
              <a:spLocks noChangeArrowheads="1"/>
            </p:cNvSpPr>
            <p:nvPr/>
          </p:nvSpPr>
          <p:spPr bwMode="auto">
            <a:xfrm>
              <a:off x="7239000" y="4648200"/>
              <a:ext cx="152400" cy="152400"/>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grpSp>
      <p:sp>
        <p:nvSpPr>
          <p:cNvPr id="47" name="Isosceles Triangle 46"/>
          <p:cNvSpPr/>
          <p:nvPr/>
        </p:nvSpPr>
        <p:spPr bwMode="auto">
          <a:xfrm rot="16200000" flipV="1">
            <a:off x="2736056" y="3729832"/>
            <a:ext cx="639762" cy="28892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panose="020F0502020204030204"/>
              <a:cs typeface="Calibri" panose="020F0502020204030204"/>
            </a:endParaRPr>
          </a:p>
        </p:txBody>
      </p:sp>
      <p:grpSp>
        <p:nvGrpSpPr>
          <p:cNvPr id="77886" name="Group 4"/>
          <p:cNvGrpSpPr/>
          <p:nvPr/>
        </p:nvGrpSpPr>
        <p:grpSpPr bwMode="auto">
          <a:xfrm rot="16200000">
            <a:off x="3581741" y="3090523"/>
            <a:ext cx="1566862" cy="1567543"/>
            <a:chOff x="3984" y="1056"/>
            <a:chExt cx="1296" cy="1296"/>
          </a:xfrm>
        </p:grpSpPr>
        <p:sp>
          <p:nvSpPr>
            <p:cNvPr id="77898" name="Rectangle 5"/>
            <p:cNvSpPr>
              <a:spLocks noChangeArrowheads="1"/>
            </p:cNvSpPr>
            <p:nvPr/>
          </p:nvSpPr>
          <p:spPr bwMode="auto">
            <a:xfrm>
              <a:off x="3984" y="1056"/>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899" name="Rectangle 6"/>
            <p:cNvSpPr>
              <a:spLocks noChangeArrowheads="1"/>
            </p:cNvSpPr>
            <p:nvPr/>
          </p:nvSpPr>
          <p:spPr bwMode="auto">
            <a:xfrm>
              <a:off x="4416" y="1056"/>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900" name="Rectangle 7"/>
            <p:cNvSpPr>
              <a:spLocks noChangeArrowheads="1"/>
            </p:cNvSpPr>
            <p:nvPr/>
          </p:nvSpPr>
          <p:spPr bwMode="auto">
            <a:xfrm>
              <a:off x="3984" y="1488"/>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901" name="Rectangle 8"/>
            <p:cNvSpPr>
              <a:spLocks noChangeArrowheads="1"/>
            </p:cNvSpPr>
            <p:nvPr/>
          </p:nvSpPr>
          <p:spPr bwMode="auto">
            <a:xfrm>
              <a:off x="4416" y="1488"/>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902" name="Rectangle 9"/>
            <p:cNvSpPr>
              <a:spLocks noChangeArrowheads="1"/>
            </p:cNvSpPr>
            <p:nvPr/>
          </p:nvSpPr>
          <p:spPr bwMode="auto">
            <a:xfrm>
              <a:off x="4848" y="1056"/>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903" name="Rectangle 10"/>
            <p:cNvSpPr>
              <a:spLocks noChangeArrowheads="1"/>
            </p:cNvSpPr>
            <p:nvPr/>
          </p:nvSpPr>
          <p:spPr bwMode="auto">
            <a:xfrm>
              <a:off x="4848" y="1488"/>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904" name="Rectangle 11"/>
            <p:cNvSpPr>
              <a:spLocks noChangeArrowheads="1"/>
            </p:cNvSpPr>
            <p:nvPr/>
          </p:nvSpPr>
          <p:spPr bwMode="auto">
            <a:xfrm>
              <a:off x="3984" y="1920"/>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905" name="Rectangle 12"/>
            <p:cNvSpPr>
              <a:spLocks noChangeArrowheads="1"/>
            </p:cNvSpPr>
            <p:nvPr/>
          </p:nvSpPr>
          <p:spPr bwMode="auto">
            <a:xfrm>
              <a:off x="4416" y="1920"/>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906" name="Rectangle 13"/>
            <p:cNvSpPr>
              <a:spLocks noChangeArrowheads="1"/>
            </p:cNvSpPr>
            <p:nvPr/>
          </p:nvSpPr>
          <p:spPr bwMode="auto">
            <a:xfrm>
              <a:off x="4848" y="1920"/>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grpSp>
      <p:sp>
        <p:nvSpPr>
          <p:cNvPr id="77887" name="Oval 14"/>
          <p:cNvSpPr>
            <a:spLocks noChangeArrowheads="1"/>
          </p:cNvSpPr>
          <p:nvPr/>
        </p:nvSpPr>
        <p:spPr bwMode="auto">
          <a:xfrm rot="16200000">
            <a:off x="4742568" y="3845253"/>
            <a:ext cx="116064" cy="116114"/>
          </a:xfrm>
          <a:prstGeom prst="ellipse">
            <a:avLst/>
          </a:prstGeom>
          <a:solidFill>
            <a:srgbClr val="00B05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888" name="Oval 15"/>
          <p:cNvSpPr>
            <a:spLocks noChangeArrowheads="1"/>
          </p:cNvSpPr>
          <p:nvPr/>
        </p:nvSpPr>
        <p:spPr bwMode="auto">
          <a:xfrm rot="16200000">
            <a:off x="4916740" y="3729189"/>
            <a:ext cx="116064" cy="116114"/>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889" name="Oval 16"/>
          <p:cNvSpPr>
            <a:spLocks noChangeArrowheads="1"/>
          </p:cNvSpPr>
          <p:nvPr/>
        </p:nvSpPr>
        <p:spPr bwMode="auto">
          <a:xfrm rot="16200000">
            <a:off x="4916740" y="3961317"/>
            <a:ext cx="116064" cy="116114"/>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890" name="Oval 17"/>
          <p:cNvSpPr>
            <a:spLocks noChangeArrowheads="1"/>
          </p:cNvSpPr>
          <p:nvPr/>
        </p:nvSpPr>
        <p:spPr bwMode="auto">
          <a:xfrm rot="16200000">
            <a:off x="4858683" y="3206902"/>
            <a:ext cx="116064" cy="116114"/>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891" name="Oval 18"/>
          <p:cNvSpPr>
            <a:spLocks noChangeArrowheads="1"/>
          </p:cNvSpPr>
          <p:nvPr/>
        </p:nvSpPr>
        <p:spPr bwMode="auto">
          <a:xfrm rot="16200000">
            <a:off x="4336168" y="3845253"/>
            <a:ext cx="116064" cy="116114"/>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892" name="Oval 19"/>
          <p:cNvSpPr>
            <a:spLocks noChangeArrowheads="1"/>
          </p:cNvSpPr>
          <p:nvPr/>
        </p:nvSpPr>
        <p:spPr bwMode="auto">
          <a:xfrm rot="16200000">
            <a:off x="4858683" y="4367540"/>
            <a:ext cx="116064" cy="116114"/>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893" name="Oval 20"/>
          <p:cNvSpPr>
            <a:spLocks noChangeArrowheads="1"/>
          </p:cNvSpPr>
          <p:nvPr/>
        </p:nvSpPr>
        <p:spPr bwMode="auto">
          <a:xfrm rot="16200000">
            <a:off x="3813654" y="3322965"/>
            <a:ext cx="116064" cy="116114"/>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894" name="Oval 21"/>
          <p:cNvSpPr>
            <a:spLocks noChangeArrowheads="1"/>
          </p:cNvSpPr>
          <p:nvPr/>
        </p:nvSpPr>
        <p:spPr bwMode="auto">
          <a:xfrm rot="16200000">
            <a:off x="4858683" y="3380997"/>
            <a:ext cx="116064" cy="116114"/>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895" name="Oval 22"/>
          <p:cNvSpPr>
            <a:spLocks noChangeArrowheads="1"/>
          </p:cNvSpPr>
          <p:nvPr/>
        </p:nvSpPr>
        <p:spPr bwMode="auto">
          <a:xfrm rot="16200000">
            <a:off x="4336168" y="3380997"/>
            <a:ext cx="116064" cy="116114"/>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896" name="Oval 23"/>
          <p:cNvSpPr>
            <a:spLocks noChangeArrowheads="1"/>
          </p:cNvSpPr>
          <p:nvPr/>
        </p:nvSpPr>
        <p:spPr bwMode="auto">
          <a:xfrm rot="16200000">
            <a:off x="4336168" y="3206902"/>
            <a:ext cx="116064" cy="116114"/>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cxnSp>
        <p:nvCxnSpPr>
          <p:cNvPr id="68" name="Shape 67"/>
          <p:cNvCxnSpPr>
            <a:stCxn id="77912" idx="4"/>
            <a:endCxn id="77887" idx="6"/>
          </p:cNvCxnSpPr>
          <p:nvPr/>
        </p:nvCxnSpPr>
        <p:spPr bwMode="auto">
          <a:xfrm>
            <a:off x="2289629" y="3206927"/>
            <a:ext cx="2510971" cy="638351"/>
          </a:xfrm>
          <a:prstGeom prst="curvedConnector2">
            <a:avLst/>
          </a:prstGeom>
          <a:ln w="28575">
            <a:tailEnd type="arrow"/>
          </a:ln>
        </p:spPr>
        <p:style>
          <a:lnRef idx="1">
            <a:schemeClr val="dk1"/>
          </a:lnRef>
          <a:fillRef idx="0">
            <a:schemeClr val="dk1"/>
          </a:fillRef>
          <a:effectRef idx="0">
            <a:schemeClr val="dk1"/>
          </a:effectRef>
          <a:fontRef idx="minor">
            <a:schemeClr val="tx1"/>
          </a:fontRef>
        </p:style>
      </p:cxnSp>
      <p:grpSp>
        <p:nvGrpSpPr>
          <p:cNvPr id="6" name="Group 72"/>
          <p:cNvGrpSpPr/>
          <p:nvPr/>
        </p:nvGrpSpPr>
        <p:grpSpPr bwMode="auto">
          <a:xfrm rot="-5400000">
            <a:off x="5723044" y="2227365"/>
            <a:ext cx="1566862" cy="3293866"/>
            <a:chOff x="6400800" y="2001858"/>
            <a:chExt cx="2057400" cy="4322742"/>
          </a:xfrm>
        </p:grpSpPr>
        <p:sp>
          <p:nvSpPr>
            <p:cNvPr id="74" name="Isosceles Triangle 73"/>
            <p:cNvSpPr/>
            <p:nvPr/>
          </p:nvSpPr>
          <p:spPr>
            <a:xfrm flipV="1">
              <a:off x="7015726" y="3224532"/>
              <a:ext cx="840054" cy="3812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panose="020F0502020204030204"/>
                <a:cs typeface="Calibri" panose="020F0502020204030204"/>
              </a:endParaRPr>
            </a:p>
          </p:txBody>
        </p:sp>
        <p:grpSp>
          <p:nvGrpSpPr>
            <p:cNvPr id="77860" name="Group 25"/>
            <p:cNvGrpSpPr/>
            <p:nvPr/>
          </p:nvGrpSpPr>
          <p:grpSpPr bwMode="auto">
            <a:xfrm>
              <a:off x="6400800" y="4267200"/>
              <a:ext cx="2057400" cy="2057400"/>
              <a:chOff x="3984" y="1056"/>
              <a:chExt cx="1296" cy="1296"/>
            </a:xfrm>
          </p:grpSpPr>
          <p:sp>
            <p:nvSpPr>
              <p:cNvPr id="77875" name="Rectangle 26"/>
              <p:cNvSpPr>
                <a:spLocks noChangeArrowheads="1"/>
              </p:cNvSpPr>
              <p:nvPr/>
            </p:nvSpPr>
            <p:spPr bwMode="auto">
              <a:xfrm>
                <a:off x="3984" y="1056"/>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876" name="Rectangle 27"/>
              <p:cNvSpPr>
                <a:spLocks noChangeArrowheads="1"/>
              </p:cNvSpPr>
              <p:nvPr/>
            </p:nvSpPr>
            <p:spPr bwMode="auto">
              <a:xfrm>
                <a:off x="4416" y="1056"/>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877" name="Rectangle 28"/>
              <p:cNvSpPr>
                <a:spLocks noChangeArrowheads="1"/>
              </p:cNvSpPr>
              <p:nvPr/>
            </p:nvSpPr>
            <p:spPr bwMode="auto">
              <a:xfrm>
                <a:off x="3984" y="1488"/>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878" name="Rectangle 29"/>
              <p:cNvSpPr>
                <a:spLocks noChangeArrowheads="1"/>
              </p:cNvSpPr>
              <p:nvPr/>
            </p:nvSpPr>
            <p:spPr bwMode="auto">
              <a:xfrm>
                <a:off x="4416" y="1488"/>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879" name="Rectangle 30"/>
              <p:cNvSpPr>
                <a:spLocks noChangeArrowheads="1"/>
              </p:cNvSpPr>
              <p:nvPr/>
            </p:nvSpPr>
            <p:spPr bwMode="auto">
              <a:xfrm>
                <a:off x="4848" y="1056"/>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880" name="Rectangle 31"/>
              <p:cNvSpPr>
                <a:spLocks noChangeArrowheads="1"/>
              </p:cNvSpPr>
              <p:nvPr/>
            </p:nvSpPr>
            <p:spPr bwMode="auto">
              <a:xfrm>
                <a:off x="4848" y="1488"/>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881" name="Rectangle 32"/>
              <p:cNvSpPr>
                <a:spLocks noChangeArrowheads="1"/>
              </p:cNvSpPr>
              <p:nvPr/>
            </p:nvSpPr>
            <p:spPr bwMode="auto">
              <a:xfrm>
                <a:off x="3984" y="1920"/>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882" name="Rectangle 33"/>
              <p:cNvSpPr>
                <a:spLocks noChangeArrowheads="1"/>
              </p:cNvSpPr>
              <p:nvPr/>
            </p:nvSpPr>
            <p:spPr bwMode="auto">
              <a:xfrm>
                <a:off x="4416" y="1920"/>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883" name="Rectangle 34"/>
              <p:cNvSpPr>
                <a:spLocks noChangeArrowheads="1"/>
              </p:cNvSpPr>
              <p:nvPr/>
            </p:nvSpPr>
            <p:spPr bwMode="auto">
              <a:xfrm>
                <a:off x="4848" y="1920"/>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grpSp>
        <p:grpSp>
          <p:nvGrpSpPr>
            <p:cNvPr id="77861" name="Group 35"/>
            <p:cNvGrpSpPr/>
            <p:nvPr/>
          </p:nvGrpSpPr>
          <p:grpSpPr bwMode="auto">
            <a:xfrm>
              <a:off x="6634168" y="5300668"/>
              <a:ext cx="1671638" cy="871538"/>
              <a:chOff x="4227" y="3291"/>
              <a:chExt cx="1053" cy="549"/>
            </a:xfrm>
          </p:grpSpPr>
          <p:sp>
            <p:nvSpPr>
              <p:cNvPr id="77867" name="Oval 36"/>
              <p:cNvSpPr>
                <a:spLocks noChangeArrowheads="1"/>
              </p:cNvSpPr>
              <p:nvPr/>
            </p:nvSpPr>
            <p:spPr bwMode="auto">
              <a:xfrm>
                <a:off x="4656" y="3600"/>
                <a:ext cx="96" cy="96"/>
              </a:xfrm>
              <a:prstGeom prst="ellipse">
                <a:avLst/>
              </a:prstGeom>
              <a:solidFill>
                <a:srgbClr val="00B05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868" name="Oval 37"/>
              <p:cNvSpPr>
                <a:spLocks noChangeArrowheads="1"/>
              </p:cNvSpPr>
              <p:nvPr/>
            </p:nvSpPr>
            <p:spPr bwMode="auto">
              <a:xfrm>
                <a:off x="4560" y="3744"/>
                <a:ext cx="96" cy="96"/>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869" name="Oval 38"/>
              <p:cNvSpPr>
                <a:spLocks noChangeArrowheads="1"/>
              </p:cNvSpPr>
              <p:nvPr/>
            </p:nvSpPr>
            <p:spPr bwMode="auto">
              <a:xfrm>
                <a:off x="5211" y="3723"/>
                <a:ext cx="69" cy="69"/>
              </a:xfrm>
              <a:prstGeom prst="ellipse">
                <a:avLst/>
              </a:prstGeom>
              <a:solidFill>
                <a:srgbClr val="FF0000"/>
              </a:solidFill>
              <a:ln w="9525">
                <a:solidFill>
                  <a:schemeClr val="tx1"/>
                </a:solidFill>
                <a:round/>
              </a:ln>
            </p:spPr>
            <p:txBody>
              <a:bodyPr wrap="none" anchor="ctr"/>
              <a:lstStyle/>
              <a:p>
                <a:pPr algn="ctr" rtl="1"/>
                <a:endParaRPr lang="en-US">
                  <a:latin typeface="Calibri" panose="020F0502020204030204"/>
                  <a:cs typeface="Calibri" panose="020F0502020204030204"/>
                </a:endParaRPr>
              </a:p>
            </p:txBody>
          </p:sp>
          <p:sp>
            <p:nvSpPr>
              <p:cNvPr id="77870" name="Oval 39"/>
              <p:cNvSpPr>
                <a:spLocks noChangeArrowheads="1"/>
              </p:cNvSpPr>
              <p:nvPr/>
            </p:nvSpPr>
            <p:spPr bwMode="auto">
              <a:xfrm>
                <a:off x="4683" y="3291"/>
                <a:ext cx="69" cy="69"/>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871" name="Oval 40"/>
              <p:cNvSpPr>
                <a:spLocks noChangeArrowheads="1"/>
              </p:cNvSpPr>
              <p:nvPr/>
            </p:nvSpPr>
            <p:spPr bwMode="auto">
              <a:xfrm flipH="1" flipV="1">
                <a:off x="4227" y="3699"/>
                <a:ext cx="69" cy="69"/>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872" name="Oval 41"/>
              <p:cNvSpPr>
                <a:spLocks noChangeArrowheads="1"/>
              </p:cNvSpPr>
              <p:nvPr/>
            </p:nvSpPr>
            <p:spPr bwMode="auto">
              <a:xfrm>
                <a:off x="5067" y="3723"/>
                <a:ext cx="69" cy="69"/>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873" name="Oval 42"/>
              <p:cNvSpPr>
                <a:spLocks noChangeArrowheads="1"/>
              </p:cNvSpPr>
              <p:nvPr/>
            </p:nvSpPr>
            <p:spPr bwMode="auto">
              <a:xfrm>
                <a:off x="5088" y="3312"/>
                <a:ext cx="48" cy="48"/>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874" name="Oval 43"/>
              <p:cNvSpPr>
                <a:spLocks noChangeArrowheads="1"/>
              </p:cNvSpPr>
              <p:nvPr/>
            </p:nvSpPr>
            <p:spPr bwMode="auto">
              <a:xfrm>
                <a:off x="5232" y="3312"/>
                <a:ext cx="48" cy="48"/>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grpSp>
        <p:sp>
          <p:nvSpPr>
            <p:cNvPr id="77862" name="Rectangle 44"/>
            <p:cNvSpPr>
              <a:spLocks noChangeArrowheads="1"/>
            </p:cNvSpPr>
            <p:nvPr/>
          </p:nvSpPr>
          <p:spPr bwMode="auto">
            <a:xfrm>
              <a:off x="7086600" y="5638800"/>
              <a:ext cx="685800" cy="685800"/>
            </a:xfrm>
            <a:prstGeom prst="rect">
              <a:avLst/>
            </a:prstGeom>
            <a:noFill/>
            <a:ln w="635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panose="020F0502020204030204"/>
                <a:cs typeface="Calibri" panose="020F0502020204030204"/>
              </a:endParaRPr>
            </a:p>
          </p:txBody>
        </p:sp>
        <p:grpSp>
          <p:nvGrpSpPr>
            <p:cNvPr id="77863" name="Group 45"/>
            <p:cNvGrpSpPr/>
            <p:nvPr/>
          </p:nvGrpSpPr>
          <p:grpSpPr bwMode="auto">
            <a:xfrm>
              <a:off x="7291478" y="2001858"/>
              <a:ext cx="862023" cy="3790991"/>
              <a:chOff x="4641" y="1261"/>
              <a:chExt cx="543" cy="2388"/>
            </a:xfrm>
          </p:grpSpPr>
          <p:sp>
            <p:nvSpPr>
              <p:cNvPr id="77865" name="Oval 46"/>
              <p:cNvSpPr>
                <a:spLocks noChangeArrowheads="1"/>
              </p:cNvSpPr>
              <p:nvPr/>
            </p:nvSpPr>
            <p:spPr bwMode="auto">
              <a:xfrm>
                <a:off x="5157" y="2901"/>
                <a:ext cx="27" cy="27"/>
              </a:xfrm>
              <a:prstGeom prst="ellipse">
                <a:avLst/>
              </a:prstGeom>
              <a:solidFill>
                <a:srgbClr val="FF0000"/>
              </a:solidFill>
              <a:ln w="9525">
                <a:solidFill>
                  <a:schemeClr val="tx1"/>
                </a:solidFill>
                <a:round/>
              </a:ln>
            </p:spPr>
            <p:txBody>
              <a:bodyPr wrap="none" anchor="ctr"/>
              <a:lstStyle/>
              <a:p>
                <a:pPr algn="ctr" rtl="1"/>
                <a:endParaRPr lang="en-US">
                  <a:latin typeface="Calibri" panose="020F0502020204030204"/>
                  <a:cs typeface="Calibri" panose="020F0502020204030204"/>
                </a:endParaRPr>
              </a:p>
            </p:txBody>
          </p:sp>
          <p:cxnSp>
            <p:nvCxnSpPr>
              <p:cNvPr id="77866" name="AutoShape 47"/>
              <p:cNvCxnSpPr>
                <a:cxnSpLocks noChangeShapeType="1"/>
                <a:stCxn id="77887" idx="4"/>
                <a:endCxn id="77867" idx="0"/>
              </p:cNvCxnSpPr>
              <p:nvPr/>
            </p:nvCxnSpPr>
            <p:spPr bwMode="auto">
              <a:xfrm rot="5400000" flipV="1">
                <a:off x="3479" y="2423"/>
                <a:ext cx="2388" cy="63"/>
              </a:xfrm>
              <a:prstGeom prst="curvedConnector3">
                <a:avLst>
                  <a:gd name="adj1" fmla="val 50000"/>
                </a:avLst>
              </a:prstGeom>
              <a:noFill/>
              <a:ln w="9525">
                <a:solidFill>
                  <a:schemeClr val="tx1"/>
                </a:solidFill>
                <a:round/>
                <a:tailEnd type="triangle" w="med" len="med"/>
              </a:ln>
              <a:extLst>
                <a:ext uri="{909E8E84-426E-40DD-AFC4-6F175D3DCCD1}">
                  <a14:hiddenFill xmlns:a14="http://schemas.microsoft.com/office/drawing/2010/main">
                    <a:noFill/>
                  </a14:hiddenFill>
                </a:ext>
              </a:extLst>
            </p:spPr>
          </p:cxnSp>
        </p:grpSp>
        <p:sp>
          <p:nvSpPr>
            <p:cNvPr id="77864" name="Oval 50"/>
            <p:cNvSpPr>
              <a:spLocks noChangeArrowheads="1"/>
            </p:cNvSpPr>
            <p:nvPr/>
          </p:nvSpPr>
          <p:spPr bwMode="auto">
            <a:xfrm>
              <a:off x="7469976" y="5943603"/>
              <a:ext cx="152448" cy="152400"/>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grpSp>
      <p:grpSp>
        <p:nvGrpSpPr>
          <p:cNvPr id="10" name="Group 161"/>
          <p:cNvGrpSpPr/>
          <p:nvPr/>
        </p:nvGrpSpPr>
        <p:grpSpPr bwMode="auto">
          <a:xfrm rot="-5400000">
            <a:off x="9309101" y="2620962"/>
            <a:ext cx="1566862" cy="2506663"/>
            <a:chOff x="6400800" y="3033471"/>
            <a:chExt cx="2057400" cy="3291129"/>
          </a:xfrm>
        </p:grpSpPr>
        <p:grpSp>
          <p:nvGrpSpPr>
            <p:cNvPr id="77838" name="Group 24"/>
            <p:cNvGrpSpPr/>
            <p:nvPr/>
          </p:nvGrpSpPr>
          <p:grpSpPr bwMode="auto">
            <a:xfrm>
              <a:off x="6400800" y="4267200"/>
              <a:ext cx="2057400" cy="2057400"/>
              <a:chOff x="3984" y="1056"/>
              <a:chExt cx="1296" cy="1296"/>
            </a:xfrm>
          </p:grpSpPr>
          <p:sp>
            <p:nvSpPr>
              <p:cNvPr id="77850" name="Rectangle 25"/>
              <p:cNvSpPr>
                <a:spLocks noChangeArrowheads="1"/>
              </p:cNvSpPr>
              <p:nvPr/>
            </p:nvSpPr>
            <p:spPr bwMode="auto">
              <a:xfrm>
                <a:off x="3984" y="1056"/>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851" name="Rectangle 26"/>
              <p:cNvSpPr>
                <a:spLocks noChangeArrowheads="1"/>
              </p:cNvSpPr>
              <p:nvPr/>
            </p:nvSpPr>
            <p:spPr bwMode="auto">
              <a:xfrm>
                <a:off x="4416" y="1056"/>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852" name="Rectangle 27"/>
              <p:cNvSpPr>
                <a:spLocks noChangeArrowheads="1"/>
              </p:cNvSpPr>
              <p:nvPr/>
            </p:nvSpPr>
            <p:spPr bwMode="auto">
              <a:xfrm>
                <a:off x="3984" y="1488"/>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853" name="Rectangle 28"/>
              <p:cNvSpPr>
                <a:spLocks noChangeArrowheads="1"/>
              </p:cNvSpPr>
              <p:nvPr/>
            </p:nvSpPr>
            <p:spPr bwMode="auto">
              <a:xfrm>
                <a:off x="4416" y="1488"/>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854" name="Rectangle 29"/>
              <p:cNvSpPr>
                <a:spLocks noChangeArrowheads="1"/>
              </p:cNvSpPr>
              <p:nvPr/>
            </p:nvSpPr>
            <p:spPr bwMode="auto">
              <a:xfrm>
                <a:off x="4848" y="1056"/>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855" name="Rectangle 30"/>
              <p:cNvSpPr>
                <a:spLocks noChangeArrowheads="1"/>
              </p:cNvSpPr>
              <p:nvPr/>
            </p:nvSpPr>
            <p:spPr bwMode="auto">
              <a:xfrm>
                <a:off x="4848" y="1488"/>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856" name="Rectangle 31"/>
              <p:cNvSpPr>
                <a:spLocks noChangeArrowheads="1"/>
              </p:cNvSpPr>
              <p:nvPr/>
            </p:nvSpPr>
            <p:spPr bwMode="auto">
              <a:xfrm>
                <a:off x="3984" y="1920"/>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857" name="Rectangle 32"/>
              <p:cNvSpPr>
                <a:spLocks noChangeArrowheads="1"/>
              </p:cNvSpPr>
              <p:nvPr/>
            </p:nvSpPr>
            <p:spPr bwMode="auto">
              <a:xfrm>
                <a:off x="4416" y="1920"/>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sp>
            <p:nvSpPr>
              <p:cNvPr id="77858" name="Rectangle 33"/>
              <p:cNvSpPr>
                <a:spLocks noChangeArrowheads="1"/>
              </p:cNvSpPr>
              <p:nvPr/>
            </p:nvSpPr>
            <p:spPr bwMode="auto">
              <a:xfrm>
                <a:off x="4848" y="1920"/>
                <a:ext cx="432" cy="432"/>
              </a:xfrm>
              <a:prstGeom prst="rect">
                <a:avLst/>
              </a:prstGeom>
              <a:solidFill>
                <a:schemeClr val="accent1"/>
              </a:solidFill>
              <a:ln w="9525">
                <a:solidFill>
                  <a:schemeClr val="tx1"/>
                </a:solidFill>
                <a:miter lim="800000"/>
              </a:ln>
            </p:spPr>
            <p:txBody>
              <a:bodyPr wrap="none" anchor="ctr"/>
              <a:lstStyle/>
              <a:p>
                <a:endParaRPr lang="en-US">
                  <a:latin typeface="Calibri" panose="020F0502020204030204"/>
                  <a:cs typeface="Calibri" panose="020F0502020204030204"/>
                </a:endParaRPr>
              </a:p>
            </p:txBody>
          </p:sp>
        </p:grpSp>
        <p:sp>
          <p:nvSpPr>
            <p:cNvPr id="77839" name="Oval 34"/>
            <p:cNvSpPr>
              <a:spLocks noChangeArrowheads="1"/>
            </p:cNvSpPr>
            <p:nvPr/>
          </p:nvSpPr>
          <p:spPr bwMode="auto">
            <a:xfrm>
              <a:off x="7162800" y="5791200"/>
              <a:ext cx="152400" cy="152400"/>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840" name="Oval 35"/>
            <p:cNvSpPr>
              <a:spLocks noChangeArrowheads="1"/>
            </p:cNvSpPr>
            <p:nvPr/>
          </p:nvSpPr>
          <p:spPr bwMode="auto">
            <a:xfrm>
              <a:off x="7467600" y="6096000"/>
              <a:ext cx="152400" cy="152400"/>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841" name="Oval 36"/>
            <p:cNvSpPr>
              <a:spLocks noChangeArrowheads="1"/>
            </p:cNvSpPr>
            <p:nvPr/>
          </p:nvSpPr>
          <p:spPr bwMode="auto">
            <a:xfrm>
              <a:off x="7315200" y="5943600"/>
              <a:ext cx="152400" cy="152400"/>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842" name="Oval 37"/>
            <p:cNvSpPr>
              <a:spLocks noChangeArrowheads="1"/>
            </p:cNvSpPr>
            <p:nvPr/>
          </p:nvSpPr>
          <p:spPr bwMode="auto">
            <a:xfrm>
              <a:off x="7239000" y="5257800"/>
              <a:ext cx="152400" cy="152400"/>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843" name="Oval 38"/>
            <p:cNvSpPr>
              <a:spLocks noChangeArrowheads="1"/>
            </p:cNvSpPr>
            <p:nvPr/>
          </p:nvSpPr>
          <p:spPr bwMode="auto">
            <a:xfrm>
              <a:off x="8001000" y="5943600"/>
              <a:ext cx="152400" cy="152400"/>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844" name="Oval 39"/>
            <p:cNvSpPr>
              <a:spLocks noChangeArrowheads="1"/>
            </p:cNvSpPr>
            <p:nvPr/>
          </p:nvSpPr>
          <p:spPr bwMode="auto">
            <a:xfrm>
              <a:off x="7467600" y="5791200"/>
              <a:ext cx="152400" cy="152400"/>
            </a:xfrm>
            <a:prstGeom prst="ellipse">
              <a:avLst/>
            </a:prstGeom>
            <a:solidFill>
              <a:srgbClr val="00B05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845" name="Oval 40"/>
            <p:cNvSpPr>
              <a:spLocks noChangeArrowheads="1"/>
            </p:cNvSpPr>
            <p:nvPr/>
          </p:nvSpPr>
          <p:spPr bwMode="auto">
            <a:xfrm>
              <a:off x="6781800" y="5943600"/>
              <a:ext cx="152400" cy="152400"/>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846" name="Oval 41"/>
            <p:cNvSpPr>
              <a:spLocks noChangeArrowheads="1"/>
            </p:cNvSpPr>
            <p:nvPr/>
          </p:nvSpPr>
          <p:spPr bwMode="auto">
            <a:xfrm>
              <a:off x="7162800" y="6096000"/>
              <a:ext cx="152400" cy="152400"/>
            </a:xfrm>
            <a:prstGeom prst="ellipse">
              <a:avLst/>
            </a:prstGeom>
            <a:solidFill>
              <a:srgbClr val="00B05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847" name="Oval 42"/>
            <p:cNvSpPr>
              <a:spLocks noChangeArrowheads="1"/>
            </p:cNvSpPr>
            <p:nvPr/>
          </p:nvSpPr>
          <p:spPr bwMode="auto">
            <a:xfrm>
              <a:off x="6553200" y="5943600"/>
              <a:ext cx="152400" cy="152400"/>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77848" name="Oval 43"/>
            <p:cNvSpPr>
              <a:spLocks noChangeArrowheads="1"/>
            </p:cNvSpPr>
            <p:nvPr/>
          </p:nvSpPr>
          <p:spPr bwMode="auto">
            <a:xfrm>
              <a:off x="8001000" y="5257800"/>
              <a:ext cx="152400" cy="152400"/>
            </a:xfrm>
            <a:prstGeom prst="ellipse">
              <a:avLst/>
            </a:prstGeom>
            <a:solidFill>
              <a:srgbClr val="FF0000"/>
            </a:solidFill>
            <a:ln w="9525">
              <a:solidFill>
                <a:schemeClr val="tx1"/>
              </a:solidFill>
              <a:round/>
            </a:ln>
          </p:spPr>
          <p:txBody>
            <a:bodyPr wrap="none" anchor="ctr"/>
            <a:lstStyle/>
            <a:p>
              <a:endParaRPr lang="en-US">
                <a:latin typeface="Calibri" panose="020F0502020204030204"/>
                <a:cs typeface="Calibri" panose="020F0502020204030204"/>
              </a:endParaRPr>
            </a:p>
          </p:txBody>
        </p:sp>
        <p:sp>
          <p:nvSpPr>
            <p:cNvPr id="161" name="Isosceles Triangle 160"/>
            <p:cNvSpPr/>
            <p:nvPr/>
          </p:nvSpPr>
          <p:spPr>
            <a:xfrm flipV="1">
              <a:off x="7015725" y="3033471"/>
              <a:ext cx="840054" cy="38142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panose="020F0502020204030204"/>
                <a:cs typeface="Calibri" panose="020F0502020204030204"/>
              </a:endParaRPr>
            </a:p>
          </p:txBody>
        </p:sp>
      </p:grpSp>
      <p:sp>
        <p:nvSpPr>
          <p:cNvPr id="77832" name="TextBox 163"/>
          <p:cNvSpPr txBox="1">
            <a:spLocks noChangeArrowheads="1"/>
          </p:cNvSpPr>
          <p:nvPr/>
        </p:nvSpPr>
        <p:spPr bwMode="auto">
          <a:xfrm>
            <a:off x="2133600" y="2524125"/>
            <a:ext cx="160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sz="1800">
                <a:latin typeface="Calibri" panose="020F0502020204030204"/>
                <a:cs typeface="Calibri" panose="020F0502020204030204"/>
              </a:rPr>
              <a:t>Elapse</a:t>
            </a:r>
          </a:p>
        </p:txBody>
      </p:sp>
      <p:sp>
        <p:nvSpPr>
          <p:cNvPr id="77833" name="TextBox 164"/>
          <p:cNvSpPr txBox="1">
            <a:spLocks noChangeArrowheads="1"/>
          </p:cNvSpPr>
          <p:nvPr/>
        </p:nvSpPr>
        <p:spPr bwMode="auto">
          <a:xfrm>
            <a:off x="5029200" y="2524125"/>
            <a:ext cx="160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sz="1800" dirty="0">
                <a:latin typeface="Calibri" panose="020F0502020204030204"/>
                <a:cs typeface="Calibri" panose="020F0502020204030204"/>
              </a:rPr>
              <a:t>Weight</a:t>
            </a:r>
          </a:p>
        </p:txBody>
      </p:sp>
      <p:sp>
        <p:nvSpPr>
          <p:cNvPr id="77834" name="TextBox 165"/>
          <p:cNvSpPr txBox="1">
            <a:spLocks noChangeArrowheads="1"/>
          </p:cNvSpPr>
          <p:nvPr/>
        </p:nvSpPr>
        <p:spPr bwMode="auto">
          <a:xfrm>
            <a:off x="8153400" y="2524125"/>
            <a:ext cx="160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sz="1800">
                <a:latin typeface="Calibri" panose="020F0502020204030204"/>
                <a:cs typeface="Calibri" panose="020F0502020204030204"/>
              </a:rPr>
              <a:t>Resample</a:t>
            </a:r>
          </a:p>
        </p:txBody>
      </p:sp>
      <p:sp>
        <p:nvSpPr>
          <p:cNvPr id="173" name="TextBox 24"/>
          <p:cNvSpPr txBox="1">
            <a:spLocks noChangeArrowheads="1"/>
          </p:cNvSpPr>
          <p:nvPr/>
        </p:nvSpPr>
        <p:spPr bwMode="auto">
          <a:xfrm>
            <a:off x="3962400" y="4810125"/>
            <a:ext cx="13716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sz="1200" dirty="0">
                <a:latin typeface="Calibri" panose="020F0502020204030204"/>
                <a:cs typeface="Calibri" panose="020F0502020204030204"/>
              </a:rPr>
              <a:t>Particles:</a:t>
            </a:r>
          </a:p>
          <a:p>
            <a:pPr eaLnBrk="1" hangingPunct="1"/>
            <a:r>
              <a:rPr lang="en-US" sz="1200" dirty="0">
                <a:solidFill>
                  <a:srgbClr val="C00000"/>
                </a:solidFill>
                <a:latin typeface="Calibri" panose="020F0502020204030204"/>
                <a:cs typeface="Calibri" panose="020F0502020204030204"/>
              </a:rPr>
              <a:t>    (3,2)</a:t>
            </a:r>
          </a:p>
          <a:p>
            <a:pPr eaLnBrk="1" hangingPunct="1"/>
            <a:r>
              <a:rPr lang="en-US" sz="1200" dirty="0">
                <a:solidFill>
                  <a:srgbClr val="C00000"/>
                </a:solidFill>
                <a:latin typeface="Calibri" panose="020F0502020204030204"/>
                <a:cs typeface="Calibri" panose="020F0502020204030204"/>
              </a:rPr>
              <a:t>    (2,3)</a:t>
            </a:r>
          </a:p>
          <a:p>
            <a:pPr eaLnBrk="1" hangingPunct="1"/>
            <a:r>
              <a:rPr lang="en-US" sz="1200" dirty="0">
                <a:solidFill>
                  <a:srgbClr val="00B050"/>
                </a:solidFill>
                <a:latin typeface="Calibri" panose="020F0502020204030204"/>
                <a:cs typeface="Calibri" panose="020F0502020204030204"/>
              </a:rPr>
              <a:t>    (3,2)   </a:t>
            </a:r>
          </a:p>
          <a:p>
            <a:pPr eaLnBrk="1" hangingPunct="1"/>
            <a:r>
              <a:rPr lang="en-US" sz="1200" dirty="0">
                <a:solidFill>
                  <a:srgbClr val="C00000"/>
                </a:solidFill>
                <a:latin typeface="Calibri" panose="020F0502020204030204"/>
                <a:cs typeface="Calibri" panose="020F0502020204030204"/>
              </a:rPr>
              <a:t>    (3,1)</a:t>
            </a:r>
          </a:p>
          <a:p>
            <a:pPr eaLnBrk="1" hangingPunct="1"/>
            <a:r>
              <a:rPr lang="en-US" sz="1200" dirty="0">
                <a:solidFill>
                  <a:srgbClr val="C00000"/>
                </a:solidFill>
                <a:latin typeface="Calibri" panose="020F0502020204030204"/>
                <a:cs typeface="Calibri" panose="020F0502020204030204"/>
              </a:rPr>
              <a:t>    (3,3)</a:t>
            </a:r>
          </a:p>
          <a:p>
            <a:pPr eaLnBrk="1" hangingPunct="1"/>
            <a:r>
              <a:rPr lang="en-US" sz="1200" dirty="0">
                <a:solidFill>
                  <a:srgbClr val="C00000"/>
                </a:solidFill>
                <a:latin typeface="Calibri" panose="020F0502020204030204"/>
                <a:cs typeface="Calibri" panose="020F0502020204030204"/>
              </a:rPr>
              <a:t>    (3,2)</a:t>
            </a:r>
          </a:p>
          <a:p>
            <a:pPr eaLnBrk="1" hangingPunct="1"/>
            <a:r>
              <a:rPr lang="en-US" sz="1200" dirty="0">
                <a:solidFill>
                  <a:srgbClr val="C00000"/>
                </a:solidFill>
                <a:latin typeface="Calibri" panose="020F0502020204030204"/>
                <a:cs typeface="Calibri" panose="020F0502020204030204"/>
              </a:rPr>
              <a:t>    (1,3)</a:t>
            </a:r>
          </a:p>
          <a:p>
            <a:pPr eaLnBrk="1" hangingPunct="1"/>
            <a:r>
              <a:rPr lang="en-US" sz="1200" dirty="0">
                <a:solidFill>
                  <a:srgbClr val="C00000"/>
                </a:solidFill>
                <a:latin typeface="Calibri" panose="020F0502020204030204"/>
                <a:cs typeface="Calibri" panose="020F0502020204030204"/>
              </a:rPr>
              <a:t>    (2,3)</a:t>
            </a:r>
          </a:p>
          <a:p>
            <a:pPr eaLnBrk="1" hangingPunct="1"/>
            <a:r>
              <a:rPr lang="en-US" sz="1200" dirty="0">
                <a:solidFill>
                  <a:srgbClr val="C00000"/>
                </a:solidFill>
                <a:latin typeface="Calibri" panose="020F0502020204030204"/>
                <a:cs typeface="Calibri" panose="020F0502020204030204"/>
              </a:rPr>
              <a:t>    (3,2)</a:t>
            </a:r>
          </a:p>
          <a:p>
            <a:pPr eaLnBrk="1" hangingPunct="1"/>
            <a:r>
              <a:rPr lang="en-US" sz="1200" dirty="0">
                <a:solidFill>
                  <a:srgbClr val="C00000"/>
                </a:solidFill>
                <a:latin typeface="Calibri" panose="020F0502020204030204"/>
                <a:cs typeface="Calibri" panose="020F0502020204030204"/>
              </a:rPr>
              <a:t>    (2,2)</a:t>
            </a:r>
          </a:p>
        </p:txBody>
      </p:sp>
      <p:sp>
        <p:nvSpPr>
          <p:cNvPr id="174" name="TextBox 24"/>
          <p:cNvSpPr txBox="1">
            <a:spLocks noChangeArrowheads="1"/>
          </p:cNvSpPr>
          <p:nvPr/>
        </p:nvSpPr>
        <p:spPr bwMode="auto">
          <a:xfrm>
            <a:off x="6934200" y="4810125"/>
            <a:ext cx="13716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sz="1200">
                <a:latin typeface="Calibri" panose="020F0502020204030204"/>
                <a:cs typeface="Calibri" panose="020F0502020204030204"/>
              </a:rPr>
              <a:t>Particles:</a:t>
            </a:r>
          </a:p>
          <a:p>
            <a:pPr eaLnBrk="1" hangingPunct="1"/>
            <a:r>
              <a:rPr lang="en-US" sz="1200">
                <a:solidFill>
                  <a:srgbClr val="C00000"/>
                </a:solidFill>
                <a:latin typeface="Calibri" panose="020F0502020204030204"/>
                <a:cs typeface="Calibri" panose="020F0502020204030204"/>
              </a:rPr>
              <a:t>    (3,2)  w=.9</a:t>
            </a:r>
          </a:p>
          <a:p>
            <a:pPr eaLnBrk="1" hangingPunct="1"/>
            <a:r>
              <a:rPr lang="en-US" sz="1200">
                <a:solidFill>
                  <a:srgbClr val="C00000"/>
                </a:solidFill>
                <a:latin typeface="Calibri" panose="020F0502020204030204"/>
                <a:cs typeface="Calibri" panose="020F0502020204030204"/>
              </a:rPr>
              <a:t>    (2,3)  w=.2</a:t>
            </a:r>
          </a:p>
          <a:p>
            <a:pPr eaLnBrk="1" hangingPunct="1"/>
            <a:r>
              <a:rPr lang="en-US" sz="1200">
                <a:solidFill>
                  <a:srgbClr val="00B050"/>
                </a:solidFill>
                <a:latin typeface="Calibri" panose="020F0502020204030204"/>
                <a:cs typeface="Calibri" panose="020F0502020204030204"/>
              </a:rPr>
              <a:t>    (3,2)  w=.9</a:t>
            </a:r>
          </a:p>
          <a:p>
            <a:pPr eaLnBrk="1" hangingPunct="1"/>
            <a:r>
              <a:rPr lang="en-US" sz="1200">
                <a:solidFill>
                  <a:srgbClr val="C00000"/>
                </a:solidFill>
                <a:latin typeface="Calibri" panose="020F0502020204030204"/>
                <a:cs typeface="Calibri" panose="020F0502020204030204"/>
              </a:rPr>
              <a:t>    (3,1)  w=.4</a:t>
            </a:r>
          </a:p>
          <a:p>
            <a:pPr eaLnBrk="1" hangingPunct="1"/>
            <a:r>
              <a:rPr lang="en-US" sz="1200">
                <a:solidFill>
                  <a:srgbClr val="C00000"/>
                </a:solidFill>
                <a:latin typeface="Calibri" panose="020F0502020204030204"/>
                <a:cs typeface="Calibri" panose="020F0502020204030204"/>
              </a:rPr>
              <a:t>    (3,3)  w=.4</a:t>
            </a:r>
          </a:p>
          <a:p>
            <a:pPr eaLnBrk="1" hangingPunct="1"/>
            <a:r>
              <a:rPr lang="en-US" sz="1200">
                <a:solidFill>
                  <a:srgbClr val="C00000"/>
                </a:solidFill>
                <a:latin typeface="Calibri" panose="020F0502020204030204"/>
                <a:cs typeface="Calibri" panose="020F0502020204030204"/>
              </a:rPr>
              <a:t>    (3,2)  w=.9</a:t>
            </a:r>
          </a:p>
          <a:p>
            <a:pPr eaLnBrk="1" hangingPunct="1"/>
            <a:r>
              <a:rPr lang="en-US" sz="1200">
                <a:solidFill>
                  <a:srgbClr val="C00000"/>
                </a:solidFill>
                <a:latin typeface="Calibri" panose="020F0502020204030204"/>
                <a:cs typeface="Calibri" panose="020F0502020204030204"/>
              </a:rPr>
              <a:t>    (1,3)  w=.1</a:t>
            </a:r>
          </a:p>
          <a:p>
            <a:pPr eaLnBrk="1" hangingPunct="1"/>
            <a:r>
              <a:rPr lang="en-US" sz="1200">
                <a:solidFill>
                  <a:srgbClr val="C00000"/>
                </a:solidFill>
                <a:latin typeface="Calibri" panose="020F0502020204030204"/>
                <a:cs typeface="Calibri" panose="020F0502020204030204"/>
              </a:rPr>
              <a:t>    (2,3)  w=.2</a:t>
            </a:r>
          </a:p>
          <a:p>
            <a:pPr eaLnBrk="1" hangingPunct="1"/>
            <a:r>
              <a:rPr lang="en-US" sz="1200">
                <a:solidFill>
                  <a:srgbClr val="C00000"/>
                </a:solidFill>
                <a:latin typeface="Calibri" panose="020F0502020204030204"/>
                <a:cs typeface="Calibri" panose="020F0502020204030204"/>
              </a:rPr>
              <a:t>    (3,2)  w=.9</a:t>
            </a:r>
          </a:p>
          <a:p>
            <a:pPr eaLnBrk="1" hangingPunct="1"/>
            <a:r>
              <a:rPr lang="en-US" sz="1200">
                <a:solidFill>
                  <a:srgbClr val="C00000"/>
                </a:solidFill>
                <a:latin typeface="Calibri" panose="020F0502020204030204"/>
                <a:cs typeface="Calibri" panose="020F0502020204030204"/>
              </a:rPr>
              <a:t>    (2,2)  w=.4</a:t>
            </a:r>
          </a:p>
        </p:txBody>
      </p:sp>
      <p:sp>
        <p:nvSpPr>
          <p:cNvPr id="175" name="TextBox 24"/>
          <p:cNvSpPr txBox="1">
            <a:spLocks noChangeArrowheads="1"/>
          </p:cNvSpPr>
          <p:nvPr/>
        </p:nvSpPr>
        <p:spPr bwMode="auto">
          <a:xfrm>
            <a:off x="9982200" y="4810125"/>
            <a:ext cx="13716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sz="1200">
                <a:latin typeface="Calibri" panose="020F0502020204030204"/>
                <a:cs typeface="Calibri" panose="020F0502020204030204"/>
              </a:rPr>
              <a:t>(New) Particles:</a:t>
            </a:r>
          </a:p>
          <a:p>
            <a:pPr eaLnBrk="1" hangingPunct="1"/>
            <a:r>
              <a:rPr lang="en-US" sz="1200">
                <a:solidFill>
                  <a:srgbClr val="C00000"/>
                </a:solidFill>
                <a:latin typeface="Calibri" panose="020F0502020204030204"/>
                <a:cs typeface="Calibri" panose="020F0502020204030204"/>
              </a:rPr>
              <a:t>    (3,2)</a:t>
            </a:r>
          </a:p>
          <a:p>
            <a:pPr eaLnBrk="1" hangingPunct="1"/>
            <a:r>
              <a:rPr lang="en-US" sz="1200">
                <a:solidFill>
                  <a:srgbClr val="C00000"/>
                </a:solidFill>
                <a:latin typeface="Calibri" panose="020F0502020204030204"/>
                <a:cs typeface="Calibri" panose="020F0502020204030204"/>
              </a:rPr>
              <a:t>    (2,2)</a:t>
            </a:r>
          </a:p>
          <a:p>
            <a:pPr eaLnBrk="1" hangingPunct="1"/>
            <a:r>
              <a:rPr lang="en-US" sz="1200">
                <a:solidFill>
                  <a:srgbClr val="00B050"/>
                </a:solidFill>
                <a:latin typeface="Calibri" panose="020F0502020204030204"/>
                <a:cs typeface="Calibri" panose="020F0502020204030204"/>
              </a:rPr>
              <a:t>    (3,2)   </a:t>
            </a:r>
          </a:p>
          <a:p>
            <a:pPr eaLnBrk="1" hangingPunct="1"/>
            <a:r>
              <a:rPr lang="en-US" sz="1200">
                <a:solidFill>
                  <a:srgbClr val="C00000"/>
                </a:solidFill>
                <a:latin typeface="Calibri" panose="020F0502020204030204"/>
                <a:cs typeface="Calibri" panose="020F0502020204030204"/>
              </a:rPr>
              <a:t>    (2,3)</a:t>
            </a:r>
          </a:p>
          <a:p>
            <a:pPr eaLnBrk="1" hangingPunct="1"/>
            <a:r>
              <a:rPr lang="en-US" sz="1200">
                <a:solidFill>
                  <a:srgbClr val="C00000"/>
                </a:solidFill>
                <a:latin typeface="Calibri" panose="020F0502020204030204"/>
                <a:cs typeface="Calibri" panose="020F0502020204030204"/>
              </a:rPr>
              <a:t>    (3,3)</a:t>
            </a:r>
          </a:p>
          <a:p>
            <a:pPr eaLnBrk="1" hangingPunct="1"/>
            <a:r>
              <a:rPr lang="en-US" sz="1200">
                <a:solidFill>
                  <a:srgbClr val="00B050"/>
                </a:solidFill>
                <a:latin typeface="Calibri" panose="020F0502020204030204"/>
                <a:cs typeface="Calibri" panose="020F0502020204030204"/>
              </a:rPr>
              <a:t>    (3,2)</a:t>
            </a:r>
          </a:p>
          <a:p>
            <a:pPr eaLnBrk="1" hangingPunct="1"/>
            <a:r>
              <a:rPr lang="en-US" sz="1200">
                <a:solidFill>
                  <a:srgbClr val="C00000"/>
                </a:solidFill>
                <a:latin typeface="Calibri" panose="020F0502020204030204"/>
                <a:cs typeface="Calibri" panose="020F0502020204030204"/>
              </a:rPr>
              <a:t>    (1,3)</a:t>
            </a:r>
          </a:p>
          <a:p>
            <a:pPr eaLnBrk="1" hangingPunct="1"/>
            <a:r>
              <a:rPr lang="en-US" sz="1200">
                <a:solidFill>
                  <a:srgbClr val="C00000"/>
                </a:solidFill>
                <a:latin typeface="Calibri" panose="020F0502020204030204"/>
                <a:cs typeface="Calibri" panose="020F0502020204030204"/>
              </a:rPr>
              <a:t>    (2,3)</a:t>
            </a:r>
          </a:p>
          <a:p>
            <a:pPr eaLnBrk="1" hangingPunct="1"/>
            <a:r>
              <a:rPr lang="en-US" sz="1200">
                <a:solidFill>
                  <a:srgbClr val="C00000"/>
                </a:solidFill>
                <a:latin typeface="Calibri" panose="020F0502020204030204"/>
                <a:cs typeface="Calibri" panose="020F0502020204030204"/>
              </a:rPr>
              <a:t>    (3,2)</a:t>
            </a:r>
          </a:p>
          <a:p>
            <a:pPr eaLnBrk="1" hangingPunct="1"/>
            <a:r>
              <a:rPr lang="en-US" sz="1200">
                <a:solidFill>
                  <a:srgbClr val="C00000"/>
                </a:solidFill>
                <a:latin typeface="Calibri" panose="020F0502020204030204"/>
                <a:cs typeface="Calibri" panose="020F0502020204030204"/>
              </a:rPr>
              <a:t>    (3,2)</a:t>
            </a:r>
          </a:p>
        </p:txBody>
      </p:sp>
      <p:grpSp>
        <p:nvGrpSpPr>
          <p:cNvPr id="102" name="Group 17"/>
          <p:cNvGrpSpPr/>
          <p:nvPr/>
        </p:nvGrpSpPr>
        <p:grpSpPr bwMode="auto">
          <a:xfrm>
            <a:off x="8305800" y="110067"/>
            <a:ext cx="2133600" cy="785593"/>
            <a:chOff x="4800" y="1056"/>
            <a:chExt cx="912" cy="336"/>
          </a:xfrm>
        </p:grpSpPr>
        <p:sp>
          <p:nvSpPr>
            <p:cNvPr id="103" name="Oval 12"/>
            <p:cNvSpPr>
              <a:spLocks noChangeArrowheads="1"/>
            </p:cNvSpPr>
            <p:nvPr/>
          </p:nvSpPr>
          <p:spPr bwMode="auto">
            <a:xfrm>
              <a:off x="5376" y="1056"/>
              <a:ext cx="336" cy="336"/>
            </a:xfrm>
            <a:prstGeom prst="ellipse">
              <a:avLst/>
            </a:prstGeom>
            <a:solidFill>
              <a:schemeClr val="bg1"/>
            </a:solidFill>
            <a:ln w="28575">
              <a:solidFill>
                <a:schemeClr val="tx1"/>
              </a:solidFill>
              <a:round/>
            </a:ln>
          </p:spPr>
          <p:txBody>
            <a:bodyPr wrap="none" anchor="ctr"/>
            <a:lstStyle/>
            <a:p>
              <a:pPr algn="ctr"/>
              <a:r>
                <a:rPr lang="en-US" sz="2400" i="1" dirty="0">
                  <a:latin typeface="Times New Roman" panose="02020603050405020304" pitchFamily="18" charset="0"/>
                  <a:cs typeface="Times New Roman" panose="02020603050405020304" pitchFamily="18" charset="0"/>
                </a:rPr>
                <a:t>X</a:t>
              </a:r>
              <a:r>
                <a:rPr lang="en-US" sz="2400" baseline="-25000" dirty="0">
                  <a:latin typeface="Times New Roman" panose="02020603050405020304" pitchFamily="18" charset="0"/>
                  <a:cs typeface="Times New Roman" panose="02020603050405020304" pitchFamily="18" charset="0"/>
                </a:rPr>
                <a:t>2</a:t>
              </a:r>
            </a:p>
          </p:txBody>
        </p:sp>
        <p:cxnSp>
          <p:nvCxnSpPr>
            <p:cNvPr id="104" name="AutoShape 14"/>
            <p:cNvCxnSpPr>
              <a:cxnSpLocks noChangeShapeType="1"/>
              <a:stCxn id="105" idx="6"/>
              <a:endCxn id="103" idx="2"/>
            </p:cNvCxnSpPr>
            <p:nvPr/>
          </p:nvCxnSpPr>
          <p:spPr bwMode="auto">
            <a:xfrm>
              <a:off x="5145" y="1224"/>
              <a:ext cx="222" cy="0"/>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105" name="Oval 15"/>
            <p:cNvSpPr>
              <a:spLocks noChangeArrowheads="1"/>
            </p:cNvSpPr>
            <p:nvPr/>
          </p:nvSpPr>
          <p:spPr bwMode="auto">
            <a:xfrm>
              <a:off x="4800" y="1056"/>
              <a:ext cx="336" cy="336"/>
            </a:xfrm>
            <a:prstGeom prst="ellipse">
              <a:avLst/>
            </a:prstGeom>
            <a:solidFill>
              <a:schemeClr val="bg1"/>
            </a:solidFill>
            <a:ln w="28575">
              <a:solidFill>
                <a:schemeClr val="tx1"/>
              </a:solidFill>
              <a:round/>
            </a:ln>
          </p:spPr>
          <p:txBody>
            <a:bodyPr wrap="none" anchor="ctr"/>
            <a:lstStyle/>
            <a:p>
              <a:pPr algn="ctr"/>
              <a:r>
                <a:rPr lang="en-US" sz="2400" i="1" dirty="0">
                  <a:latin typeface="Times New Roman" panose="02020603050405020304" pitchFamily="18" charset="0"/>
                  <a:cs typeface="Times New Roman" panose="02020603050405020304" pitchFamily="18" charset="0"/>
                </a:rPr>
                <a:t>X</a:t>
              </a:r>
              <a:r>
                <a:rPr lang="en-US" sz="2400" baseline="-25000" dirty="0">
                  <a:latin typeface="Times New Roman" panose="02020603050405020304" pitchFamily="18" charset="0"/>
                  <a:cs typeface="Times New Roman" panose="02020603050405020304" pitchFamily="18" charset="0"/>
                </a:rPr>
                <a:t>1</a:t>
              </a:r>
            </a:p>
          </p:txBody>
        </p:sp>
      </p:grpSp>
      <p:grpSp>
        <p:nvGrpSpPr>
          <p:cNvPr id="107" name="Group 25"/>
          <p:cNvGrpSpPr/>
          <p:nvPr/>
        </p:nvGrpSpPr>
        <p:grpSpPr bwMode="auto">
          <a:xfrm>
            <a:off x="9663288" y="110070"/>
            <a:ext cx="776111" cy="2328330"/>
            <a:chOff x="5256" y="2199"/>
            <a:chExt cx="336" cy="1008"/>
          </a:xfrm>
        </p:grpSpPr>
        <p:sp>
          <p:nvSpPr>
            <p:cNvPr id="108" name="Oval 18"/>
            <p:cNvSpPr>
              <a:spLocks noChangeArrowheads="1"/>
            </p:cNvSpPr>
            <p:nvPr/>
          </p:nvSpPr>
          <p:spPr bwMode="auto">
            <a:xfrm>
              <a:off x="5256" y="2199"/>
              <a:ext cx="336" cy="336"/>
            </a:xfrm>
            <a:prstGeom prst="ellipse">
              <a:avLst/>
            </a:prstGeom>
            <a:solidFill>
              <a:schemeClr val="bg1"/>
            </a:solidFill>
            <a:ln w="28575">
              <a:solidFill>
                <a:schemeClr val="tx1"/>
              </a:solidFill>
              <a:round/>
            </a:ln>
          </p:spPr>
          <p:txBody>
            <a:bodyPr wrap="none" anchor="ctr"/>
            <a:lstStyle/>
            <a:p>
              <a:pPr algn="ctr"/>
              <a:r>
                <a:rPr lang="en-US" sz="2400" i="1" dirty="0">
                  <a:latin typeface="Times New Roman" panose="02020603050405020304" pitchFamily="18" charset="0"/>
                  <a:cs typeface="Times New Roman" panose="02020603050405020304" pitchFamily="18" charset="0"/>
                </a:rPr>
                <a:t>X</a:t>
              </a:r>
              <a:r>
                <a:rPr lang="en-US" sz="2400" baseline="-25000" dirty="0">
                  <a:latin typeface="Times New Roman" panose="02020603050405020304" pitchFamily="18" charset="0"/>
                  <a:cs typeface="Times New Roman" panose="02020603050405020304" pitchFamily="18" charset="0"/>
                </a:rPr>
                <a:t>2</a:t>
              </a:r>
              <a:endParaRPr lang="en-US" sz="1400" baseline="-25000" dirty="0">
                <a:latin typeface="Times New Roman" panose="02020603050405020304" pitchFamily="18" charset="0"/>
                <a:cs typeface="Times New Roman" panose="02020603050405020304" pitchFamily="18" charset="0"/>
              </a:endParaRPr>
            </a:p>
          </p:txBody>
        </p:sp>
        <p:cxnSp>
          <p:nvCxnSpPr>
            <p:cNvPr id="109" name="AutoShape 19"/>
            <p:cNvCxnSpPr>
              <a:cxnSpLocks noChangeShapeType="1"/>
              <a:stCxn id="108" idx="4"/>
              <a:endCxn id="110" idx="0"/>
            </p:cNvCxnSpPr>
            <p:nvPr/>
          </p:nvCxnSpPr>
          <p:spPr bwMode="auto">
            <a:xfrm>
              <a:off x="5424" y="2544"/>
              <a:ext cx="0" cy="318"/>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110" name="Oval 24"/>
            <p:cNvSpPr>
              <a:spLocks noChangeArrowheads="1"/>
            </p:cNvSpPr>
            <p:nvPr/>
          </p:nvSpPr>
          <p:spPr bwMode="auto">
            <a:xfrm>
              <a:off x="5256" y="2871"/>
              <a:ext cx="336" cy="336"/>
            </a:xfrm>
            <a:prstGeom prst="ellipse">
              <a:avLst/>
            </a:prstGeom>
            <a:solidFill>
              <a:schemeClr val="bg2"/>
            </a:solidFill>
            <a:ln w="28575">
              <a:solidFill>
                <a:schemeClr val="tx1"/>
              </a:solidFill>
              <a:round/>
            </a:ln>
          </p:spPr>
          <p:txBody>
            <a:bodyPr wrap="none" anchor="ctr"/>
            <a:lstStyle/>
            <a:p>
              <a:pPr algn="ctr"/>
              <a:r>
                <a:rPr lang="en-US" sz="2400" i="1" dirty="0">
                  <a:latin typeface="Times New Roman" panose="02020603050405020304" pitchFamily="18" charset="0"/>
                  <a:cs typeface="Times New Roman" panose="02020603050405020304" pitchFamily="18" charset="0"/>
                </a:rPr>
                <a:t>E</a:t>
              </a:r>
              <a:r>
                <a:rPr lang="en-US" sz="2400" baseline="-25000" dirty="0">
                  <a:latin typeface="Times New Roman" panose="02020603050405020304" pitchFamily="18" charset="0"/>
                  <a:cs typeface="Times New Roman" panose="02020603050405020304" pitchFamily="18" charset="0"/>
                </a:rPr>
                <a:t>2</a:t>
              </a:r>
              <a:endParaRPr lang="en-US" sz="1400" baseline="-25000" dirty="0">
                <a:latin typeface="Times New Roman" panose="02020603050405020304" pitchFamily="18" charset="0"/>
                <a:cs typeface="Times New Roman" panose="02020603050405020304" pitchFamily="18" charset="0"/>
              </a:endParaRPr>
            </a:p>
          </p:txBody>
        </p:sp>
      </p:grpSp>
      <p:sp>
        <p:nvSpPr>
          <p:cNvPr id="3" name="Left Brace 2"/>
          <p:cNvSpPr/>
          <p:nvPr/>
        </p:nvSpPr>
        <p:spPr>
          <a:xfrm>
            <a:off x="4191000" y="-1371600"/>
            <a:ext cx="533400" cy="7391400"/>
          </a:xfrm>
          <a:prstGeom prst="leftBrace">
            <a:avLst/>
          </a:prstGeom>
          <a:ln>
            <a:solidFill>
              <a:srgbClr val="FF0000"/>
            </a:solidFill>
          </a:ln>
          <a:effectLst/>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3112905" y="1447800"/>
            <a:ext cx="2602095" cy="369332"/>
          </a:xfrm>
          <a:prstGeom prst="rect">
            <a:avLst/>
          </a:prstGeom>
          <a:noFill/>
        </p:spPr>
        <p:txBody>
          <a:bodyPr wrap="none" rtlCol="0">
            <a:spAutoFit/>
          </a:bodyPr>
          <a:lstStyle/>
          <a:p>
            <a:r>
              <a:rPr lang="en-US" b="1" dirty="0">
                <a:solidFill>
                  <a:srgbClr val="FF0000"/>
                </a:solidFill>
              </a:rPr>
              <a:t>= likelihood weighting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74" grpId="0"/>
      <p:bldP spid="17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algn="ctr"/>
            <a:r>
              <a:rPr lang="en-US" altLang="zh-CN"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5.2 </a:t>
            </a:r>
            <a:r>
              <a:rPr lang="zh-CN" altLang="en-US"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概率统计方法</a:t>
            </a:r>
            <a:endParaRPr lang="en-US" dirty="0"/>
          </a:p>
        </p:txBody>
      </p:sp>
      <p:sp>
        <p:nvSpPr>
          <p:cNvPr id="5123" name="Rectangle 3"/>
          <p:cNvSpPr>
            <a:spLocks noGrp="1" noChangeArrowheads="1"/>
          </p:cNvSpPr>
          <p:nvPr>
            <p:ph idx="1"/>
          </p:nvPr>
        </p:nvSpPr>
        <p:spPr>
          <a:xfrm>
            <a:off x="668988" y="1397000"/>
            <a:ext cx="6502411" cy="5078097"/>
          </a:xfrm>
        </p:spPr>
        <p:txBody>
          <a:bodyPr/>
          <a:lstStyle/>
          <a:p>
            <a:pPr eaLnBrk="1" hangingPunct="1"/>
            <a:r>
              <a:rPr lang="en-US" sz="2800" dirty="0"/>
              <a:t>Probability</a:t>
            </a:r>
          </a:p>
          <a:p>
            <a:pPr lvl="8"/>
            <a:endParaRPr lang="en-US" sz="300" dirty="0"/>
          </a:p>
          <a:p>
            <a:pPr lvl="1" eaLnBrk="1" hangingPunct="1"/>
            <a:r>
              <a:rPr lang="en-US" sz="2400" dirty="0"/>
              <a:t>Random Variables</a:t>
            </a:r>
          </a:p>
          <a:p>
            <a:pPr lvl="1" eaLnBrk="1" hangingPunct="1"/>
            <a:r>
              <a:rPr lang="en-US" sz="2400" dirty="0"/>
              <a:t>Joint and Marginal Distributions</a:t>
            </a:r>
          </a:p>
          <a:p>
            <a:pPr lvl="1" eaLnBrk="1" hangingPunct="1"/>
            <a:r>
              <a:rPr lang="en-US" sz="2400" dirty="0"/>
              <a:t>Conditional Distribution</a:t>
            </a:r>
          </a:p>
          <a:p>
            <a:pPr lvl="1" eaLnBrk="1" hangingPunct="1"/>
            <a:r>
              <a:rPr lang="en-US" sz="2400" dirty="0"/>
              <a:t>Product Rule, Chain Rule, Bayes’ Rule</a:t>
            </a:r>
          </a:p>
          <a:p>
            <a:pPr lvl="1" eaLnBrk="1" hangingPunct="1"/>
            <a:r>
              <a:rPr lang="en-US" sz="2400" dirty="0"/>
              <a:t>Inference</a:t>
            </a:r>
          </a:p>
          <a:p>
            <a:pPr lvl="1" eaLnBrk="1" hangingPunct="1"/>
            <a:r>
              <a:rPr lang="en-US" sz="2400" dirty="0"/>
              <a:t>Independence</a:t>
            </a:r>
          </a:p>
          <a:p>
            <a:pPr lvl="2"/>
            <a:endParaRPr lang="en-US" sz="2000" dirty="0"/>
          </a:p>
          <a:p>
            <a:pPr eaLnBrk="1" hangingPunct="1"/>
            <a:r>
              <a:rPr lang="en-US" altLang="zh-CN" sz="2800" dirty="0">
                <a:solidFill>
                  <a:srgbClr val="FF0000"/>
                </a:solidFill>
              </a:rPr>
              <a:t>IMPORTANT</a:t>
            </a:r>
            <a:r>
              <a:rPr lang="zh-CN" altLang="en-US" sz="2800" dirty="0">
                <a:solidFill>
                  <a:srgbClr val="FF0000"/>
                </a:solidFill>
              </a:rPr>
              <a:t>！！！</a:t>
            </a:r>
            <a:endParaRPr lang="en-US" sz="2800" dirty="0">
              <a:solidFill>
                <a:srgbClr val="FF0000"/>
              </a:solidFill>
            </a:endParaRPr>
          </a:p>
          <a:p>
            <a:pPr lvl="1" eaLnBrk="1" hangingPunct="1"/>
            <a:endParaRPr lang="en-US" sz="2400" dirty="0"/>
          </a:p>
          <a:p>
            <a:pPr lvl="1" eaLnBrk="1" hangingPunct="1"/>
            <a:endParaRPr lang="en-US"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5329" y="1301896"/>
            <a:ext cx="4704859" cy="4742956"/>
          </a:xfrm>
          <a:prstGeom prst="rect">
            <a:avLst/>
          </a:prstGeom>
        </p:spPr>
      </p:pic>
      <p:sp>
        <p:nvSpPr>
          <p:cNvPr id="3" name="文本框 2"/>
          <p:cNvSpPr txBox="1"/>
          <p:nvPr/>
        </p:nvSpPr>
        <p:spPr>
          <a:xfrm>
            <a:off x="1474470" y="6193790"/>
            <a:ext cx="8925560" cy="645160"/>
          </a:xfrm>
          <a:prstGeom prst="rect">
            <a:avLst/>
          </a:prstGeom>
          <a:noFill/>
        </p:spPr>
        <p:txBody>
          <a:bodyPr wrap="none" rtlCol="0" anchor="t">
            <a:spAutoFit/>
          </a:bodyPr>
          <a:lstStyle/>
          <a:p>
            <a:r>
              <a:rPr lang="en-US" dirty="0">
                <a:latin typeface="Calibri" panose="020F0502020204030204"/>
                <a:cs typeface="Calibri" panose="020F0502020204030204"/>
                <a:sym typeface="+mn-ea"/>
              </a:rPr>
              <a:t>[These slides were created by Dan Klein and Pieter Abbeel for CS188 Intro to AI at UC Berkeley.  </a:t>
            </a:r>
          </a:p>
          <a:p>
            <a:r>
              <a:rPr lang="en-US" dirty="0">
                <a:latin typeface="Calibri" panose="020F0502020204030204"/>
                <a:cs typeface="Calibri" panose="020F0502020204030204"/>
                <a:sym typeface="+mn-ea"/>
              </a:rPr>
              <a:t>All CS188 materials are available at http://</a:t>
            </a:r>
            <a:r>
              <a:rPr lang="en-US" dirty="0" err="1">
                <a:latin typeface="Calibri" panose="020F0502020204030204"/>
                <a:cs typeface="Calibri" panose="020F0502020204030204"/>
                <a:sym typeface="+mn-ea"/>
              </a:rPr>
              <a:t>ai.berkeley.edu</a:t>
            </a:r>
            <a:r>
              <a:rPr lang="en-US" dirty="0">
                <a:latin typeface="Calibri" panose="020F0502020204030204"/>
                <a:cs typeface="Calibri" panose="020F0502020204030204"/>
                <a:sym typeface="+mn-ea"/>
              </a:rPr>
              <a:t>.]</a:t>
            </a:r>
            <a:endParaRPr lang="zh-CN" alt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dirty="0">
                <a:ea typeface="MS PGothic" panose="020B0600070205080204" pitchFamily="34" charset="-128"/>
              </a:rPr>
              <a:t>Particle Filtering</a:t>
            </a:r>
          </a:p>
        </p:txBody>
      </p:sp>
      <p:sp>
        <p:nvSpPr>
          <p:cNvPr id="70658" name="Content Placeholder 2"/>
          <p:cNvSpPr>
            <a:spLocks noGrp="1"/>
          </p:cNvSpPr>
          <p:nvPr>
            <p:ph idx="1"/>
          </p:nvPr>
        </p:nvSpPr>
        <p:spPr>
          <a:xfrm>
            <a:off x="838200" y="1447800"/>
            <a:ext cx="10744200" cy="4729164"/>
          </a:xfrm>
        </p:spPr>
        <p:txBody>
          <a:bodyPr/>
          <a:lstStyle/>
          <a:p>
            <a:r>
              <a:rPr lang="en-US" sz="2800" dirty="0">
                <a:ea typeface="MS PGothic" panose="020B0600070205080204" pitchFamily="34" charset="-128"/>
              </a:rPr>
              <a:t>Particle filtering operates on ensemble of samples</a:t>
            </a:r>
          </a:p>
          <a:p>
            <a:pPr lvl="1"/>
            <a:r>
              <a:rPr lang="en-US" sz="2400" dirty="0">
                <a:ea typeface="MS PGothic" panose="020B0600070205080204" pitchFamily="34" charset="-128"/>
              </a:rPr>
              <a:t>Performs likelihood weighting for each individual sample to elapse time and incorporate evidence</a:t>
            </a:r>
          </a:p>
          <a:p>
            <a:pPr lvl="1"/>
            <a:r>
              <a:rPr lang="en-US" sz="2400" dirty="0">
                <a:ea typeface="MS PGothic" panose="020B0600070205080204" pitchFamily="34" charset="-128"/>
              </a:rPr>
              <a:t>Resamples from the weighted ensemble of samples to focus computation for the next time step where most of the probability mass is estimated to be</a:t>
            </a:r>
            <a:endParaRPr lang="en-US" sz="2000" dirty="0">
              <a:ea typeface="MS PGothic" panose="020B0600070205080204" pitchFamily="34" charset="-128"/>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lstStyle/>
          <a:p>
            <a:r>
              <a:rPr lang="en-US">
                <a:ea typeface="MS PGothic" panose="020B0600070205080204" pitchFamily="34" charset="-128"/>
              </a:rPr>
              <a:t>Markov Chain Monte Carlo*</a:t>
            </a:r>
          </a:p>
        </p:txBody>
      </p:sp>
      <p:sp>
        <p:nvSpPr>
          <p:cNvPr id="25603" name="Content Placeholder 2"/>
          <p:cNvSpPr>
            <a:spLocks noGrp="1"/>
          </p:cNvSpPr>
          <p:nvPr>
            <p:ph idx="1"/>
          </p:nvPr>
        </p:nvSpPr>
        <p:spPr>
          <a:xfrm>
            <a:off x="1219200" y="1417637"/>
            <a:ext cx="8839200" cy="4525963"/>
          </a:xfrm>
        </p:spPr>
        <p:txBody>
          <a:bodyPr>
            <a:noAutofit/>
          </a:bodyPr>
          <a:lstStyle/>
          <a:p>
            <a:r>
              <a:rPr lang="en-US" sz="2400" i="1" dirty="0">
                <a:ea typeface="MS PGothic" panose="020B0600070205080204" pitchFamily="34" charset="-128"/>
              </a:rPr>
              <a:t>Idea</a:t>
            </a:r>
            <a:r>
              <a:rPr lang="en-US" sz="2400" dirty="0">
                <a:ea typeface="MS PGothic" panose="020B0600070205080204" pitchFamily="34" charset="-128"/>
              </a:rPr>
              <a:t>: instead of sampling from scratch, create samples that are each like the last one.</a:t>
            </a:r>
          </a:p>
          <a:p>
            <a:pPr lvl="2"/>
            <a:endParaRPr lang="en-US" sz="1600" dirty="0">
              <a:ea typeface="MS PGothic" panose="020B0600070205080204" pitchFamily="34" charset="-128"/>
            </a:endParaRPr>
          </a:p>
          <a:p>
            <a:r>
              <a:rPr lang="en-US" sz="2400" i="1" dirty="0">
                <a:ea typeface="MS PGothic" panose="020B0600070205080204" pitchFamily="34" charset="-128"/>
              </a:rPr>
              <a:t>Procedure</a:t>
            </a:r>
            <a:r>
              <a:rPr lang="en-US" sz="2400" dirty="0">
                <a:ea typeface="MS PGothic" panose="020B0600070205080204" pitchFamily="34" charset="-128"/>
              </a:rPr>
              <a:t>: resample one variable at a time, conditioned on all the rest, but keep evidence fixed.  E.g., for P(</a:t>
            </a:r>
            <a:r>
              <a:rPr lang="en-US" sz="2400" dirty="0" err="1">
                <a:ea typeface="MS PGothic" panose="020B0600070205080204" pitchFamily="34" charset="-128"/>
              </a:rPr>
              <a:t>b|c</a:t>
            </a:r>
            <a:r>
              <a:rPr lang="en-US" sz="2400" dirty="0">
                <a:ea typeface="MS PGothic" panose="020B0600070205080204" pitchFamily="34" charset="-128"/>
              </a:rPr>
              <a:t>):</a:t>
            </a:r>
          </a:p>
          <a:p>
            <a:endParaRPr lang="en-US" sz="2400" dirty="0">
              <a:ea typeface="MS PGothic" panose="020B0600070205080204" pitchFamily="34" charset="-128"/>
            </a:endParaRPr>
          </a:p>
          <a:p>
            <a:pPr>
              <a:buFont typeface="Wingdings" panose="05000000000000000000" pitchFamily="2" charset="2"/>
              <a:buNone/>
            </a:pPr>
            <a:endParaRPr lang="en-US" sz="2400" dirty="0">
              <a:ea typeface="MS PGothic" panose="020B0600070205080204" pitchFamily="34" charset="-128"/>
            </a:endParaRPr>
          </a:p>
          <a:p>
            <a:r>
              <a:rPr lang="en-US" sz="2400" i="1" dirty="0">
                <a:ea typeface="MS PGothic" panose="020B0600070205080204" pitchFamily="34" charset="-128"/>
              </a:rPr>
              <a:t>Properties</a:t>
            </a:r>
            <a:r>
              <a:rPr lang="en-US" sz="2400" dirty="0">
                <a:ea typeface="MS PGothic" panose="020B0600070205080204" pitchFamily="34" charset="-128"/>
              </a:rPr>
              <a:t>: Now samples are not independent (in fact they</a:t>
            </a:r>
            <a:r>
              <a:rPr lang="ja-JP" altLang="en-US" sz="2400" dirty="0">
                <a:ea typeface="MS PGothic" panose="020B0600070205080204" pitchFamily="34" charset="-128"/>
              </a:rPr>
              <a:t>’</a:t>
            </a:r>
            <a:r>
              <a:rPr lang="en-US" altLang="ja-JP" sz="2400" dirty="0">
                <a:ea typeface="MS PGothic" panose="020B0600070205080204" pitchFamily="34" charset="-128"/>
              </a:rPr>
              <a:t>re nearly identical), but sample averages are still consistent estimators!</a:t>
            </a:r>
          </a:p>
          <a:p>
            <a:pPr lvl="2"/>
            <a:endParaRPr lang="en-US" sz="1600" dirty="0">
              <a:ea typeface="MS PGothic" panose="020B0600070205080204" pitchFamily="34" charset="-128"/>
            </a:endParaRPr>
          </a:p>
          <a:p>
            <a:r>
              <a:rPr lang="en-US" sz="2400" i="1" dirty="0">
                <a:ea typeface="MS PGothic" panose="020B0600070205080204" pitchFamily="34" charset="-128"/>
              </a:rPr>
              <a:t>What</a:t>
            </a:r>
            <a:r>
              <a:rPr lang="ja-JP" altLang="en-US" sz="2400" i="1" dirty="0">
                <a:ea typeface="MS PGothic" panose="020B0600070205080204" pitchFamily="34" charset="-128"/>
              </a:rPr>
              <a:t>’</a:t>
            </a:r>
            <a:r>
              <a:rPr lang="en-US" altLang="ja-JP" sz="2400" i="1" dirty="0">
                <a:ea typeface="MS PGothic" panose="020B0600070205080204" pitchFamily="34" charset="-128"/>
              </a:rPr>
              <a:t>s the point</a:t>
            </a:r>
            <a:r>
              <a:rPr lang="en-US" altLang="ja-JP" sz="2400" dirty="0">
                <a:ea typeface="MS PGothic" panose="020B0600070205080204" pitchFamily="34" charset="-128"/>
              </a:rPr>
              <a:t>: both upstream and downstream variables condition on evidence.</a:t>
            </a:r>
            <a:endParaRPr lang="en-US" sz="2400" dirty="0">
              <a:ea typeface="MS PGothic" panose="020B0600070205080204" pitchFamily="34" charset="-128"/>
            </a:endParaRPr>
          </a:p>
        </p:txBody>
      </p:sp>
      <p:sp>
        <p:nvSpPr>
          <p:cNvPr id="71684" name="Oval 4"/>
          <p:cNvSpPr>
            <a:spLocks noChangeArrowheads="1"/>
          </p:cNvSpPr>
          <p:nvPr/>
        </p:nvSpPr>
        <p:spPr bwMode="auto">
          <a:xfrm>
            <a:off x="2286000" y="3499378"/>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+a</a:t>
            </a:r>
            <a:endParaRPr lang="en-US" sz="2400">
              <a:latin typeface="Times New Roman" panose="02020603050405020304" pitchFamily="18" charset="0"/>
              <a:cs typeface="Times New Roman" panose="02020603050405020304" pitchFamily="18" charset="0"/>
            </a:endParaRPr>
          </a:p>
        </p:txBody>
      </p:sp>
      <p:sp>
        <p:nvSpPr>
          <p:cNvPr id="71685" name="Oval 5"/>
          <p:cNvSpPr>
            <a:spLocks noChangeArrowheads="1"/>
          </p:cNvSpPr>
          <p:nvPr/>
        </p:nvSpPr>
        <p:spPr bwMode="auto">
          <a:xfrm>
            <a:off x="3048000" y="3499378"/>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+c</a:t>
            </a:r>
            <a:endParaRPr lang="en-US" sz="2400">
              <a:latin typeface="Times New Roman" panose="02020603050405020304" pitchFamily="18" charset="0"/>
              <a:cs typeface="Times New Roman" panose="02020603050405020304" pitchFamily="18" charset="0"/>
            </a:endParaRPr>
          </a:p>
        </p:txBody>
      </p:sp>
      <p:cxnSp>
        <p:nvCxnSpPr>
          <p:cNvPr id="71686" name="AutoShape 6"/>
          <p:cNvCxnSpPr>
            <a:cxnSpLocks noChangeShapeType="1"/>
            <a:stCxn id="71684" idx="6"/>
            <a:endCxn id="71685" idx="2"/>
          </p:cNvCxnSpPr>
          <p:nvPr/>
        </p:nvCxnSpPr>
        <p:spPr bwMode="auto">
          <a:xfrm>
            <a:off x="2819400" y="3766078"/>
            <a:ext cx="228600" cy="1588"/>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71687" name="Oval 11"/>
          <p:cNvSpPr>
            <a:spLocks noChangeArrowheads="1"/>
          </p:cNvSpPr>
          <p:nvPr/>
        </p:nvSpPr>
        <p:spPr bwMode="auto">
          <a:xfrm>
            <a:off x="1524000" y="3499378"/>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+b</a:t>
            </a:r>
          </a:p>
        </p:txBody>
      </p:sp>
      <p:cxnSp>
        <p:nvCxnSpPr>
          <p:cNvPr id="71688" name="AutoShape 12"/>
          <p:cNvCxnSpPr>
            <a:cxnSpLocks noChangeShapeType="1"/>
            <a:stCxn id="71687" idx="6"/>
            <a:endCxn id="71684" idx="2"/>
          </p:cNvCxnSpPr>
          <p:nvPr/>
        </p:nvCxnSpPr>
        <p:spPr bwMode="auto">
          <a:xfrm>
            <a:off x="2057400" y="3766078"/>
            <a:ext cx="228600" cy="1588"/>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25610" name="Oval 18"/>
          <p:cNvSpPr>
            <a:spLocks noChangeArrowheads="1"/>
          </p:cNvSpPr>
          <p:nvPr/>
        </p:nvSpPr>
        <p:spPr bwMode="auto">
          <a:xfrm>
            <a:off x="5105400" y="3483503"/>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+a</a:t>
            </a:r>
            <a:endParaRPr lang="en-US" sz="2400">
              <a:latin typeface="Times New Roman" panose="02020603050405020304" pitchFamily="18" charset="0"/>
              <a:cs typeface="Times New Roman" panose="02020603050405020304" pitchFamily="18" charset="0"/>
            </a:endParaRPr>
          </a:p>
        </p:txBody>
      </p:sp>
      <p:sp>
        <p:nvSpPr>
          <p:cNvPr id="25611" name="Oval 19"/>
          <p:cNvSpPr>
            <a:spLocks noChangeArrowheads="1"/>
          </p:cNvSpPr>
          <p:nvPr/>
        </p:nvSpPr>
        <p:spPr bwMode="auto">
          <a:xfrm>
            <a:off x="5867400" y="3483503"/>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+c</a:t>
            </a:r>
            <a:endParaRPr lang="en-US" sz="2400">
              <a:latin typeface="Times New Roman" panose="02020603050405020304" pitchFamily="18" charset="0"/>
              <a:cs typeface="Times New Roman" panose="02020603050405020304" pitchFamily="18" charset="0"/>
            </a:endParaRPr>
          </a:p>
        </p:txBody>
      </p:sp>
      <p:cxnSp>
        <p:nvCxnSpPr>
          <p:cNvPr id="25612" name="AutoShape 6"/>
          <p:cNvCxnSpPr>
            <a:cxnSpLocks noChangeShapeType="1"/>
            <a:stCxn id="25610" idx="6"/>
            <a:endCxn id="25611" idx="2"/>
          </p:cNvCxnSpPr>
          <p:nvPr/>
        </p:nvCxnSpPr>
        <p:spPr bwMode="auto">
          <a:xfrm>
            <a:off x="5638800" y="3750203"/>
            <a:ext cx="228600" cy="1588"/>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25613" name="Oval 11"/>
          <p:cNvSpPr>
            <a:spLocks noChangeArrowheads="1"/>
          </p:cNvSpPr>
          <p:nvPr/>
        </p:nvSpPr>
        <p:spPr bwMode="auto">
          <a:xfrm>
            <a:off x="4343400" y="3483503"/>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sym typeface="Symbol" panose="05050102010706020507" pitchFamily="18" charset="2"/>
              </a:rPr>
              <a:t>-</a:t>
            </a:r>
            <a:r>
              <a:rPr lang="en-US" sz="2400" i="1">
                <a:latin typeface="Times New Roman" panose="02020603050405020304" pitchFamily="18" charset="0"/>
                <a:cs typeface="Times New Roman" panose="02020603050405020304" pitchFamily="18" charset="0"/>
              </a:rPr>
              <a:t>b</a:t>
            </a:r>
          </a:p>
        </p:txBody>
      </p:sp>
      <p:cxnSp>
        <p:nvCxnSpPr>
          <p:cNvPr id="25614" name="AutoShape 12"/>
          <p:cNvCxnSpPr>
            <a:cxnSpLocks noChangeShapeType="1"/>
            <a:stCxn id="25613" idx="6"/>
            <a:endCxn id="25610" idx="2"/>
          </p:cNvCxnSpPr>
          <p:nvPr/>
        </p:nvCxnSpPr>
        <p:spPr bwMode="auto">
          <a:xfrm>
            <a:off x="4876800" y="3750203"/>
            <a:ext cx="228600" cy="1588"/>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25615" name="Oval 23"/>
          <p:cNvSpPr>
            <a:spLocks noChangeArrowheads="1"/>
          </p:cNvSpPr>
          <p:nvPr/>
        </p:nvSpPr>
        <p:spPr bwMode="auto">
          <a:xfrm>
            <a:off x="7772400" y="3483503"/>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sym typeface="Symbol" panose="05050102010706020507" pitchFamily="18" charset="2"/>
              </a:rPr>
              <a:t>-</a:t>
            </a:r>
            <a:r>
              <a:rPr lang="en-US" sz="2400" i="1">
                <a:latin typeface="Times New Roman" panose="02020603050405020304" pitchFamily="18" charset="0"/>
                <a:cs typeface="Times New Roman" panose="02020603050405020304" pitchFamily="18" charset="0"/>
              </a:rPr>
              <a:t>a</a:t>
            </a:r>
            <a:endParaRPr lang="en-US" sz="2400">
              <a:latin typeface="Times New Roman" panose="02020603050405020304" pitchFamily="18" charset="0"/>
              <a:cs typeface="Times New Roman" panose="02020603050405020304" pitchFamily="18" charset="0"/>
            </a:endParaRPr>
          </a:p>
        </p:txBody>
      </p:sp>
      <p:sp>
        <p:nvSpPr>
          <p:cNvPr id="25616" name="Oval 24"/>
          <p:cNvSpPr>
            <a:spLocks noChangeArrowheads="1"/>
          </p:cNvSpPr>
          <p:nvPr/>
        </p:nvSpPr>
        <p:spPr bwMode="auto">
          <a:xfrm>
            <a:off x="8534400" y="3483503"/>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+c</a:t>
            </a:r>
            <a:endParaRPr lang="en-US" sz="2400">
              <a:latin typeface="Times New Roman" panose="02020603050405020304" pitchFamily="18" charset="0"/>
              <a:cs typeface="Times New Roman" panose="02020603050405020304" pitchFamily="18" charset="0"/>
            </a:endParaRPr>
          </a:p>
        </p:txBody>
      </p:sp>
      <p:cxnSp>
        <p:nvCxnSpPr>
          <p:cNvPr id="25617" name="AutoShape 6"/>
          <p:cNvCxnSpPr>
            <a:cxnSpLocks noChangeShapeType="1"/>
            <a:stCxn id="25615" idx="6"/>
            <a:endCxn id="25616" idx="2"/>
          </p:cNvCxnSpPr>
          <p:nvPr/>
        </p:nvCxnSpPr>
        <p:spPr bwMode="auto">
          <a:xfrm>
            <a:off x="8305800" y="3750203"/>
            <a:ext cx="228600" cy="1588"/>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25618" name="Oval 11"/>
          <p:cNvSpPr>
            <a:spLocks noChangeArrowheads="1"/>
          </p:cNvSpPr>
          <p:nvPr/>
        </p:nvSpPr>
        <p:spPr bwMode="auto">
          <a:xfrm>
            <a:off x="7010400" y="3483503"/>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sym typeface="Symbol" panose="05050102010706020507" pitchFamily="18" charset="2"/>
              </a:rPr>
              <a:t>-</a:t>
            </a:r>
            <a:r>
              <a:rPr lang="en-US" sz="2400" i="1">
                <a:latin typeface="Times New Roman" panose="02020603050405020304" pitchFamily="18" charset="0"/>
                <a:cs typeface="Times New Roman" panose="02020603050405020304" pitchFamily="18" charset="0"/>
              </a:rPr>
              <a:t>b</a:t>
            </a:r>
          </a:p>
        </p:txBody>
      </p:sp>
      <p:cxnSp>
        <p:nvCxnSpPr>
          <p:cNvPr id="25619" name="AutoShape 12"/>
          <p:cNvCxnSpPr>
            <a:cxnSpLocks noChangeShapeType="1"/>
            <a:stCxn id="25618" idx="6"/>
            <a:endCxn id="25615" idx="2"/>
          </p:cNvCxnSpPr>
          <p:nvPr/>
        </p:nvCxnSpPr>
        <p:spPr bwMode="auto">
          <a:xfrm>
            <a:off x="7543800" y="3750203"/>
            <a:ext cx="228600" cy="1588"/>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21" name="Straight Connector 20"/>
          <p:cNvCxnSpPr>
            <a:stCxn id="71684" idx="7"/>
            <a:endCxn id="71684" idx="3"/>
          </p:cNvCxnSpPr>
          <p:nvPr/>
        </p:nvCxnSpPr>
        <p:spPr>
          <a:xfrm rot="16200000" flipH="1" flipV="1">
            <a:off x="2363788" y="3577166"/>
            <a:ext cx="377825" cy="3778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71685" idx="7"/>
            <a:endCxn id="71685" idx="3"/>
          </p:cNvCxnSpPr>
          <p:nvPr/>
        </p:nvCxnSpPr>
        <p:spPr>
          <a:xfrm rot="16200000" flipH="1" flipV="1">
            <a:off x="3125788" y="3577166"/>
            <a:ext cx="377825" cy="3778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5613" idx="7"/>
            <a:endCxn id="25613" idx="3"/>
          </p:cNvCxnSpPr>
          <p:nvPr/>
        </p:nvCxnSpPr>
        <p:spPr>
          <a:xfrm rot="16200000" flipH="1" flipV="1">
            <a:off x="4421188" y="3561291"/>
            <a:ext cx="377825" cy="3778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5611" idx="7"/>
            <a:endCxn id="25611" idx="3"/>
          </p:cNvCxnSpPr>
          <p:nvPr/>
        </p:nvCxnSpPr>
        <p:spPr>
          <a:xfrm rot="16200000" flipH="1" flipV="1">
            <a:off x="5945188" y="3561291"/>
            <a:ext cx="377825" cy="3778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5618" idx="7"/>
            <a:endCxn id="25618" idx="3"/>
          </p:cNvCxnSpPr>
          <p:nvPr/>
        </p:nvCxnSpPr>
        <p:spPr>
          <a:xfrm rot="16200000" flipH="1" flipV="1">
            <a:off x="7088188" y="3561291"/>
            <a:ext cx="377825" cy="3778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5615" idx="7"/>
            <a:endCxn id="25615" idx="3"/>
          </p:cNvCxnSpPr>
          <p:nvPr/>
        </p:nvCxnSpPr>
        <p:spPr>
          <a:xfrm rot="16200000" flipH="1" flipV="1">
            <a:off x="7850188" y="3561291"/>
            <a:ext cx="377825" cy="3778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1524000" y="3499378"/>
            <a:ext cx="533400" cy="533400"/>
          </a:xfrm>
          <a:prstGeom prst="ellipse">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Oval 41"/>
          <p:cNvSpPr/>
          <p:nvPr/>
        </p:nvSpPr>
        <p:spPr>
          <a:xfrm>
            <a:off x="5105400" y="3499378"/>
            <a:ext cx="533400" cy="533400"/>
          </a:xfrm>
          <a:prstGeom prst="ellipse">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Oval 42"/>
          <p:cNvSpPr/>
          <p:nvPr/>
        </p:nvSpPr>
        <p:spPr>
          <a:xfrm>
            <a:off x="8534400" y="3499378"/>
            <a:ext cx="533400" cy="533400"/>
          </a:xfrm>
          <a:prstGeom prst="ellipse">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6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6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6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6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6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6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6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6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6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5603">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0" grpId="0" animBg="1"/>
      <p:bldP spid="25611" grpId="0" animBg="1"/>
      <p:bldP spid="25613" grpId="0" animBg="1"/>
      <p:bldP spid="25615" grpId="0" animBg="1"/>
      <p:bldP spid="25616" grpId="0" animBg="1"/>
      <p:bldP spid="25618" grpId="0" animBg="1"/>
      <p:bldP spid="41" grpId="0" animBg="1"/>
      <p:bldP spid="42" grpId="0" animBg="1"/>
      <p:bldP spid="4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a:t>Random Variables</a:t>
            </a:r>
          </a:p>
        </p:txBody>
      </p:sp>
      <p:sp>
        <p:nvSpPr>
          <p:cNvPr id="7171" name="Rectangle 3"/>
          <p:cNvSpPr>
            <a:spLocks noGrp="1" noChangeArrowheads="1"/>
          </p:cNvSpPr>
          <p:nvPr>
            <p:ph idx="1"/>
          </p:nvPr>
        </p:nvSpPr>
        <p:spPr>
          <a:xfrm>
            <a:off x="498013" y="1421905"/>
            <a:ext cx="7669413" cy="4729164"/>
          </a:xfrm>
        </p:spPr>
        <p:txBody>
          <a:bodyPr>
            <a:normAutofit fontScale="92500" lnSpcReduction="20000"/>
          </a:bodyPr>
          <a:lstStyle/>
          <a:p>
            <a:pPr eaLnBrk="1" hangingPunct="1">
              <a:lnSpc>
                <a:spcPct val="90000"/>
              </a:lnSpc>
            </a:pPr>
            <a:r>
              <a:rPr lang="en-US" sz="2400" dirty="0"/>
              <a:t>A random variable is some aspect of the world about which we (may) have uncertainty</a:t>
            </a:r>
          </a:p>
          <a:p>
            <a:pPr lvl="8">
              <a:lnSpc>
                <a:spcPct val="90000"/>
              </a:lnSpc>
            </a:pPr>
            <a:endParaRPr lang="en-US" sz="1200" dirty="0"/>
          </a:p>
          <a:p>
            <a:pPr lvl="1" eaLnBrk="1" hangingPunct="1">
              <a:lnSpc>
                <a:spcPct val="90000"/>
              </a:lnSpc>
            </a:pPr>
            <a:r>
              <a:rPr lang="en-US" sz="2000" dirty="0"/>
              <a:t>R = Is it raining?</a:t>
            </a:r>
          </a:p>
          <a:p>
            <a:pPr lvl="1" eaLnBrk="1" hangingPunct="1">
              <a:lnSpc>
                <a:spcPct val="90000"/>
              </a:lnSpc>
            </a:pPr>
            <a:r>
              <a:rPr lang="en-US" sz="2000" dirty="0"/>
              <a:t>T = Is it hot or cold?</a:t>
            </a:r>
          </a:p>
          <a:p>
            <a:pPr lvl="1" eaLnBrk="1" hangingPunct="1">
              <a:lnSpc>
                <a:spcPct val="90000"/>
              </a:lnSpc>
            </a:pPr>
            <a:r>
              <a:rPr lang="en-US" sz="2000" dirty="0"/>
              <a:t>D = How long will it take to drive to work?</a:t>
            </a:r>
          </a:p>
          <a:p>
            <a:pPr lvl="1"/>
            <a:r>
              <a:rPr lang="en-US" sz="2000" dirty="0"/>
              <a:t>L = Where is the Pac-Man?</a:t>
            </a:r>
          </a:p>
          <a:p>
            <a:pPr lvl="2">
              <a:lnSpc>
                <a:spcPct val="90000"/>
              </a:lnSpc>
            </a:pPr>
            <a:endParaRPr lang="en-US" sz="1600" dirty="0"/>
          </a:p>
          <a:p>
            <a:pPr eaLnBrk="1" hangingPunct="1">
              <a:lnSpc>
                <a:spcPct val="90000"/>
              </a:lnSpc>
            </a:pPr>
            <a:r>
              <a:rPr lang="en-US" sz="2400" dirty="0"/>
              <a:t>We denote random variables with capital letters</a:t>
            </a:r>
          </a:p>
          <a:p>
            <a:pPr lvl="2">
              <a:lnSpc>
                <a:spcPct val="90000"/>
              </a:lnSpc>
            </a:pPr>
            <a:endParaRPr lang="en-US" sz="1600" dirty="0"/>
          </a:p>
          <a:p>
            <a:pPr eaLnBrk="1" hangingPunct="1">
              <a:lnSpc>
                <a:spcPct val="90000"/>
              </a:lnSpc>
            </a:pPr>
            <a:r>
              <a:rPr lang="en-US" altLang="zh-CN" sz="2400" dirty="0"/>
              <a:t>R</a:t>
            </a:r>
            <a:r>
              <a:rPr lang="en-US" sz="2400" dirty="0"/>
              <a:t>andom variables have domains</a:t>
            </a:r>
          </a:p>
          <a:p>
            <a:pPr lvl="8">
              <a:lnSpc>
                <a:spcPct val="90000"/>
              </a:lnSpc>
            </a:pPr>
            <a:endParaRPr lang="en-US" sz="1200" dirty="0"/>
          </a:p>
          <a:p>
            <a:pPr lvl="1"/>
            <a:r>
              <a:rPr lang="en-US" sz="2000" dirty="0"/>
              <a:t>R in {true, false}   (often write as {+r, </a:t>
            </a:r>
            <a:r>
              <a:rPr lang="en-US" sz="2000" dirty="0">
                <a:sym typeface="Symbol" panose="05050102010706020507" pitchFamily="18" charset="2"/>
              </a:rPr>
              <a:t>-</a:t>
            </a:r>
            <a:r>
              <a:rPr lang="en-US" sz="2000" dirty="0"/>
              <a:t>r}, </a:t>
            </a:r>
            <a:r>
              <a:rPr lang="en-US" altLang="zh-CN" sz="2000" b="1" dirty="0">
                <a:solidFill>
                  <a:srgbClr val="FF0000"/>
                </a:solidFill>
              </a:rPr>
              <a:t>Boolean</a:t>
            </a:r>
            <a:r>
              <a:rPr lang="en-US" altLang="zh-CN" sz="2000" dirty="0"/>
              <a:t> random variables</a:t>
            </a:r>
            <a:r>
              <a:rPr lang="en-US" sz="2000" dirty="0"/>
              <a:t>)</a:t>
            </a:r>
          </a:p>
          <a:p>
            <a:pPr lvl="1"/>
            <a:r>
              <a:rPr lang="en-US" sz="2000" dirty="0"/>
              <a:t>T in {hot, cold}     (</a:t>
            </a:r>
            <a:r>
              <a:rPr lang="en-US" altLang="zh-CN" sz="2000" b="1" dirty="0">
                <a:solidFill>
                  <a:srgbClr val="FF0000"/>
                </a:solidFill>
              </a:rPr>
              <a:t>Discrete</a:t>
            </a:r>
            <a:r>
              <a:rPr lang="en-US" altLang="zh-CN" sz="2000" dirty="0"/>
              <a:t> random variables</a:t>
            </a:r>
            <a:r>
              <a:rPr lang="en-US" sz="2000" dirty="0"/>
              <a:t>)</a:t>
            </a:r>
          </a:p>
          <a:p>
            <a:pPr lvl="1"/>
            <a:r>
              <a:rPr lang="en-US" sz="2000" dirty="0"/>
              <a:t>D in [0, </a:t>
            </a:r>
            <a:r>
              <a:rPr lang="en-US" sz="2000" dirty="0">
                <a:sym typeface="Symbol" panose="05050102010706020507" pitchFamily="18" charset="2"/>
              </a:rPr>
              <a:t>)         (</a:t>
            </a:r>
            <a:r>
              <a:rPr lang="en-US" altLang="zh-CN" sz="2000" b="1" dirty="0">
                <a:solidFill>
                  <a:srgbClr val="FF0000"/>
                </a:solidFill>
              </a:rPr>
              <a:t>Continuous</a:t>
            </a:r>
            <a:r>
              <a:rPr lang="en-US" altLang="zh-CN" sz="2000" dirty="0"/>
              <a:t> random variables</a:t>
            </a:r>
            <a:r>
              <a:rPr lang="en-US" sz="2000" dirty="0">
                <a:sym typeface="Symbol" panose="05050102010706020507" pitchFamily="18" charset="2"/>
              </a:rPr>
              <a:t>)</a:t>
            </a:r>
            <a:endParaRPr lang="en-US" sz="2000" dirty="0"/>
          </a:p>
          <a:p>
            <a:pPr lvl="1" eaLnBrk="1" hangingPunct="1">
              <a:lnSpc>
                <a:spcPct val="90000"/>
              </a:lnSpc>
            </a:pPr>
            <a:r>
              <a:rPr lang="en-US" sz="2000" dirty="0"/>
              <a:t>L in possible locations, maybe {(0,0), (0,1),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9820" y="1332374"/>
            <a:ext cx="4094076" cy="41272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1">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1">
                                            <p:txEl>
                                              <p:pRg st="13" end="1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t>Probability Distributions</a:t>
            </a:r>
          </a:p>
        </p:txBody>
      </p:sp>
      <p:sp>
        <p:nvSpPr>
          <p:cNvPr id="3" name="Content Placeholder 2"/>
          <p:cNvSpPr>
            <a:spLocks noGrp="1"/>
          </p:cNvSpPr>
          <p:nvPr>
            <p:ph idx="1"/>
          </p:nvPr>
        </p:nvSpPr>
        <p:spPr>
          <a:xfrm>
            <a:off x="204098" y="1304126"/>
            <a:ext cx="6882626" cy="4706149"/>
          </a:xfrm>
        </p:spPr>
        <p:txBody>
          <a:bodyPr/>
          <a:lstStyle/>
          <a:p>
            <a:r>
              <a:rPr lang="en-US" sz="2400" dirty="0"/>
              <a:t>Associate a probability with each value</a:t>
            </a:r>
          </a:p>
          <a:p>
            <a:endParaRPr lang="en-US" sz="2400" dirty="0"/>
          </a:p>
          <a:p>
            <a:pPr lvl="1"/>
            <a:r>
              <a:rPr lang="en-US" sz="2000" dirty="0">
                <a:latin typeface="Calibri" panose="020F0502020204030204" pitchFamily="34" charset="0"/>
              </a:rPr>
              <a:t>Temperature:</a:t>
            </a:r>
          </a:p>
          <a:p>
            <a:endParaRPr lang="en-US" sz="2400" dirty="0"/>
          </a:p>
          <a:p>
            <a:endParaRPr lang="en-US" sz="2400" dirty="0"/>
          </a:p>
          <a:p>
            <a:endParaRPr lang="en-US" sz="2400" dirty="0"/>
          </a:p>
          <a:p>
            <a:endParaRPr lang="en-US" sz="2400" dirty="0"/>
          </a:p>
          <a:p>
            <a:pPr lvl="3"/>
            <a:endParaRPr lang="en-US" sz="1200" dirty="0"/>
          </a:p>
        </p:txBody>
      </p:sp>
      <p:graphicFrame>
        <p:nvGraphicFramePr>
          <p:cNvPr id="5" name="Group 56"/>
          <p:cNvGraphicFramePr>
            <a:graphicFrameLocks noGrp="1"/>
          </p:cNvGraphicFramePr>
          <p:nvPr/>
        </p:nvGraphicFramePr>
        <p:xfrm>
          <a:off x="3527323" y="3884723"/>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6" name="Picture 91"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911498" y="3506898"/>
            <a:ext cx="731837"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Group 70"/>
          <p:cNvGraphicFramePr>
            <a:graphicFrameLocks noGrp="1"/>
          </p:cNvGraphicFramePr>
          <p:nvPr/>
        </p:nvGraphicFramePr>
        <p:xfrm>
          <a:off x="9748222" y="3636086"/>
          <a:ext cx="1922463" cy="1857375"/>
        </p:xfrm>
        <a:graphic>
          <a:graphicData uri="http://schemas.openxmlformats.org/drawingml/2006/table">
            <a:tbl>
              <a:tblPr/>
              <a:tblGrid>
                <a:gridCol w="1153478">
                  <a:extLst>
                    <a:ext uri="{9D8B030D-6E8A-4147-A177-3AD203B41FA5}">
                      <a16:colId xmlns:a16="http://schemas.microsoft.com/office/drawing/2014/main" val="20000"/>
                    </a:ext>
                  </a:extLst>
                </a:gridCol>
                <a:gridCol w="768985">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P</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0.6</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0.1</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fog</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0.3</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meteor</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0.0</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8" name="Picture 90"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0346709" y="3189898"/>
            <a:ext cx="8509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999" y="3235290"/>
            <a:ext cx="2544888" cy="2382941"/>
          </a:xfrm>
          <a:prstGeom prst="rect">
            <a:avLst/>
          </a:prstGeom>
        </p:spPr>
      </p:pic>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05094" y="3352677"/>
            <a:ext cx="3211282" cy="2140854"/>
          </a:xfrm>
          <a:prstGeom prst="rect">
            <a:avLst/>
          </a:prstGeom>
        </p:spPr>
      </p:pic>
      <p:sp>
        <p:nvSpPr>
          <p:cNvPr id="29" name="Content Placeholder 2"/>
          <p:cNvSpPr txBox="1"/>
          <p:nvPr/>
        </p:nvSpPr>
        <p:spPr bwMode="auto">
          <a:xfrm>
            <a:off x="6399477" y="1244840"/>
            <a:ext cx="4709342" cy="1569337"/>
          </a:xfrm>
          <a:prstGeom prst="rect">
            <a:avLst/>
          </a:prstGeom>
          <a:noFill/>
          <a:ln w="9525">
            <a:no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endParaRPr lang="en-US" sz="2400" dirty="0"/>
          </a:p>
          <a:p>
            <a:endParaRPr lang="en-US" sz="2400" dirty="0"/>
          </a:p>
          <a:p>
            <a:pPr lvl="1"/>
            <a:r>
              <a:rPr lang="en-US" sz="2000" dirty="0"/>
              <a:t>Weather: </a:t>
            </a:r>
          </a:p>
          <a:p>
            <a:endParaRPr lang="en-US" sz="2400" dirty="0"/>
          </a:p>
          <a:p>
            <a:endParaRPr lang="en-US" sz="2400" dirty="0"/>
          </a:p>
          <a:p>
            <a:endParaRPr lang="en-US" sz="2400" dirty="0"/>
          </a:p>
          <a:p>
            <a:endParaRPr lang="en-US" sz="2400" dirty="0"/>
          </a:p>
          <a:p>
            <a:endParaRPr lang="en-US" sz="2400" dirty="0"/>
          </a:p>
          <a:p>
            <a:pPr lvl="3"/>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txBox="1"/>
          <p:nvPr/>
        </p:nvSpPr>
        <p:spPr bwMode="auto">
          <a:xfrm>
            <a:off x="7517598" y="1500630"/>
            <a:ext cx="4535502" cy="3137521"/>
          </a:xfrm>
          <a:prstGeom prst="rect">
            <a:avLst/>
          </a:prstGeom>
          <a:noFill/>
          <a:ln w="34925">
            <a:solidFill>
              <a:schemeClr val="tx1"/>
            </a:solid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pPr marL="0" indent="0">
              <a:buNone/>
            </a:pPr>
            <a:r>
              <a:rPr lang="en-US" sz="2400" dirty="0"/>
              <a:t>	Shorthand notation:</a:t>
            </a:r>
          </a:p>
          <a:p>
            <a:endParaRPr lang="en-US" sz="2400" dirty="0"/>
          </a:p>
          <a:p>
            <a:endParaRPr lang="en-US" sz="2400" dirty="0"/>
          </a:p>
          <a:p>
            <a:endParaRPr lang="en-US" sz="2400" dirty="0"/>
          </a:p>
          <a:p>
            <a:endParaRPr lang="en-US" sz="2400" dirty="0"/>
          </a:p>
          <a:p>
            <a:endParaRPr lang="en-US" sz="2400" dirty="0"/>
          </a:p>
          <a:p>
            <a:pPr marL="0" indent="0">
              <a:buNone/>
            </a:pPr>
            <a:r>
              <a:rPr lang="en-US" sz="2400" dirty="0"/>
              <a:t>OK </a:t>
            </a:r>
            <a:r>
              <a:rPr lang="en-US" sz="2400" i="1" dirty="0"/>
              <a:t>if</a:t>
            </a:r>
            <a:r>
              <a:rPr lang="en-US" sz="2400" dirty="0"/>
              <a:t> all domain entries are unique</a:t>
            </a:r>
          </a:p>
          <a:p>
            <a:endParaRPr lang="en-US" sz="2400" dirty="0"/>
          </a:p>
          <a:p>
            <a:endParaRPr lang="en-US" sz="2400" dirty="0"/>
          </a:p>
        </p:txBody>
      </p:sp>
      <p:sp>
        <p:nvSpPr>
          <p:cNvPr id="8194" name="Title 1"/>
          <p:cNvSpPr>
            <a:spLocks noGrp="1"/>
          </p:cNvSpPr>
          <p:nvPr>
            <p:ph type="title"/>
          </p:nvPr>
        </p:nvSpPr>
        <p:spPr/>
        <p:txBody>
          <a:bodyPr/>
          <a:lstStyle/>
          <a:p>
            <a:r>
              <a:rPr lang="en-US"/>
              <a:t>Probability Distributions</a:t>
            </a:r>
          </a:p>
        </p:txBody>
      </p:sp>
      <p:sp>
        <p:nvSpPr>
          <p:cNvPr id="3" name="Content Placeholder 2"/>
          <p:cNvSpPr>
            <a:spLocks noGrp="1"/>
          </p:cNvSpPr>
          <p:nvPr>
            <p:ph idx="1"/>
          </p:nvPr>
        </p:nvSpPr>
        <p:spPr>
          <a:xfrm>
            <a:off x="204098" y="1304126"/>
            <a:ext cx="6882626" cy="5232141"/>
          </a:xfrm>
        </p:spPr>
        <p:txBody>
          <a:bodyPr>
            <a:normAutofit lnSpcReduction="10000"/>
          </a:bodyPr>
          <a:lstStyle/>
          <a:p>
            <a:r>
              <a:rPr lang="en-US" sz="2400" dirty="0"/>
              <a:t>Unobserved random variables have distributions</a:t>
            </a:r>
          </a:p>
          <a:p>
            <a:endParaRPr lang="en-US" sz="2400" dirty="0"/>
          </a:p>
          <a:p>
            <a:endParaRPr lang="en-US" sz="2400" dirty="0"/>
          </a:p>
          <a:p>
            <a:endParaRPr lang="en-US" sz="2400" dirty="0"/>
          </a:p>
          <a:p>
            <a:endParaRPr lang="en-US" sz="2400" dirty="0"/>
          </a:p>
          <a:p>
            <a:endParaRPr lang="en-US" sz="2400" dirty="0"/>
          </a:p>
          <a:p>
            <a:pPr lvl="3"/>
            <a:endParaRPr lang="en-US" sz="1200" dirty="0"/>
          </a:p>
          <a:p>
            <a:r>
              <a:rPr lang="en-US" sz="2400" dirty="0"/>
              <a:t>A distribution is a TABLE of probabilities of values</a:t>
            </a:r>
          </a:p>
          <a:p>
            <a:pPr lvl="8"/>
            <a:endParaRPr lang="en-US" sz="1200" dirty="0"/>
          </a:p>
          <a:p>
            <a:r>
              <a:rPr lang="en-US" sz="2400" dirty="0"/>
              <a:t>A probability (lower case value) is a single number</a:t>
            </a:r>
          </a:p>
          <a:p>
            <a:pPr lvl="2"/>
            <a:endParaRPr lang="en-US" sz="1600" dirty="0"/>
          </a:p>
          <a:p>
            <a:endParaRPr lang="en-US" sz="2400" dirty="0"/>
          </a:p>
          <a:p>
            <a:r>
              <a:rPr lang="en-US" sz="2400" dirty="0"/>
              <a:t>Must have:                                                 and</a:t>
            </a:r>
          </a:p>
        </p:txBody>
      </p:sp>
      <p:graphicFrame>
        <p:nvGraphicFramePr>
          <p:cNvPr id="5" name="Group 56"/>
          <p:cNvGraphicFramePr>
            <a:graphicFrameLocks noGrp="1"/>
          </p:cNvGraphicFramePr>
          <p:nvPr/>
        </p:nvGraphicFramePr>
        <p:xfrm>
          <a:off x="1360963" y="2216140"/>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6" name="Picture 91" descr="txp_fig"/>
          <p:cNvPicPr>
            <a:picLocks noChangeAspect="1" noChangeArrowheads="1"/>
          </p:cNvPicPr>
          <p:nvPr>
            <p:custDataLst>
              <p:tags r:id="rId1"/>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745138" y="1838315"/>
            <a:ext cx="731837"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Group 70"/>
          <p:cNvGraphicFramePr>
            <a:graphicFrameLocks noGrp="1"/>
          </p:cNvGraphicFramePr>
          <p:nvPr/>
        </p:nvGraphicFramePr>
        <p:xfrm>
          <a:off x="3410425" y="1956493"/>
          <a:ext cx="1922463" cy="1857375"/>
        </p:xfrm>
        <a:graphic>
          <a:graphicData uri="http://schemas.openxmlformats.org/drawingml/2006/table">
            <a:tbl>
              <a:tblPr/>
              <a:tblGrid>
                <a:gridCol w="1153478">
                  <a:extLst>
                    <a:ext uri="{9D8B030D-6E8A-4147-A177-3AD203B41FA5}">
                      <a16:colId xmlns:a16="http://schemas.microsoft.com/office/drawing/2014/main" val="20000"/>
                    </a:ext>
                  </a:extLst>
                </a:gridCol>
                <a:gridCol w="768985">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P</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0.6</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0.1</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fog</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0.3</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meteor</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0.0</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8" name="Picture 90" descr="txp_fig"/>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4008913" y="1618885"/>
            <a:ext cx="8509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txp_fig"/>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2476975" y="5178140"/>
            <a:ext cx="28511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txp_fig.png"/>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bwMode="auto">
          <a:xfrm>
            <a:off x="2275833" y="6127866"/>
            <a:ext cx="2583980" cy="29872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10" name="Picture 9" descr="txp_fig.png"/>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bwMode="auto">
          <a:xfrm>
            <a:off x="7148920" y="5991340"/>
            <a:ext cx="2492511" cy="5671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17" name="Picture 16" descr="txp_fig.png"/>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bwMode="auto">
          <a:xfrm>
            <a:off x="7963848" y="3327456"/>
            <a:ext cx="3627379" cy="29855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18" name="Picture 17" descr="txp_fig.png"/>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bwMode="auto">
          <a:xfrm>
            <a:off x="8113387" y="2289137"/>
            <a:ext cx="3179555" cy="29855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11" name="Picture 10" descr="txp_fig.png"/>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bwMode="auto">
          <a:xfrm>
            <a:off x="8010015" y="2815765"/>
            <a:ext cx="3373612" cy="29855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13" name="Picture 12" descr="txp_fig.png"/>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bwMode="auto">
          <a:xfrm>
            <a:off x="9266830" y="3922124"/>
            <a:ext cx="328405" cy="5971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t>Joint Distributions</a:t>
            </a:r>
          </a:p>
        </p:txBody>
      </p:sp>
      <p:sp>
        <p:nvSpPr>
          <p:cNvPr id="10243" name="Rectangle 3"/>
          <p:cNvSpPr>
            <a:spLocks noGrp="1" noChangeArrowheads="1"/>
          </p:cNvSpPr>
          <p:nvPr>
            <p:ph idx="1"/>
          </p:nvPr>
        </p:nvSpPr>
        <p:spPr>
          <a:xfrm>
            <a:off x="341313" y="1339380"/>
            <a:ext cx="8464020" cy="4953000"/>
          </a:xfrm>
        </p:spPr>
        <p:txBody>
          <a:bodyPr>
            <a:normAutofit fontScale="92500" lnSpcReduction="20000"/>
          </a:bodyPr>
          <a:lstStyle/>
          <a:p>
            <a:pPr eaLnBrk="1" hangingPunct="1">
              <a:lnSpc>
                <a:spcPct val="80000"/>
              </a:lnSpc>
            </a:pPr>
            <a:r>
              <a:rPr lang="en-US" sz="2400" dirty="0"/>
              <a:t>A </a:t>
            </a:r>
            <a:r>
              <a:rPr lang="en-US" sz="2400" i="1" dirty="0"/>
              <a:t>joint distribution</a:t>
            </a:r>
            <a:r>
              <a:rPr lang="en-US" sz="2400" dirty="0"/>
              <a:t> over a set of random variables:</a:t>
            </a:r>
          </a:p>
          <a:p>
            <a:pPr eaLnBrk="1" hangingPunct="1">
              <a:lnSpc>
                <a:spcPct val="80000"/>
              </a:lnSpc>
              <a:buFont typeface="Wingdings" panose="05000000000000000000" pitchFamily="2" charset="2"/>
              <a:buNone/>
            </a:pPr>
            <a:r>
              <a:rPr lang="en-US" sz="2400" dirty="0"/>
              <a:t>	specifies a real number for each assignment (or </a:t>
            </a:r>
            <a:r>
              <a:rPr lang="en-US" sz="2400" i="1" dirty="0"/>
              <a:t>outcome </a:t>
            </a:r>
            <a:r>
              <a:rPr lang="en-US" altLang="zh-CN" sz="2400" dirty="0"/>
              <a:t>or</a:t>
            </a:r>
            <a:r>
              <a:rPr lang="en-US" altLang="zh-CN" sz="2400" i="1" dirty="0"/>
              <a:t> atomic event</a:t>
            </a:r>
            <a:r>
              <a:rPr lang="en-US" sz="2400" dirty="0"/>
              <a:t>): </a:t>
            </a:r>
          </a:p>
          <a:p>
            <a:pPr lvl="2" eaLnBrk="1" hangingPunct="1">
              <a:lnSpc>
                <a:spcPct val="80000"/>
              </a:lnSpc>
            </a:pPr>
            <a:endParaRPr lang="en-US" sz="1800" dirty="0"/>
          </a:p>
          <a:p>
            <a:pPr lvl="1" eaLnBrk="1" hangingPunct="1">
              <a:lnSpc>
                <a:spcPct val="80000"/>
              </a:lnSpc>
            </a:pPr>
            <a:endParaRPr lang="en-US" sz="18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5">
              <a:lnSpc>
                <a:spcPct val="80000"/>
              </a:lnSpc>
            </a:pPr>
            <a:endParaRPr lang="en-US" sz="1200" dirty="0"/>
          </a:p>
          <a:p>
            <a:pPr lvl="1" eaLnBrk="1" hangingPunct="1">
              <a:lnSpc>
                <a:spcPct val="80000"/>
              </a:lnSpc>
            </a:pPr>
            <a:r>
              <a:rPr lang="en-US" sz="2000" dirty="0"/>
              <a:t>Must obey:</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lvl="7">
              <a:lnSpc>
                <a:spcPct val="80000"/>
              </a:lnSpc>
            </a:pPr>
            <a:endParaRPr lang="en-US" sz="1200" dirty="0"/>
          </a:p>
          <a:p>
            <a:pPr eaLnBrk="1" hangingPunct="1">
              <a:lnSpc>
                <a:spcPct val="80000"/>
              </a:lnSpc>
            </a:pPr>
            <a:endParaRPr lang="en-US" sz="2400" dirty="0"/>
          </a:p>
          <a:p>
            <a:pPr>
              <a:lnSpc>
                <a:spcPct val="80000"/>
              </a:lnSpc>
            </a:pPr>
            <a:r>
              <a:rPr lang="en-US" sz="2400" dirty="0"/>
              <a:t>Size of distribution if n variables with domain sizes d?</a:t>
            </a:r>
          </a:p>
          <a:p>
            <a:pPr lvl="4">
              <a:lnSpc>
                <a:spcPct val="80000"/>
              </a:lnSpc>
            </a:pPr>
            <a:endParaRPr lang="en-US" sz="1200" dirty="0"/>
          </a:p>
          <a:p>
            <a:pPr lvl="1">
              <a:lnSpc>
                <a:spcPct val="80000"/>
              </a:lnSpc>
            </a:pPr>
            <a:r>
              <a:rPr lang="en-US" sz="2000" dirty="0"/>
              <a:t>For all but the smallest distributions, impractical to write out!</a:t>
            </a:r>
          </a:p>
        </p:txBody>
      </p:sp>
      <p:pic>
        <p:nvPicPr>
          <p:cNvPr id="9220"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6814362" y="1339227"/>
            <a:ext cx="1803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txp_fig.pn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bwMode="auto">
          <a:xfrm>
            <a:off x="1946710" y="2388049"/>
            <a:ext cx="4867275" cy="29860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10246" name="Picture 11"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932422" y="2937118"/>
            <a:ext cx="2445348" cy="328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txp_fi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303822" y="3760065"/>
            <a:ext cx="2836863"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15"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778005" y="4366718"/>
            <a:ext cx="43592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10734" name="Group 46"/>
          <p:cNvGraphicFramePr>
            <a:graphicFrameLocks noGrp="1"/>
          </p:cNvGraphicFramePr>
          <p:nvPr/>
        </p:nvGraphicFramePr>
        <p:xfrm>
          <a:off x="8747249" y="3210126"/>
          <a:ext cx="2354953" cy="1981200"/>
        </p:xfrm>
        <a:graphic>
          <a:graphicData uri="http://schemas.openxmlformats.org/drawingml/2006/table">
            <a:tbl>
              <a:tblPr/>
              <a:tblGrid>
                <a:gridCol w="776664">
                  <a:extLst>
                    <a:ext uri="{9D8B030D-6E8A-4147-A177-3AD203B41FA5}">
                      <a16:colId xmlns:a16="http://schemas.microsoft.com/office/drawing/2014/main" val="20000"/>
                    </a:ext>
                  </a:extLst>
                </a:gridCol>
                <a:gridCol w="720541">
                  <a:extLst>
                    <a:ext uri="{9D8B030D-6E8A-4147-A177-3AD203B41FA5}">
                      <a16:colId xmlns:a16="http://schemas.microsoft.com/office/drawing/2014/main" val="20001"/>
                    </a:ext>
                  </a:extLst>
                </a:gridCol>
                <a:gridCol w="857748">
                  <a:extLst>
                    <a:ext uri="{9D8B030D-6E8A-4147-A177-3AD203B41FA5}">
                      <a16:colId xmlns:a16="http://schemas.microsoft.com/office/drawing/2014/main" val="20002"/>
                    </a:ext>
                  </a:extLst>
                </a:gridCol>
              </a:tblGrid>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12" name="Picture 11" descr="txp_fi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9385182" y="2742947"/>
            <a:ext cx="1179512"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07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日期占位符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E86BE19A-82AB-4C05-B274-B4C35A87C754}" type="datetime1">
              <a:rPr lang="zh-CN" altLang="en-US">
                <a:solidFill>
                  <a:srgbClr val="003399"/>
                </a:solidFill>
                <a:latin typeface="Times New Roman" panose="02020603050405020304" pitchFamily="18" charset="0"/>
              </a:rPr>
              <a:t>2020/10/8</a:t>
            </a:fld>
            <a:endParaRPr lang="en-US" altLang="zh-CN">
              <a:solidFill>
                <a:srgbClr val="003399"/>
              </a:solidFill>
              <a:latin typeface="Times New Roman" panose="02020603050405020304" pitchFamily="18" charset="0"/>
            </a:endParaRPr>
          </a:p>
        </p:txBody>
      </p:sp>
      <p:sp>
        <p:nvSpPr>
          <p:cNvPr id="614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53AEEF62-A8CE-4D5E-A623-73D3D2A7063F}" type="slidenum">
              <a:rPr lang="en-US" altLang="zh-CN">
                <a:solidFill>
                  <a:srgbClr val="898989"/>
                </a:solidFill>
                <a:latin typeface="Times New Roman" panose="02020603050405020304" pitchFamily="18" charset="0"/>
              </a:rPr>
              <a:t>2</a:t>
            </a:fld>
            <a:endParaRPr lang="en-US" altLang="zh-CN">
              <a:solidFill>
                <a:srgbClr val="898989"/>
              </a:solidFill>
              <a:latin typeface="Times New Roman" panose="02020603050405020304" pitchFamily="18" charset="0"/>
            </a:endParaRPr>
          </a:p>
        </p:txBody>
      </p:sp>
      <p:sp>
        <p:nvSpPr>
          <p:cNvPr id="6148" name="Text Box 2"/>
          <p:cNvSpPr txBox="1">
            <a:spLocks noChangeArrowheads="1"/>
          </p:cNvSpPr>
          <p:nvPr/>
        </p:nvSpPr>
        <p:spPr bwMode="auto">
          <a:xfrm>
            <a:off x="4393847" y="1773238"/>
            <a:ext cx="3331281" cy="1006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6000" b="1" dirty="0">
                <a:solidFill>
                  <a:srgbClr val="3333FF"/>
                </a:solidFill>
                <a:ea typeface="楷体_GB2312" pitchFamily="49" charset="-122"/>
              </a:rPr>
              <a:t>人工智能</a:t>
            </a:r>
          </a:p>
        </p:txBody>
      </p:sp>
      <p:sp>
        <p:nvSpPr>
          <p:cNvPr id="6149" name="Rectangle 3"/>
          <p:cNvSpPr>
            <a:spLocks noChangeArrowheads="1"/>
          </p:cNvSpPr>
          <p:nvPr/>
        </p:nvSpPr>
        <p:spPr bwMode="auto">
          <a:xfrm>
            <a:off x="3071813" y="3573464"/>
            <a:ext cx="597535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solidFill>
                  <a:srgbClr val="000000"/>
                </a:solidFill>
                <a:latin typeface="隶书" panose="02010509060101010101" pitchFamily="49" charset="-122"/>
                <a:ea typeface="隶书" panose="02010509060101010101" pitchFamily="49" charset="-122"/>
              </a:rPr>
              <a:t>哈尔滨工业大学（深圳）</a:t>
            </a:r>
            <a:endParaRPr lang="en-US" altLang="zh-CN" sz="2800" dirty="0">
              <a:solidFill>
                <a:srgbClr val="000000"/>
              </a:solidFill>
              <a:latin typeface="隶书" panose="02010509060101010101" pitchFamily="49" charset="-122"/>
              <a:ea typeface="隶书" panose="02010509060101010101" pitchFamily="49" charset="-122"/>
            </a:endParaRPr>
          </a:p>
          <a:p>
            <a:pPr eaLnBrk="1" hangingPunct="1">
              <a:spcBef>
                <a:spcPct val="50000"/>
              </a:spcBef>
            </a:pPr>
            <a:r>
              <a:rPr lang="zh-CN" altLang="en-US" sz="2800" dirty="0">
                <a:solidFill>
                  <a:srgbClr val="000000"/>
                </a:solidFill>
                <a:latin typeface="隶书" panose="02010509060101010101" pitchFamily="49" charset="-122"/>
                <a:ea typeface="隶书" panose="02010509060101010101" pitchFamily="49" charset="-122"/>
              </a:rPr>
              <a:t>计算机科学与技术学院  汤步洲</a:t>
            </a:r>
            <a:endParaRPr lang="en-US" altLang="zh-CN" sz="2800" dirty="0">
              <a:solidFill>
                <a:srgbClr val="000000"/>
              </a:solidFill>
              <a:latin typeface="隶书" panose="02010509060101010101" pitchFamily="49" charset="-122"/>
              <a:ea typeface="隶书" panose="02010509060101010101" pitchFamily="49" charset="-122"/>
            </a:endParaRPr>
          </a:p>
          <a:p>
            <a:pPr>
              <a:spcBef>
                <a:spcPct val="50000"/>
              </a:spcBef>
            </a:pPr>
            <a:r>
              <a:rPr lang="en-US" altLang="zh-CN" sz="2800" b="1" dirty="0">
                <a:solidFill>
                  <a:srgbClr val="000000"/>
                </a:solidFill>
                <a:latin typeface="隶书" panose="02010509060101010101" pitchFamily="49" charset="-122"/>
                <a:ea typeface="隶书" panose="02010509060101010101" pitchFamily="49" charset="-122"/>
                <a:hlinkClick r:id="rId3"/>
              </a:rPr>
              <a:t>tangbuzhou@hit.edu.cn</a:t>
            </a:r>
            <a:endParaRPr lang="en-US" altLang="zh-CN" sz="2800" b="1" dirty="0">
              <a:solidFill>
                <a:srgbClr val="000000"/>
              </a:solidFill>
              <a:latin typeface="隶书" panose="02010509060101010101" pitchFamily="49" charset="-122"/>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7763"/>
    </mc:Choice>
    <mc:Fallback xmlns="">
      <p:transition spd="slow" advTm="2776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t>Probabilistic Models</a:t>
            </a:r>
          </a:p>
        </p:txBody>
      </p:sp>
      <p:sp>
        <p:nvSpPr>
          <p:cNvPr id="10243" name="Rectangle 3"/>
          <p:cNvSpPr>
            <a:spLocks noGrp="1" noChangeArrowheads="1"/>
          </p:cNvSpPr>
          <p:nvPr>
            <p:ph idx="1"/>
          </p:nvPr>
        </p:nvSpPr>
        <p:spPr>
          <a:xfrm>
            <a:off x="433388" y="1568450"/>
            <a:ext cx="5278437" cy="4800600"/>
          </a:xfrm>
        </p:spPr>
        <p:txBody>
          <a:bodyPr>
            <a:normAutofit/>
          </a:bodyPr>
          <a:lstStyle/>
          <a:p>
            <a:pPr eaLnBrk="1" hangingPunct="1">
              <a:lnSpc>
                <a:spcPct val="80000"/>
              </a:lnSpc>
            </a:pPr>
            <a:r>
              <a:rPr lang="en-US" sz="2000" dirty="0"/>
              <a:t>A probabilistic model is a joint distribution over a set of random variables</a:t>
            </a:r>
          </a:p>
          <a:p>
            <a:pPr lvl="1" eaLnBrk="1" hangingPunct="1">
              <a:lnSpc>
                <a:spcPct val="80000"/>
              </a:lnSpc>
            </a:pPr>
            <a:endParaRPr lang="en-US" sz="1800" dirty="0"/>
          </a:p>
          <a:p>
            <a:pPr eaLnBrk="1" hangingPunct="1">
              <a:lnSpc>
                <a:spcPct val="80000"/>
              </a:lnSpc>
            </a:pPr>
            <a:r>
              <a:rPr lang="en-US" sz="2000" dirty="0"/>
              <a:t>Probabilistic models:</a:t>
            </a:r>
          </a:p>
          <a:p>
            <a:pPr lvl="1" eaLnBrk="1" hangingPunct="1">
              <a:lnSpc>
                <a:spcPct val="80000"/>
              </a:lnSpc>
            </a:pPr>
            <a:r>
              <a:rPr lang="en-US" sz="1800" dirty="0"/>
              <a:t>(Random) variables with domains </a:t>
            </a:r>
          </a:p>
          <a:p>
            <a:pPr lvl="1" eaLnBrk="1" hangingPunct="1">
              <a:lnSpc>
                <a:spcPct val="80000"/>
              </a:lnSpc>
            </a:pPr>
            <a:r>
              <a:rPr lang="en-US" sz="1800" dirty="0"/>
              <a:t>Assignments are called </a:t>
            </a:r>
            <a:r>
              <a:rPr lang="en-US" sz="1800" i="1" dirty="0"/>
              <a:t>outcomes</a:t>
            </a:r>
          </a:p>
          <a:p>
            <a:pPr lvl="1" eaLnBrk="1" hangingPunct="1">
              <a:lnSpc>
                <a:spcPct val="80000"/>
              </a:lnSpc>
            </a:pPr>
            <a:r>
              <a:rPr lang="en-US" sz="1800" dirty="0"/>
              <a:t>Joint distributions: say whether assignments (outcomes) are likely</a:t>
            </a:r>
          </a:p>
          <a:p>
            <a:pPr lvl="1" eaLnBrk="1" hangingPunct="1">
              <a:lnSpc>
                <a:spcPct val="80000"/>
              </a:lnSpc>
            </a:pPr>
            <a:r>
              <a:rPr lang="en-US" sz="1800" i="1" dirty="0"/>
              <a:t>Normalized:</a:t>
            </a:r>
            <a:r>
              <a:rPr lang="en-US" sz="1800" dirty="0"/>
              <a:t> sum to 1.0</a:t>
            </a:r>
          </a:p>
          <a:p>
            <a:pPr lvl="1" eaLnBrk="1" hangingPunct="1">
              <a:lnSpc>
                <a:spcPct val="80000"/>
              </a:lnSpc>
            </a:pPr>
            <a:r>
              <a:rPr lang="en-US" sz="1800" dirty="0"/>
              <a:t>Ideally: only certain variables directly interact</a:t>
            </a:r>
          </a:p>
          <a:p>
            <a:pPr eaLnBrk="1" hangingPunct="1">
              <a:lnSpc>
                <a:spcPct val="80000"/>
              </a:lnSpc>
            </a:pPr>
            <a:endParaRPr lang="en-US" sz="2000" dirty="0"/>
          </a:p>
          <a:p>
            <a:pPr eaLnBrk="1" hangingPunct="1">
              <a:lnSpc>
                <a:spcPct val="80000"/>
              </a:lnSpc>
            </a:pPr>
            <a:r>
              <a:rPr lang="en-US" sz="2000" dirty="0"/>
              <a:t>Constraint satisfaction problems:</a:t>
            </a:r>
          </a:p>
          <a:p>
            <a:pPr lvl="1" eaLnBrk="1" hangingPunct="1">
              <a:lnSpc>
                <a:spcPct val="80000"/>
              </a:lnSpc>
            </a:pPr>
            <a:r>
              <a:rPr lang="en-US" sz="1800" dirty="0"/>
              <a:t>Variables with domains</a:t>
            </a:r>
          </a:p>
          <a:p>
            <a:pPr lvl="1" eaLnBrk="1" hangingPunct="1">
              <a:lnSpc>
                <a:spcPct val="80000"/>
              </a:lnSpc>
            </a:pPr>
            <a:r>
              <a:rPr lang="en-US" sz="1800" dirty="0"/>
              <a:t>Constraints: state whether assignments are possible</a:t>
            </a:r>
          </a:p>
          <a:p>
            <a:pPr lvl="1" eaLnBrk="1" hangingPunct="1">
              <a:lnSpc>
                <a:spcPct val="80000"/>
              </a:lnSpc>
            </a:pPr>
            <a:r>
              <a:rPr lang="en-US" sz="1800" dirty="0"/>
              <a:t>Ideally: only certain variables directly interact</a:t>
            </a:r>
          </a:p>
          <a:p>
            <a:pPr lvl="1" eaLnBrk="1" hangingPunct="1">
              <a:lnSpc>
                <a:spcPct val="80000"/>
              </a:lnSpc>
            </a:pPr>
            <a:endParaRPr lang="en-US" sz="1600" dirty="0"/>
          </a:p>
          <a:p>
            <a:pPr lvl="1" eaLnBrk="1" hangingPunct="1">
              <a:lnSpc>
                <a:spcPct val="80000"/>
              </a:lnSpc>
            </a:pPr>
            <a:endParaRPr lang="en-US" sz="1600" dirty="0"/>
          </a:p>
        </p:txBody>
      </p:sp>
      <p:graphicFrame>
        <p:nvGraphicFramePr>
          <p:cNvPr id="1009904" name="Group 240"/>
          <p:cNvGraphicFramePr>
            <a:graphicFrameLocks noGrp="1"/>
          </p:cNvGraphicFramePr>
          <p:nvPr/>
        </p:nvGraphicFramePr>
        <p:xfrm>
          <a:off x="5773738" y="1908175"/>
          <a:ext cx="2743200" cy="198120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09906" name="Group 242"/>
          <p:cNvGraphicFramePr>
            <a:graphicFrameLocks noGrp="1"/>
          </p:cNvGraphicFramePr>
          <p:nvPr/>
        </p:nvGraphicFramePr>
        <p:xfrm>
          <a:off x="5765800" y="4556125"/>
          <a:ext cx="2743200" cy="198120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297" name="TextBox 6"/>
          <p:cNvSpPr txBox="1">
            <a:spLocks noChangeArrowheads="1"/>
          </p:cNvSpPr>
          <p:nvPr/>
        </p:nvSpPr>
        <p:spPr bwMode="auto">
          <a:xfrm>
            <a:off x="5989638" y="1425575"/>
            <a:ext cx="2403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dirty="0">
                <a:latin typeface="Calibri" panose="020F0502020204030204" pitchFamily="34" charset="0"/>
                <a:cs typeface="Calibri" panose="020F0502020204030204" pitchFamily="34" charset="0"/>
              </a:rPr>
              <a:t>Distribution over T,W</a:t>
            </a:r>
          </a:p>
        </p:txBody>
      </p:sp>
      <p:sp>
        <p:nvSpPr>
          <p:cNvPr id="8" name="TextBox 7"/>
          <p:cNvSpPr txBox="1">
            <a:spLocks noChangeArrowheads="1"/>
          </p:cNvSpPr>
          <p:nvPr/>
        </p:nvSpPr>
        <p:spPr bwMode="auto">
          <a:xfrm>
            <a:off x="6010275" y="4089400"/>
            <a:ext cx="23891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dirty="0">
                <a:latin typeface="Calibri" panose="020F0502020204030204" pitchFamily="34" charset="0"/>
                <a:cs typeface="Calibri" panose="020F0502020204030204" pitchFamily="34" charset="0"/>
              </a:rPr>
              <a:t>Constraint over T,W</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4837" y="4420499"/>
            <a:ext cx="2621134" cy="2039067"/>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2247" y="1807215"/>
            <a:ext cx="2962741" cy="20874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4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0990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t>Events</a:t>
            </a:r>
          </a:p>
        </p:txBody>
      </p:sp>
      <p:sp>
        <p:nvSpPr>
          <p:cNvPr id="11267" name="Rectangle 3"/>
          <p:cNvSpPr>
            <a:spLocks noGrp="1" noChangeArrowheads="1"/>
          </p:cNvSpPr>
          <p:nvPr>
            <p:ph idx="1"/>
          </p:nvPr>
        </p:nvSpPr>
        <p:spPr>
          <a:xfrm>
            <a:off x="457200" y="1428868"/>
            <a:ext cx="5937860" cy="5124332"/>
          </a:xfrm>
        </p:spPr>
        <p:txBody>
          <a:bodyPr>
            <a:normAutofit fontScale="92500" lnSpcReduction="20000"/>
          </a:bodyPr>
          <a:lstStyle/>
          <a:p>
            <a:pPr eaLnBrk="1" hangingPunct="1">
              <a:lnSpc>
                <a:spcPct val="80000"/>
              </a:lnSpc>
            </a:pPr>
            <a:r>
              <a:rPr lang="en-US" sz="2800" dirty="0"/>
              <a:t>An </a:t>
            </a:r>
            <a:r>
              <a:rPr lang="en-US" sz="2800" i="1" dirty="0"/>
              <a:t>event</a:t>
            </a:r>
            <a:r>
              <a:rPr lang="en-US" sz="2800" dirty="0"/>
              <a:t> is a set E of outcomes</a:t>
            </a:r>
          </a:p>
          <a:p>
            <a:pPr eaLnBrk="1" hangingPunct="1">
              <a:lnSpc>
                <a:spcPct val="80000"/>
              </a:lnSpc>
            </a:pPr>
            <a:endParaRPr lang="en-US" sz="2800" dirty="0"/>
          </a:p>
          <a:p>
            <a:pPr marL="3657600" lvl="8" indent="0">
              <a:lnSpc>
                <a:spcPct val="80000"/>
              </a:lnSpc>
              <a:buNone/>
            </a:pPr>
            <a:endParaRPr lang="en-US" sz="2800" dirty="0"/>
          </a:p>
          <a:p>
            <a:pPr marL="3657600" lvl="8" indent="0">
              <a:lnSpc>
                <a:spcPct val="80000"/>
              </a:lnSpc>
              <a:buNone/>
            </a:pPr>
            <a:endParaRPr lang="en-US" sz="1600" dirty="0"/>
          </a:p>
          <a:p>
            <a:pPr eaLnBrk="1" hangingPunct="1">
              <a:lnSpc>
                <a:spcPct val="80000"/>
              </a:lnSpc>
            </a:pPr>
            <a:r>
              <a:rPr lang="en-US" sz="2800" dirty="0"/>
              <a:t>From a joint distribution, we can calculate the probability of any event</a:t>
            </a:r>
          </a:p>
          <a:p>
            <a:pPr lvl="3">
              <a:lnSpc>
                <a:spcPct val="80000"/>
              </a:lnSpc>
            </a:pPr>
            <a:endParaRPr lang="en-US" sz="1600" dirty="0"/>
          </a:p>
          <a:p>
            <a:pPr lvl="1" eaLnBrk="1" hangingPunct="1">
              <a:lnSpc>
                <a:spcPct val="80000"/>
              </a:lnSpc>
            </a:pPr>
            <a:r>
              <a:rPr lang="en-US" sz="2000" dirty="0"/>
              <a:t>Probability that it’s hot AND sunny?</a:t>
            </a:r>
          </a:p>
          <a:p>
            <a:pPr lvl="1" eaLnBrk="1" hangingPunct="1">
              <a:lnSpc>
                <a:spcPct val="80000"/>
              </a:lnSpc>
            </a:pPr>
            <a:endParaRPr lang="en-US" sz="2000" dirty="0"/>
          </a:p>
          <a:p>
            <a:pPr lvl="1" eaLnBrk="1" hangingPunct="1">
              <a:lnSpc>
                <a:spcPct val="80000"/>
              </a:lnSpc>
            </a:pPr>
            <a:r>
              <a:rPr lang="en-US" sz="2000" dirty="0"/>
              <a:t>Probability that it’s hot?</a:t>
            </a:r>
          </a:p>
          <a:p>
            <a:pPr lvl="1" eaLnBrk="1" hangingPunct="1">
              <a:lnSpc>
                <a:spcPct val="80000"/>
              </a:lnSpc>
            </a:pPr>
            <a:endParaRPr lang="en-US" sz="2000" dirty="0"/>
          </a:p>
          <a:p>
            <a:pPr lvl="1" eaLnBrk="1" hangingPunct="1">
              <a:lnSpc>
                <a:spcPct val="80000"/>
              </a:lnSpc>
            </a:pPr>
            <a:r>
              <a:rPr lang="en-US" sz="2000" dirty="0"/>
              <a:t>Probability that it’s hot OR sunny?</a:t>
            </a:r>
          </a:p>
          <a:p>
            <a:pPr marL="457200" lvl="1" indent="0" eaLnBrk="1" hangingPunct="1">
              <a:lnSpc>
                <a:spcPct val="80000"/>
              </a:lnSpc>
              <a:buNone/>
            </a:pPr>
            <a:endParaRPr lang="en-US" sz="2000" dirty="0"/>
          </a:p>
          <a:p>
            <a:pPr eaLnBrk="1" hangingPunct="1">
              <a:lnSpc>
                <a:spcPct val="80000"/>
              </a:lnSpc>
            </a:pPr>
            <a:r>
              <a:rPr lang="en-US" sz="2800" dirty="0"/>
              <a:t>Typically, the events we care about are </a:t>
            </a:r>
            <a:r>
              <a:rPr lang="en-US" sz="2800" i="1" dirty="0"/>
              <a:t>partial assignments</a:t>
            </a:r>
            <a:r>
              <a:rPr lang="en-US" sz="2800" dirty="0"/>
              <a:t>, like P(T=hot)</a:t>
            </a:r>
          </a:p>
          <a:p>
            <a:pPr eaLnBrk="1" hangingPunct="1">
              <a:lnSpc>
                <a:spcPct val="80000"/>
              </a:lnSpc>
            </a:pPr>
            <a:endParaRPr lang="en-US" sz="2000" dirty="0"/>
          </a:p>
          <a:p>
            <a:pPr eaLnBrk="1" hangingPunct="1">
              <a:lnSpc>
                <a:spcPct val="80000"/>
              </a:lnSpc>
              <a:buFont typeface="Wingdings" panose="05000000000000000000" pitchFamily="2" charset="2"/>
              <a:buNone/>
            </a:pPr>
            <a:r>
              <a:rPr lang="en-US" sz="2000" dirty="0"/>
              <a:t> </a:t>
            </a:r>
          </a:p>
        </p:txBody>
      </p:sp>
      <p:graphicFrame>
        <p:nvGraphicFramePr>
          <p:cNvPr id="1036292" name="Group 4"/>
          <p:cNvGraphicFramePr>
            <a:graphicFrameLocks noGrp="1"/>
          </p:cNvGraphicFramePr>
          <p:nvPr/>
        </p:nvGraphicFramePr>
        <p:xfrm>
          <a:off x="8226236" y="3451800"/>
          <a:ext cx="2743200" cy="198120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11294" name="Picture 31"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189487" y="1928130"/>
            <a:ext cx="4049019" cy="625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9077477" y="2956187"/>
            <a:ext cx="1179512"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7">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62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t>Quiz: Events</a:t>
            </a:r>
          </a:p>
        </p:txBody>
      </p:sp>
      <p:sp>
        <p:nvSpPr>
          <p:cNvPr id="11267" name="Rectangle 3"/>
          <p:cNvSpPr>
            <a:spLocks noGrp="1" noChangeArrowheads="1"/>
          </p:cNvSpPr>
          <p:nvPr>
            <p:ph idx="1"/>
          </p:nvPr>
        </p:nvSpPr>
        <p:spPr>
          <a:xfrm>
            <a:off x="457200" y="1428868"/>
            <a:ext cx="5937860" cy="5124332"/>
          </a:xfrm>
        </p:spPr>
        <p:txBody>
          <a:bodyPr/>
          <a:lstStyle/>
          <a:p>
            <a:pPr>
              <a:lnSpc>
                <a:spcPct val="80000"/>
              </a:lnSpc>
            </a:pPr>
            <a:r>
              <a:rPr lang="en-US" sz="2400" dirty="0"/>
              <a:t>P(+x, +y) ?</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a:lnSpc>
                <a:spcPct val="80000"/>
              </a:lnSpc>
            </a:pPr>
            <a:r>
              <a:rPr lang="en-US" sz="2400" dirty="0"/>
              <a:t>P(+x) ?</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a:lnSpc>
                <a:spcPct val="80000"/>
              </a:lnSpc>
            </a:pPr>
            <a:r>
              <a:rPr lang="en-US" sz="2400" dirty="0"/>
              <a:t>P(-y OR +x) ?</a:t>
            </a:r>
          </a:p>
          <a:p>
            <a:pPr marL="457200" lvl="1" indent="0" eaLnBrk="1" hangingPunct="1">
              <a:lnSpc>
                <a:spcPct val="80000"/>
              </a:lnSpc>
              <a:buNone/>
            </a:pPr>
            <a:endParaRPr lang="en-US" sz="2000" dirty="0"/>
          </a:p>
          <a:p>
            <a:pPr eaLnBrk="1" hangingPunct="1">
              <a:lnSpc>
                <a:spcPct val="80000"/>
              </a:lnSpc>
            </a:pPr>
            <a:endParaRPr lang="en-US" sz="2000" dirty="0"/>
          </a:p>
          <a:p>
            <a:pPr eaLnBrk="1" hangingPunct="1">
              <a:lnSpc>
                <a:spcPct val="80000"/>
              </a:lnSpc>
              <a:buFont typeface="Wingdings" panose="05000000000000000000" pitchFamily="2" charset="2"/>
              <a:buNone/>
            </a:pPr>
            <a:r>
              <a:rPr lang="en-US" sz="2000" dirty="0"/>
              <a:t> </a:t>
            </a:r>
          </a:p>
        </p:txBody>
      </p:sp>
      <p:graphicFrame>
        <p:nvGraphicFramePr>
          <p:cNvPr id="1036292" name="Group 4"/>
          <p:cNvGraphicFramePr>
            <a:graphicFrameLocks noGrp="1"/>
          </p:cNvGraphicFramePr>
          <p:nvPr/>
        </p:nvGraphicFramePr>
        <p:xfrm>
          <a:off x="8364122" y="2116487"/>
          <a:ext cx="2743200" cy="198120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3" name="Picture 2" descr="txp_fig.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bwMode="auto">
          <a:xfrm>
            <a:off x="9230293" y="1620874"/>
            <a:ext cx="1149651" cy="29861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6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t>Marginal Distributions</a:t>
            </a:r>
          </a:p>
        </p:txBody>
      </p:sp>
      <p:sp>
        <p:nvSpPr>
          <p:cNvPr id="12291" name="Rectangle 3"/>
          <p:cNvSpPr>
            <a:spLocks noGrp="1" noChangeArrowheads="1"/>
          </p:cNvSpPr>
          <p:nvPr>
            <p:ph idx="1"/>
          </p:nvPr>
        </p:nvSpPr>
        <p:spPr>
          <a:xfrm>
            <a:off x="861746" y="1452563"/>
            <a:ext cx="7825053" cy="4525962"/>
          </a:xfrm>
        </p:spPr>
        <p:txBody>
          <a:bodyPr/>
          <a:lstStyle/>
          <a:p>
            <a:pPr eaLnBrk="1" hangingPunct="1"/>
            <a:r>
              <a:rPr lang="en-US" sz="2000" dirty="0"/>
              <a:t>Marginal distributions are sub-tables which eliminate variables </a:t>
            </a:r>
          </a:p>
          <a:p>
            <a:pPr eaLnBrk="1" hangingPunct="1"/>
            <a:r>
              <a:rPr lang="en-US" sz="2000" dirty="0"/>
              <a:t>Marginalization (summing out): Combine collapsed rows by adding</a:t>
            </a:r>
          </a:p>
        </p:txBody>
      </p:sp>
      <p:graphicFrame>
        <p:nvGraphicFramePr>
          <p:cNvPr id="1012742" name="Group 6"/>
          <p:cNvGraphicFramePr>
            <a:graphicFrameLocks noGrp="1"/>
          </p:cNvGraphicFramePr>
          <p:nvPr/>
        </p:nvGraphicFramePr>
        <p:xfrm>
          <a:off x="343549" y="3300811"/>
          <a:ext cx="2743200" cy="198120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12796" name="Group 60"/>
          <p:cNvGraphicFramePr>
            <a:graphicFrameLocks noGrp="1"/>
          </p:cNvGraphicFramePr>
          <p:nvPr/>
        </p:nvGraphicFramePr>
        <p:xfrm>
          <a:off x="7148913" y="2719786"/>
          <a:ext cx="1828800" cy="1189038"/>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0.5</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cold</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0.5</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12797" name="Group 61"/>
          <p:cNvGraphicFramePr>
            <a:graphicFrameLocks noGrp="1"/>
          </p:cNvGraphicFramePr>
          <p:nvPr/>
        </p:nvGraphicFramePr>
        <p:xfrm>
          <a:off x="7148913" y="4548586"/>
          <a:ext cx="1828800" cy="1189038"/>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0.6</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0.4</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012817" name="Line 81"/>
          <p:cNvSpPr>
            <a:spLocks noChangeShapeType="1"/>
          </p:cNvSpPr>
          <p:nvPr/>
        </p:nvSpPr>
        <p:spPr bwMode="auto">
          <a:xfrm flipV="1">
            <a:off x="3700875" y="3422589"/>
            <a:ext cx="2743200" cy="0"/>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12818" name="Line 82"/>
          <p:cNvSpPr>
            <a:spLocks noChangeShapeType="1"/>
          </p:cNvSpPr>
          <p:nvPr/>
        </p:nvSpPr>
        <p:spPr bwMode="auto">
          <a:xfrm>
            <a:off x="3700875" y="4993329"/>
            <a:ext cx="2743200" cy="0"/>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2348" name="Picture 67" descr="txp_fi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151587" y="2842024"/>
            <a:ext cx="11779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2826" name="Picture 9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3734213" y="3671826"/>
            <a:ext cx="2433637"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2827" name="Picture 91"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7726763" y="2314974"/>
            <a:ext cx="731838"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2828" name="Picture 92"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726275" y="5223516"/>
            <a:ext cx="2462213"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68" descr="txp_fi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7625163" y="4143774"/>
            <a:ext cx="8509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2831" name="Picture 95" descr="txp_fig"/>
          <p:cNvPicPr>
            <a:picLocks noChangeAspect="1" noChangeArrowheads="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864737" y="6110686"/>
            <a:ext cx="571658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37642" y="1144880"/>
            <a:ext cx="2954357" cy="19353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28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279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28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28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27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28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128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28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2817" grpId="0" animBg="1"/>
      <p:bldP spid="10128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t>Quiz: Marginal Distributions</a:t>
            </a:r>
          </a:p>
        </p:txBody>
      </p:sp>
      <p:graphicFrame>
        <p:nvGraphicFramePr>
          <p:cNvPr id="1012742" name="Group 6"/>
          <p:cNvGraphicFramePr>
            <a:graphicFrameLocks noGrp="1"/>
          </p:cNvGraphicFramePr>
          <p:nvPr/>
        </p:nvGraphicFramePr>
        <p:xfrm>
          <a:off x="314520" y="2495271"/>
          <a:ext cx="2743200" cy="198120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12796" name="Group 60"/>
          <p:cNvGraphicFramePr>
            <a:graphicFrameLocks noGrp="1"/>
          </p:cNvGraphicFramePr>
          <p:nvPr/>
        </p:nvGraphicFramePr>
        <p:xfrm>
          <a:off x="7119884" y="1914246"/>
          <a:ext cx="1828800" cy="1189038"/>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X</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+x</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0.5</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-x</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0.5</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12797" name="Group 61"/>
          <p:cNvGraphicFramePr>
            <a:graphicFrameLocks noGrp="1"/>
          </p:cNvGraphicFramePr>
          <p:nvPr/>
        </p:nvGraphicFramePr>
        <p:xfrm>
          <a:off x="7119884" y="3743046"/>
          <a:ext cx="1828800" cy="1189038"/>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Y</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+y</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0.6</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-y</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0.4</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012817" name="Line 81"/>
          <p:cNvSpPr>
            <a:spLocks noChangeShapeType="1"/>
          </p:cNvSpPr>
          <p:nvPr/>
        </p:nvSpPr>
        <p:spPr bwMode="auto">
          <a:xfrm flipV="1">
            <a:off x="3671846" y="2617049"/>
            <a:ext cx="2743200" cy="0"/>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12818" name="Line 82"/>
          <p:cNvSpPr>
            <a:spLocks noChangeShapeType="1"/>
          </p:cNvSpPr>
          <p:nvPr/>
        </p:nvSpPr>
        <p:spPr bwMode="auto">
          <a:xfrm>
            <a:off x="3671846" y="4187789"/>
            <a:ext cx="2743200" cy="0"/>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3" name="Picture 2"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1137468" y="2036484"/>
            <a:ext cx="1148104" cy="2982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5" name="Picture 4"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3630532" y="2866286"/>
            <a:ext cx="2582940" cy="61214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6" name="Picture 5"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7667863" y="1509434"/>
            <a:ext cx="791580" cy="2987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7" name="Picture 6"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3652479" y="4417976"/>
            <a:ext cx="2551748" cy="56705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8" name="Picture 7" descr="txp_fig.png"/>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bwMode="auto">
          <a:xfrm>
            <a:off x="7640918" y="3338234"/>
            <a:ext cx="761332" cy="29856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37642" y="1144880"/>
            <a:ext cx="2954357" cy="19353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279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28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27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28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2817" grpId="0" animBg="1"/>
      <p:bldP spid="10128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t>Conditional Probabilities</a:t>
            </a:r>
          </a:p>
        </p:txBody>
      </p:sp>
      <p:sp>
        <p:nvSpPr>
          <p:cNvPr id="13315" name="Rectangle 3"/>
          <p:cNvSpPr>
            <a:spLocks noGrp="1" noChangeArrowheads="1"/>
          </p:cNvSpPr>
          <p:nvPr>
            <p:ph idx="1"/>
          </p:nvPr>
        </p:nvSpPr>
        <p:spPr>
          <a:xfrm>
            <a:off x="317500" y="1292786"/>
            <a:ext cx="8562975" cy="4680978"/>
          </a:xfrm>
        </p:spPr>
        <p:txBody>
          <a:bodyPr/>
          <a:lstStyle/>
          <a:p>
            <a:pPr eaLnBrk="1" hangingPunct="1"/>
            <a:r>
              <a:rPr lang="en-US" sz="2400" dirty="0"/>
              <a:t>A simple relation between joint and conditional probabilities</a:t>
            </a:r>
          </a:p>
          <a:p>
            <a:pPr lvl="1" eaLnBrk="1" hangingPunct="1"/>
            <a:r>
              <a:rPr lang="en-US" sz="2000" dirty="0">
                <a:solidFill>
                  <a:schemeClr val="accent2"/>
                </a:solidFill>
              </a:rPr>
              <a:t>In fact, this is taken as the </a:t>
            </a:r>
            <a:r>
              <a:rPr lang="en-US" sz="2000" i="1" dirty="0">
                <a:solidFill>
                  <a:schemeClr val="accent2"/>
                </a:solidFill>
              </a:rPr>
              <a:t>definition</a:t>
            </a:r>
            <a:r>
              <a:rPr lang="en-US" sz="2000" dirty="0">
                <a:solidFill>
                  <a:schemeClr val="accent2"/>
                </a:solidFill>
              </a:rPr>
              <a:t> of a conditional probability</a:t>
            </a:r>
          </a:p>
        </p:txBody>
      </p:sp>
      <p:pic>
        <p:nvPicPr>
          <p:cNvPr id="12" name="Picture 6" descr="txp_fig"/>
          <p:cNvPicPr>
            <a:picLocks noChangeAspect="1" noChangeArrowheads="1"/>
          </p:cNvPicPr>
          <p:nvPr>
            <p:custDataLst>
              <p:tags r:id="rId1"/>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058863" y="2740025"/>
            <a:ext cx="2373312"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Group 7"/>
          <p:cNvGraphicFramePr>
            <a:graphicFrameLocks noGrp="1"/>
          </p:cNvGraphicFramePr>
          <p:nvPr/>
        </p:nvGraphicFramePr>
        <p:xfrm>
          <a:off x="762000" y="4576763"/>
          <a:ext cx="2743200" cy="198120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13343" name="Group 21"/>
          <p:cNvGrpSpPr/>
          <p:nvPr/>
        </p:nvGrpSpPr>
        <p:grpSpPr bwMode="auto">
          <a:xfrm>
            <a:off x="6021149" y="2655489"/>
            <a:ext cx="2197100" cy="1272154"/>
            <a:chOff x="5105400" y="2512724"/>
            <a:chExt cx="2895600" cy="1676400"/>
          </a:xfrm>
        </p:grpSpPr>
        <p:sp>
          <p:nvSpPr>
            <p:cNvPr id="13347" name="Oval 33"/>
            <p:cNvSpPr>
              <a:spLocks noChangeArrowheads="1"/>
            </p:cNvSpPr>
            <p:nvPr/>
          </p:nvSpPr>
          <p:spPr bwMode="auto">
            <a:xfrm>
              <a:off x="5105400" y="2512724"/>
              <a:ext cx="1828800" cy="1676400"/>
            </a:xfrm>
            <a:prstGeom prst="ellipse">
              <a:avLst/>
            </a:prstGeom>
            <a:solidFill>
              <a:srgbClr val="3333FF">
                <a:alpha val="50195"/>
              </a:srgbClr>
            </a:solidFill>
            <a:ln w="9525">
              <a:solidFill>
                <a:schemeClr val="tx1"/>
              </a:solidFill>
              <a:round/>
            </a:ln>
          </p:spPr>
          <p:txBody>
            <a:bodyPr wrap="none" anchor="ctr"/>
            <a:lstStyle/>
            <a:p>
              <a:endParaRPr lang="en-US"/>
            </a:p>
          </p:txBody>
        </p:sp>
        <p:sp>
          <p:nvSpPr>
            <p:cNvPr id="13348" name="Oval 34"/>
            <p:cNvSpPr>
              <a:spLocks noChangeArrowheads="1"/>
            </p:cNvSpPr>
            <p:nvPr/>
          </p:nvSpPr>
          <p:spPr bwMode="auto">
            <a:xfrm>
              <a:off x="6172200" y="2512724"/>
              <a:ext cx="1828800" cy="1676400"/>
            </a:xfrm>
            <a:prstGeom prst="ellipse">
              <a:avLst/>
            </a:prstGeom>
            <a:solidFill>
              <a:srgbClr val="FF3300">
                <a:alpha val="50195"/>
              </a:srgbClr>
            </a:solidFill>
            <a:ln w="9525">
              <a:solidFill>
                <a:schemeClr val="tx1"/>
              </a:solidFill>
              <a:round/>
            </a:ln>
          </p:spPr>
          <p:txBody>
            <a:bodyPr wrap="none" anchor="ctr"/>
            <a:lstStyle/>
            <a:p>
              <a:endParaRPr lang="en-US"/>
            </a:p>
          </p:txBody>
        </p:sp>
      </p:grpSp>
      <p:pic>
        <p:nvPicPr>
          <p:cNvPr id="21" name="Picture 20" descr="txp_fig"/>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570038" y="4191000"/>
            <a:ext cx="1179512"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txp_fig.png"/>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bwMode="auto">
          <a:xfrm>
            <a:off x="4268332" y="4885634"/>
            <a:ext cx="3269608" cy="31352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sp>
        <p:nvSpPr>
          <p:cNvPr id="3" name="Rectangle 2"/>
          <p:cNvSpPr/>
          <p:nvPr/>
        </p:nvSpPr>
        <p:spPr>
          <a:xfrm>
            <a:off x="5487969" y="2256706"/>
            <a:ext cx="3174853" cy="2154643"/>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7302170" y="3957739"/>
            <a:ext cx="666193" cy="400110"/>
          </a:xfrm>
          <a:prstGeom prst="rect">
            <a:avLst/>
          </a:prstGeom>
          <a:noFill/>
        </p:spPr>
        <p:txBody>
          <a:bodyPr wrap="none" rtlCol="0">
            <a:spAutoFit/>
          </a:bodyPr>
          <a:lstStyle/>
          <a:p>
            <a:r>
              <a:rPr lang="en-US" sz="2000" i="1" dirty="0">
                <a:solidFill>
                  <a:srgbClr val="FF9786"/>
                </a:solidFill>
                <a:latin typeface="Calibri" panose="020F0502020204030204"/>
                <a:cs typeface="Calibri" panose="020F0502020204030204"/>
              </a:rPr>
              <a:t>P(b)</a:t>
            </a:r>
          </a:p>
        </p:txBody>
      </p:sp>
      <p:sp>
        <p:nvSpPr>
          <p:cNvPr id="17" name="TextBox 16"/>
          <p:cNvSpPr txBox="1"/>
          <p:nvPr/>
        </p:nvSpPr>
        <p:spPr>
          <a:xfrm>
            <a:off x="6286678" y="3951376"/>
            <a:ext cx="666193" cy="400110"/>
          </a:xfrm>
          <a:prstGeom prst="rect">
            <a:avLst/>
          </a:prstGeom>
          <a:noFill/>
        </p:spPr>
        <p:txBody>
          <a:bodyPr wrap="none" rtlCol="0">
            <a:spAutoFit/>
          </a:bodyPr>
          <a:lstStyle/>
          <a:p>
            <a:r>
              <a:rPr lang="en-US" sz="2000" i="1" dirty="0">
                <a:solidFill>
                  <a:schemeClr val="accent2"/>
                </a:solidFill>
                <a:latin typeface="Calibri" panose="020F0502020204030204"/>
                <a:cs typeface="Calibri" panose="020F0502020204030204"/>
              </a:rPr>
              <a:t>P(a)</a:t>
            </a:r>
          </a:p>
        </p:txBody>
      </p:sp>
      <p:sp>
        <p:nvSpPr>
          <p:cNvPr id="18" name="TextBox 17"/>
          <p:cNvSpPr txBox="1"/>
          <p:nvPr/>
        </p:nvSpPr>
        <p:spPr>
          <a:xfrm>
            <a:off x="6767902" y="2289341"/>
            <a:ext cx="862060" cy="400110"/>
          </a:xfrm>
          <a:prstGeom prst="rect">
            <a:avLst/>
          </a:prstGeom>
          <a:noFill/>
        </p:spPr>
        <p:txBody>
          <a:bodyPr wrap="none" rtlCol="0">
            <a:spAutoFit/>
          </a:bodyPr>
          <a:lstStyle/>
          <a:p>
            <a:r>
              <a:rPr lang="en-US" sz="2000" i="1" dirty="0">
                <a:solidFill>
                  <a:srgbClr val="E57071"/>
                </a:solidFill>
                <a:latin typeface="Calibri" panose="020F0502020204030204"/>
                <a:cs typeface="Calibri" panose="020F0502020204030204"/>
              </a:rPr>
              <a:t>P(</a:t>
            </a:r>
            <a:r>
              <a:rPr lang="en-US" sz="2000" i="1" dirty="0" err="1">
                <a:solidFill>
                  <a:srgbClr val="E57071"/>
                </a:solidFill>
                <a:latin typeface="Calibri" panose="020F0502020204030204"/>
                <a:cs typeface="Calibri" panose="020F0502020204030204"/>
              </a:rPr>
              <a:t>a,b</a:t>
            </a:r>
            <a:r>
              <a:rPr lang="en-US" sz="2000" i="1" dirty="0">
                <a:solidFill>
                  <a:srgbClr val="E57071"/>
                </a:solidFill>
                <a:latin typeface="Calibri" panose="020F0502020204030204"/>
                <a:cs typeface="Calibri" panose="020F0502020204030204"/>
              </a:rPr>
              <a:t>)</a:t>
            </a:r>
          </a:p>
        </p:txBody>
      </p:sp>
      <p:pic>
        <p:nvPicPr>
          <p:cNvPr id="15" name="Picture 14" descr="txp_fig.png"/>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bwMode="auto">
          <a:xfrm>
            <a:off x="6734883" y="4686487"/>
            <a:ext cx="2836647" cy="73155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16" name="Picture 15" descr="txp_fig.png"/>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bwMode="auto">
          <a:xfrm>
            <a:off x="9713115" y="4702804"/>
            <a:ext cx="836064" cy="65690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24" name="Picture 23" descr="txp_fig.png"/>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bwMode="auto">
          <a:xfrm>
            <a:off x="10825435" y="4923246"/>
            <a:ext cx="821135" cy="22394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26" name="Picture 25" descr="txp_fig.png"/>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bwMode="auto">
          <a:xfrm>
            <a:off x="5007662" y="5802804"/>
            <a:ext cx="5643434" cy="29859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28" name="Picture 27" descr="txp_fig.png"/>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bwMode="auto">
          <a:xfrm>
            <a:off x="4987759" y="6306751"/>
            <a:ext cx="1701988" cy="25380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10" name="Picture 9" descr="txp_fig.png"/>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bwMode="auto">
          <a:xfrm>
            <a:off x="6926023" y="6311728"/>
            <a:ext cx="806205" cy="22394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sp>
        <p:nvSpPr>
          <p:cNvPr id="11" name="Rectangular Callout 10"/>
          <p:cNvSpPr/>
          <p:nvPr/>
        </p:nvSpPr>
        <p:spPr>
          <a:xfrm>
            <a:off x="4784956" y="5704129"/>
            <a:ext cx="6020880" cy="997942"/>
          </a:xfrm>
          <a:prstGeom prst="wedgeRectCallout">
            <a:avLst>
              <a:gd name="adj1" fmla="val -1035"/>
              <a:gd name="adj2" fmla="val -81872"/>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t>Quiz: Conditional Probabilities</a:t>
            </a:r>
          </a:p>
        </p:txBody>
      </p:sp>
      <p:graphicFrame>
        <p:nvGraphicFramePr>
          <p:cNvPr id="1012742" name="Group 6"/>
          <p:cNvGraphicFramePr>
            <a:graphicFrameLocks noGrp="1"/>
          </p:cNvGraphicFramePr>
          <p:nvPr/>
        </p:nvGraphicFramePr>
        <p:xfrm>
          <a:off x="314520" y="2495271"/>
          <a:ext cx="2743200" cy="198120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3" name="Picture 2" descr="txp_fig.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bwMode="auto">
          <a:xfrm>
            <a:off x="1137468" y="2036484"/>
            <a:ext cx="1148104" cy="2982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sp>
        <p:nvSpPr>
          <p:cNvPr id="14" name="Rectangle 3"/>
          <p:cNvSpPr>
            <a:spLocks noGrp="1" noChangeArrowheads="1"/>
          </p:cNvSpPr>
          <p:nvPr>
            <p:ph idx="1"/>
          </p:nvPr>
        </p:nvSpPr>
        <p:spPr>
          <a:xfrm>
            <a:off x="4209143" y="1341782"/>
            <a:ext cx="5937860" cy="5124332"/>
          </a:xfrm>
        </p:spPr>
        <p:txBody>
          <a:bodyPr/>
          <a:lstStyle/>
          <a:p>
            <a:pPr>
              <a:lnSpc>
                <a:spcPct val="80000"/>
              </a:lnSpc>
            </a:pPr>
            <a:r>
              <a:rPr lang="en-US" sz="2400" dirty="0"/>
              <a:t>P(+x | +y) ?</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a:lnSpc>
                <a:spcPct val="80000"/>
              </a:lnSpc>
            </a:pPr>
            <a:r>
              <a:rPr lang="en-US" sz="2400" dirty="0"/>
              <a:t>P(-x | +y) ?</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a:lnSpc>
                <a:spcPct val="80000"/>
              </a:lnSpc>
            </a:pPr>
            <a:r>
              <a:rPr lang="en-US" sz="2400" dirty="0"/>
              <a:t>P(-y | +x) ?</a:t>
            </a:r>
          </a:p>
          <a:p>
            <a:pPr marL="457200" lvl="1" indent="0" eaLnBrk="1" hangingPunct="1">
              <a:lnSpc>
                <a:spcPct val="80000"/>
              </a:lnSpc>
              <a:buNone/>
            </a:pPr>
            <a:endParaRPr lang="en-US" sz="2000" dirty="0"/>
          </a:p>
          <a:p>
            <a:pPr eaLnBrk="1" hangingPunct="1">
              <a:lnSpc>
                <a:spcPct val="80000"/>
              </a:lnSpc>
            </a:pPr>
            <a:endParaRPr lang="en-US" sz="2000" dirty="0"/>
          </a:p>
          <a:p>
            <a:pPr eaLnBrk="1" hangingPunct="1">
              <a:lnSpc>
                <a:spcPct val="80000"/>
              </a:lnSpc>
              <a:buFont typeface="Wingdings" panose="05000000000000000000" pitchFamily="2" charset="2"/>
              <a:buNone/>
            </a:pPr>
            <a:r>
              <a:rPr lang="en-US" sz="20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a:ea typeface="MS PGothic" panose="020B0600070205080204" pitchFamily="34" charset="-128"/>
              </a:rPr>
              <a:t>Conditional Distributions</a:t>
            </a:r>
          </a:p>
        </p:txBody>
      </p:sp>
      <p:sp>
        <p:nvSpPr>
          <p:cNvPr id="45058" name="Rectangle 3"/>
          <p:cNvSpPr>
            <a:spLocks noGrp="1" noChangeArrowheads="1"/>
          </p:cNvSpPr>
          <p:nvPr>
            <p:ph idx="1"/>
          </p:nvPr>
        </p:nvSpPr>
        <p:spPr>
          <a:xfrm>
            <a:off x="457200" y="1447800"/>
            <a:ext cx="8229600" cy="4525963"/>
          </a:xfrm>
        </p:spPr>
        <p:txBody>
          <a:bodyPr/>
          <a:lstStyle/>
          <a:p>
            <a:pPr eaLnBrk="1" hangingPunct="1"/>
            <a:r>
              <a:rPr lang="en-US" sz="2400">
                <a:solidFill>
                  <a:schemeClr val="tx1"/>
                </a:solidFill>
                <a:ea typeface="MS PGothic" panose="020B0600070205080204" pitchFamily="34" charset="-128"/>
              </a:rPr>
              <a:t>Conditional distributions are probability distributions over some variables given fixed values of others</a:t>
            </a:r>
          </a:p>
        </p:txBody>
      </p:sp>
      <p:pic>
        <p:nvPicPr>
          <p:cNvPr id="13316" name="Picture 57"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573213" y="2943225"/>
            <a:ext cx="2071687"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4" name="Group 7"/>
          <p:cNvGraphicFramePr>
            <a:graphicFrameLocks noGrp="1"/>
          </p:cNvGraphicFramePr>
          <p:nvPr/>
        </p:nvGraphicFramePr>
        <p:xfrm>
          <a:off x="8479064" y="3558721"/>
          <a:ext cx="2743200" cy="198120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a:cs typeface="Calibri" panose="020F0502020204030204"/>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a:cs typeface="Calibri" panose="020F0502020204030204"/>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a:cs typeface="Calibri" panose="020F0502020204030204"/>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a:cs typeface="Calibri" panose="020F0502020204030204"/>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a:cs typeface="Calibri" panose="020F0502020204030204"/>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a:cs typeface="Calibri" panose="020F0502020204030204"/>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a:cs typeface="Calibri" panose="020F0502020204030204"/>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a:cs typeface="Calibri" panose="020F0502020204030204"/>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a:cs typeface="Calibri" panose="020F0502020204030204"/>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a:cs typeface="Calibri" panose="020F0502020204030204"/>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a:cs typeface="Calibri" panose="020F0502020204030204"/>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a:cs typeface="Calibri" panose="020F0502020204030204"/>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a:cs typeface="Calibri" panose="020F0502020204030204"/>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a:cs typeface="Calibri" panose="020F0502020204030204"/>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a:cs typeface="Calibri" panose="020F0502020204030204"/>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5" name="Group 60"/>
          <p:cNvGraphicFramePr>
            <a:graphicFrameLocks noGrp="1"/>
          </p:cNvGraphicFramePr>
          <p:nvPr/>
        </p:nvGraphicFramePr>
        <p:xfrm>
          <a:off x="1708150" y="3384550"/>
          <a:ext cx="1828800" cy="1189038"/>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a:cs typeface="Calibri" panose="020F0502020204030204"/>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a:cs typeface="Calibri" panose="020F0502020204030204"/>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a:cs typeface="Calibri" panose="020F0502020204030204"/>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a:cs typeface="Calibri" panose="020F0502020204030204"/>
                        </a:rPr>
                        <a:t>0.8</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a:cs typeface="Calibri" panose="020F0502020204030204"/>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a:cs typeface="Calibri" panose="020F0502020204030204"/>
                        </a:rPr>
                        <a:t>0.2</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59" name="Picture 58"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533525" y="4800600"/>
            <a:ext cx="216217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9" name="Group 60"/>
          <p:cNvGraphicFramePr>
            <a:graphicFrameLocks noGrp="1"/>
          </p:cNvGraphicFramePr>
          <p:nvPr/>
        </p:nvGraphicFramePr>
        <p:xfrm>
          <a:off x="1712913" y="5241925"/>
          <a:ext cx="1828800" cy="1189038"/>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a:cs typeface="Calibri" panose="020F0502020204030204"/>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a:cs typeface="Calibri" panose="020F0502020204030204"/>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a:cs typeface="Calibri" panose="020F0502020204030204"/>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a:cs typeface="Calibri" panose="020F0502020204030204"/>
                        </a:rPr>
                        <a:t>0.4</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a:cs typeface="Calibri" panose="020F0502020204030204"/>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a:cs typeface="Calibri" panose="020F0502020204030204"/>
                        </a:rPr>
                        <a:t>0.6</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45115" name="Picture 50"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9212489" y="3134859"/>
            <a:ext cx="1179513"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6" name="TextBox 55"/>
          <p:cNvSpPr txBox="1">
            <a:spLocks noChangeArrowheads="1"/>
          </p:cNvSpPr>
          <p:nvPr/>
        </p:nvSpPr>
        <p:spPr bwMode="auto">
          <a:xfrm>
            <a:off x="1309688" y="2386013"/>
            <a:ext cx="2743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sz="1800" dirty="0">
                <a:solidFill>
                  <a:schemeClr val="accent2"/>
                </a:solidFill>
                <a:latin typeface="Calibri" panose="020F0502020204030204"/>
                <a:cs typeface="Calibri" panose="020F0502020204030204"/>
              </a:rPr>
              <a:t>Conditional Distributions</a:t>
            </a:r>
          </a:p>
        </p:txBody>
      </p:sp>
      <p:sp>
        <p:nvSpPr>
          <p:cNvPr id="45117" name="TextBox 56"/>
          <p:cNvSpPr txBox="1">
            <a:spLocks noChangeArrowheads="1"/>
          </p:cNvSpPr>
          <p:nvPr/>
        </p:nvSpPr>
        <p:spPr bwMode="auto">
          <a:xfrm>
            <a:off x="8890227" y="2507796"/>
            <a:ext cx="2587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sz="1800" dirty="0">
                <a:solidFill>
                  <a:schemeClr val="accent2"/>
                </a:solidFill>
                <a:latin typeface="Calibri" panose="020F0502020204030204"/>
                <a:cs typeface="Calibri" panose="020F0502020204030204"/>
              </a:rPr>
              <a:t>Joint Distribution</a:t>
            </a:r>
          </a:p>
        </p:txBody>
      </p:sp>
      <p:sp>
        <p:nvSpPr>
          <p:cNvPr id="60" name="Left Brace 59"/>
          <p:cNvSpPr/>
          <p:nvPr/>
        </p:nvSpPr>
        <p:spPr>
          <a:xfrm>
            <a:off x="1139825" y="2921000"/>
            <a:ext cx="207963" cy="35179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62" name="Picture 61" descr="txp_fi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652463" y="4097338"/>
            <a:ext cx="312737" cy="114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t>Normalization Trick</a:t>
            </a:r>
          </a:p>
        </p:txBody>
      </p:sp>
      <p:graphicFrame>
        <p:nvGraphicFramePr>
          <p:cNvPr id="15" name="Group 7"/>
          <p:cNvGraphicFramePr>
            <a:graphicFrameLocks noGrp="1"/>
          </p:cNvGraphicFramePr>
          <p:nvPr/>
        </p:nvGraphicFramePr>
        <p:xfrm>
          <a:off x="303920" y="3102146"/>
          <a:ext cx="2743200" cy="198120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2" name="Picture 1" descr="txp_fig.png"/>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bwMode="auto">
          <a:xfrm>
            <a:off x="3569729" y="4777781"/>
            <a:ext cx="1909108" cy="21788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30" name="Picture 29" descr="txp_fig.png"/>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bwMode="auto">
          <a:xfrm>
            <a:off x="5297693" y="5202189"/>
            <a:ext cx="3963475" cy="51792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1051684" name="Picture 1051683" descr="txp_fig.png"/>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bwMode="auto">
          <a:xfrm>
            <a:off x="5301641" y="4628880"/>
            <a:ext cx="1960986" cy="51792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1051687" name="Picture 1051686" descr="txp_fig.png"/>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bwMode="auto">
          <a:xfrm>
            <a:off x="5271787" y="5820987"/>
            <a:ext cx="1846854" cy="48621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16" name="Picture 15" descr="txp_fig"/>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1038778" y="2617154"/>
            <a:ext cx="1267467" cy="320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txp_fig.png"/>
          <p:cNvPicPr>
            <a:picLocks noChangeAspect="1"/>
          </p:cNvPicPr>
          <p:nvPr>
            <p:custDataLst>
              <p:tags r:id="rId6"/>
            </p:custDataLst>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564886" y="1985833"/>
            <a:ext cx="1954844" cy="22310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18" name="Picture 17" descr="txp_fig.png"/>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bwMode="auto">
          <a:xfrm>
            <a:off x="5314815" y="2414780"/>
            <a:ext cx="4058427" cy="52058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21" name="Picture 20" descr="txp_fig.png"/>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bwMode="auto">
          <a:xfrm>
            <a:off x="5334084" y="1831680"/>
            <a:ext cx="2018590" cy="52058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24" name="Picture 23" descr="txp_fig.png"/>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bwMode="auto">
          <a:xfrm>
            <a:off x="5301982" y="2968286"/>
            <a:ext cx="1891099" cy="48871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graphicFrame>
        <p:nvGraphicFramePr>
          <p:cNvPr id="58" name="Group 46"/>
          <p:cNvGraphicFramePr>
            <a:graphicFrameLocks noGrp="1"/>
          </p:cNvGraphicFramePr>
          <p:nvPr/>
        </p:nvGraphicFramePr>
        <p:xfrm>
          <a:off x="10246121" y="3659964"/>
          <a:ext cx="1581150" cy="1188720"/>
        </p:xfrm>
        <a:graphic>
          <a:graphicData uri="http://schemas.openxmlformats.org/drawingml/2006/table">
            <a:tbl>
              <a:tblPr/>
              <a:tblGrid>
                <a:gridCol w="85725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1051682" name="Picture 1051681" descr="txp_fig.png"/>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bwMode="auto">
          <a:xfrm>
            <a:off x="10090677" y="3198001"/>
            <a:ext cx="1745932" cy="31337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sp>
        <p:nvSpPr>
          <p:cNvPr id="45" name="Line 45"/>
          <p:cNvSpPr>
            <a:spLocks noChangeShapeType="1"/>
          </p:cNvSpPr>
          <p:nvPr/>
        </p:nvSpPr>
        <p:spPr bwMode="auto">
          <a:xfrm>
            <a:off x="3791013" y="3971222"/>
            <a:ext cx="5772525" cy="3177"/>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516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5168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60"/>
          <p:cNvSpPr txBox="1">
            <a:spLocks noChangeArrowheads="1"/>
          </p:cNvSpPr>
          <p:nvPr/>
        </p:nvSpPr>
        <p:spPr bwMode="auto">
          <a:xfrm>
            <a:off x="3273100" y="2771322"/>
            <a:ext cx="2195482" cy="173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lvl="1" indent="0" algn="ctr" eaLnBrk="1" hangingPunct="1">
              <a:spcBef>
                <a:spcPct val="50000"/>
              </a:spcBef>
            </a:pPr>
            <a:r>
              <a:rPr lang="en-US" sz="2000" b="1" dirty="0">
                <a:latin typeface="Calibri" panose="020F0502020204030204"/>
                <a:cs typeface="Calibri" panose="020F0502020204030204"/>
              </a:rPr>
              <a:t>SELECT</a:t>
            </a:r>
            <a:r>
              <a:rPr lang="en-US" sz="2000" dirty="0">
                <a:latin typeface="Calibri" panose="020F0502020204030204"/>
                <a:cs typeface="Calibri" panose="020F0502020204030204"/>
              </a:rPr>
              <a:t> the joint probabilities matching the evidence</a:t>
            </a:r>
          </a:p>
          <a:p>
            <a:pPr eaLnBrk="1" hangingPunct="1">
              <a:spcBef>
                <a:spcPct val="50000"/>
              </a:spcBef>
            </a:pPr>
            <a:endParaRPr lang="en-US" dirty="0">
              <a:latin typeface="Calibri" panose="020F0502020204030204" pitchFamily="34" charset="0"/>
              <a:cs typeface="Calibri" panose="020F0502020204030204" pitchFamily="34" charset="0"/>
            </a:endParaRPr>
          </a:p>
        </p:txBody>
      </p:sp>
      <p:sp>
        <p:nvSpPr>
          <p:cNvPr id="15362" name="Rectangle 2"/>
          <p:cNvSpPr>
            <a:spLocks noGrp="1" noChangeArrowheads="1"/>
          </p:cNvSpPr>
          <p:nvPr>
            <p:ph type="title"/>
          </p:nvPr>
        </p:nvSpPr>
        <p:spPr/>
        <p:txBody>
          <a:bodyPr/>
          <a:lstStyle/>
          <a:p>
            <a:pPr eaLnBrk="1" hangingPunct="1"/>
            <a:r>
              <a:rPr lang="en-US" dirty="0"/>
              <a:t>Normalization Trick</a:t>
            </a:r>
          </a:p>
        </p:txBody>
      </p:sp>
      <p:graphicFrame>
        <p:nvGraphicFramePr>
          <p:cNvPr id="15" name="Group 7"/>
          <p:cNvGraphicFramePr>
            <a:graphicFrameLocks noGrp="1"/>
          </p:cNvGraphicFramePr>
          <p:nvPr/>
        </p:nvGraphicFramePr>
        <p:xfrm>
          <a:off x="303920" y="3300866"/>
          <a:ext cx="2743200" cy="198120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1051689" name="Group 1051688"/>
          <p:cNvGrpSpPr/>
          <p:nvPr/>
        </p:nvGrpSpPr>
        <p:grpSpPr bwMode="auto">
          <a:xfrm>
            <a:off x="4685939" y="5619332"/>
            <a:ext cx="3357110" cy="990267"/>
            <a:chOff x="3830658" y="4628880"/>
            <a:chExt cx="5101206" cy="1477080"/>
          </a:xfrm>
        </p:grpSpPr>
        <p:pic>
          <p:nvPicPr>
            <p:cNvPr id="27" name="Picture 26" descr="txp_fig.png"/>
            <p:cNvPicPr>
              <a:picLocks noChangeAspect="1"/>
            </p:cNvPicPr>
            <p:nvPr>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bwMode="auto">
            <a:xfrm>
              <a:off x="3830658" y="4759927"/>
              <a:ext cx="2046540" cy="19535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30" name="Picture 29" descr="txp_fig.png"/>
            <p:cNvPicPr>
              <a:picLocks noChangeAspect="1"/>
            </p:cNvPicPr>
            <p:nvPr>
              <p:custDataLst>
                <p:tags r:id="rId9"/>
              </p:custDataLst>
            </p:nvPr>
          </p:nvPicPr>
          <p:blipFill>
            <a:blip r:embed="rId14" cstate="print">
              <a:extLst>
                <a:ext uri="{28A0092B-C50C-407E-A947-70E740481C1C}">
                  <a14:useLocalDpi xmlns:a14="http://schemas.microsoft.com/office/drawing/2010/main" val="0"/>
                </a:ext>
              </a:extLst>
            </a:blip>
            <a:stretch>
              <a:fillRect/>
            </a:stretch>
          </p:blipFill>
          <p:spPr bwMode="auto">
            <a:xfrm>
              <a:off x="5378325" y="5133446"/>
              <a:ext cx="3553539" cy="45582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1051684" name="Picture 1051683" descr="txp_fig.png"/>
            <p:cNvPicPr>
              <a:picLocks noChangeAspect="1"/>
            </p:cNvPicPr>
            <p:nvPr>
              <p:custDataLst>
                <p:tags r:id="rId10"/>
              </p:custDataLst>
            </p:nvPr>
          </p:nvPicPr>
          <p:blipFill>
            <a:blip r:embed="rId15" cstate="print">
              <a:extLst>
                <a:ext uri="{28A0092B-C50C-407E-A947-70E740481C1C}">
                  <a14:useLocalDpi xmlns:a14="http://schemas.microsoft.com/office/drawing/2010/main" val="0"/>
                </a:ext>
              </a:extLst>
            </a:blip>
            <a:stretch>
              <a:fillRect/>
            </a:stretch>
          </p:blipFill>
          <p:spPr bwMode="auto">
            <a:xfrm>
              <a:off x="5381865" y="4628880"/>
              <a:ext cx="1758164" cy="45582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1051687" name="Picture 1051686" descr="txp_fig.png"/>
            <p:cNvPicPr>
              <a:picLocks noChangeAspect="1"/>
            </p:cNvPicPr>
            <p:nvPr>
              <p:custDataLst>
                <p:tags r:id="rId11"/>
              </p:custDataLst>
            </p:nvPr>
          </p:nvPicPr>
          <p:blipFill>
            <a:blip r:embed="rId16" cstate="print">
              <a:extLst>
                <a:ext uri="{28A0092B-C50C-407E-A947-70E740481C1C}">
                  <a14:useLocalDpi xmlns:a14="http://schemas.microsoft.com/office/drawing/2010/main" val="0"/>
                </a:ext>
              </a:extLst>
            </a:blip>
            <a:stretch>
              <a:fillRect/>
            </a:stretch>
          </p:blipFill>
          <p:spPr bwMode="auto">
            <a:xfrm>
              <a:off x="5355099" y="5678047"/>
              <a:ext cx="1655837" cy="42791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grpSp>
      <p:pic>
        <p:nvPicPr>
          <p:cNvPr id="16" name="Picture 15" descr="txp_fig"/>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1038778" y="2815874"/>
            <a:ext cx="1267467" cy="320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p:cNvGrpSpPr/>
          <p:nvPr/>
        </p:nvGrpSpPr>
        <p:grpSpPr bwMode="auto">
          <a:xfrm>
            <a:off x="4636141" y="1261440"/>
            <a:ext cx="3605608" cy="1008935"/>
            <a:chOff x="3711749" y="2025130"/>
            <a:chExt cx="5117028" cy="1431867"/>
          </a:xfrm>
        </p:grpSpPr>
        <p:pic>
          <p:nvPicPr>
            <p:cNvPr id="6" name="Picture 5" descr="txp_fig.png"/>
            <p:cNvPicPr>
              <a:picLocks noChangeAspect="1"/>
            </p:cNvPicPr>
            <p:nvPr>
              <p:custDataLst>
                <p:tags r:id="rId4"/>
              </p:custDataLst>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711749" y="2160935"/>
              <a:ext cx="1722173" cy="19655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18" name="Picture 17" descr="txp_fig.png"/>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bwMode="auto">
            <a:xfrm>
              <a:off x="5253396" y="2538828"/>
              <a:ext cx="3575381" cy="45862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21" name="Picture 20" descr="txp_fig.png"/>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bwMode="auto">
            <a:xfrm>
              <a:off x="5270372" y="2025130"/>
              <a:ext cx="1778331" cy="45862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24" name="Picture 23" descr="txp_fig.png"/>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bwMode="auto">
            <a:xfrm>
              <a:off x="5242091" y="3026454"/>
              <a:ext cx="1666015" cy="43054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grpSp>
      <p:graphicFrame>
        <p:nvGraphicFramePr>
          <p:cNvPr id="58" name="Group 46"/>
          <p:cNvGraphicFramePr>
            <a:graphicFrameLocks noGrp="1"/>
          </p:cNvGraphicFramePr>
          <p:nvPr/>
        </p:nvGraphicFramePr>
        <p:xfrm>
          <a:off x="10246121" y="3729084"/>
          <a:ext cx="1581150" cy="1188720"/>
        </p:xfrm>
        <a:graphic>
          <a:graphicData uri="http://schemas.openxmlformats.org/drawingml/2006/table">
            <a:tbl>
              <a:tblPr/>
              <a:tblGrid>
                <a:gridCol w="85725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1051682" name="Picture 1051681" descr="txp_fig.png"/>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bwMode="auto">
          <a:xfrm>
            <a:off x="10090677" y="3267121"/>
            <a:ext cx="1745932" cy="31337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sp>
        <p:nvSpPr>
          <p:cNvPr id="19" name="Line 30"/>
          <p:cNvSpPr>
            <a:spLocks noChangeShapeType="1"/>
          </p:cNvSpPr>
          <p:nvPr/>
        </p:nvSpPr>
        <p:spPr bwMode="auto">
          <a:xfrm flipV="1">
            <a:off x="3871858" y="4216320"/>
            <a:ext cx="1026540" cy="5400"/>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20" name="Group 31"/>
          <p:cNvGraphicFramePr>
            <a:graphicFrameLocks noGrp="1"/>
          </p:cNvGraphicFramePr>
          <p:nvPr/>
        </p:nvGraphicFramePr>
        <p:xfrm>
          <a:off x="5308484" y="3784455"/>
          <a:ext cx="1922485" cy="1188720"/>
        </p:xfrm>
        <a:graphic>
          <a:graphicData uri="http://schemas.openxmlformats.org/drawingml/2006/table">
            <a:tbl>
              <a:tblPr/>
              <a:tblGrid>
                <a:gridCol w="630194">
                  <a:extLst>
                    <a:ext uri="{9D8B030D-6E8A-4147-A177-3AD203B41FA5}">
                      <a16:colId xmlns:a16="http://schemas.microsoft.com/office/drawing/2014/main" val="20000"/>
                    </a:ext>
                  </a:extLst>
                </a:gridCol>
                <a:gridCol w="733895">
                  <a:extLst>
                    <a:ext uri="{9D8B030D-6E8A-4147-A177-3AD203B41FA5}">
                      <a16:colId xmlns:a16="http://schemas.microsoft.com/office/drawing/2014/main" val="20001"/>
                    </a:ext>
                  </a:extLst>
                </a:gridCol>
                <a:gridCol w="558396">
                  <a:extLst>
                    <a:ext uri="{9D8B030D-6E8A-4147-A177-3AD203B41FA5}">
                      <a16:colId xmlns:a16="http://schemas.microsoft.com/office/drawing/2014/main" val="20002"/>
                    </a:ext>
                  </a:extLst>
                </a:gridCol>
              </a:tblGrid>
              <a:tr h="37435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435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cold</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a:t>
                      </a: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435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cold</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0.3</a:t>
                      </a: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2" name="Line 45"/>
          <p:cNvSpPr>
            <a:spLocks noChangeShapeType="1"/>
          </p:cNvSpPr>
          <p:nvPr/>
        </p:nvSpPr>
        <p:spPr bwMode="auto">
          <a:xfrm>
            <a:off x="7747742" y="4172690"/>
            <a:ext cx="1167859" cy="9070"/>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28" name="Picture 27" descr="txp_fig.png"/>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bwMode="auto">
          <a:xfrm>
            <a:off x="5642475" y="3378055"/>
            <a:ext cx="1119543" cy="2985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sp>
        <p:nvSpPr>
          <p:cNvPr id="29" name="Text Box 60"/>
          <p:cNvSpPr txBox="1">
            <a:spLocks noChangeArrowheads="1"/>
          </p:cNvSpPr>
          <p:nvPr/>
        </p:nvSpPr>
        <p:spPr bwMode="auto">
          <a:xfrm>
            <a:off x="6764454" y="2820042"/>
            <a:ext cx="2868198"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lgn="ctr" eaLnBrk="1" hangingPunct="1">
              <a:lnSpc>
                <a:spcPct val="90000"/>
              </a:lnSpc>
            </a:pPr>
            <a:r>
              <a:rPr lang="en-US" sz="2000" b="1" dirty="0">
                <a:latin typeface="Calibri" panose="020F0502020204030204"/>
                <a:cs typeface="Calibri" panose="020F0502020204030204"/>
              </a:rPr>
              <a:t>NORMALIZE </a:t>
            </a:r>
            <a:r>
              <a:rPr lang="en-US" sz="2000" dirty="0">
                <a:latin typeface="Calibri" panose="020F0502020204030204"/>
                <a:cs typeface="Calibri" panose="020F0502020204030204"/>
              </a:rPr>
              <a:t>the selection</a:t>
            </a:r>
          </a:p>
          <a:p>
            <a:pPr lvl="1" algn="ctr" eaLnBrk="1" hangingPunct="1">
              <a:lnSpc>
                <a:spcPct val="90000"/>
              </a:lnSpc>
            </a:pPr>
            <a:r>
              <a:rPr lang="en-US" sz="2000" dirty="0">
                <a:latin typeface="Calibri" panose="020F0502020204030204"/>
                <a:cs typeface="Calibri" panose="020F0502020204030204"/>
              </a:rPr>
              <a:t>(make it sum to one)</a:t>
            </a:r>
          </a:p>
          <a:p>
            <a:pPr algn="ctr" eaLnBrk="1" hangingPunct="1">
              <a:spcBef>
                <a:spcPct val="50000"/>
              </a:spcBef>
            </a:pPr>
            <a:endParaRPr lang="en-US"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516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9" grpId="0" animBg="1"/>
      <p:bldP spid="22" grpId="0" animBg="1"/>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788258" y="2522172"/>
            <a:ext cx="11049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ctr" eaLnBrk="1" hangingPunct="1">
              <a:spcBef>
                <a:spcPct val="50000"/>
              </a:spcBef>
            </a:pPr>
            <a:r>
              <a:rPr lang="zh-CN" altLang="en-US" sz="6000" dirty="0">
                <a:effectLst>
                  <a:outerShdw blurRad="38100" dist="38100" dir="2700000" algn="tl">
                    <a:srgbClr val="C0C0C0"/>
                  </a:outerShdw>
                </a:effectLst>
                <a:latin typeface="+mn-lt"/>
                <a:ea typeface="楷体_GB2312" pitchFamily="49" charset="-122"/>
              </a:rPr>
              <a:t>第 </a:t>
            </a:r>
            <a:r>
              <a:rPr lang="en-US" altLang="zh-CN" sz="6000" dirty="0">
                <a:effectLst>
                  <a:outerShdw blurRad="38100" dist="38100" dir="2700000" algn="tl">
                    <a:srgbClr val="C0C0C0"/>
                  </a:outerShdw>
                </a:effectLst>
                <a:latin typeface="+mn-lt"/>
                <a:ea typeface="楷体_GB2312" pitchFamily="49" charset="-122"/>
              </a:rPr>
              <a:t>5 </a:t>
            </a:r>
            <a:r>
              <a:rPr lang="zh-CN" altLang="en-US" sz="6000" dirty="0">
                <a:effectLst>
                  <a:outerShdw blurRad="38100" dist="38100" dir="2700000" algn="tl">
                    <a:srgbClr val="C0C0C0"/>
                  </a:outerShdw>
                </a:effectLst>
                <a:latin typeface="+mn-lt"/>
                <a:ea typeface="楷体_GB2312" pitchFamily="49" charset="-122"/>
              </a:rPr>
              <a:t>章 不确定性推理</a:t>
            </a:r>
          </a:p>
        </p:txBody>
      </p:sp>
    </p:spTree>
  </p:cSld>
  <p:clrMapOvr>
    <a:masterClrMapping/>
  </p:clrMapOvr>
  <mc:AlternateContent xmlns:mc="http://schemas.openxmlformats.org/markup-compatibility/2006" xmlns:p14="http://schemas.microsoft.com/office/powerpoint/2010/main">
    <mc:Choice Requires="p14">
      <p:transition spd="slow" p14:dur="2000" advTm="101"/>
    </mc:Choice>
    <mc:Fallback xmlns="">
      <p:transition spd="slow" advTm="10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t>Normalization Trick</a:t>
            </a:r>
          </a:p>
        </p:txBody>
      </p:sp>
      <p:graphicFrame>
        <p:nvGraphicFramePr>
          <p:cNvPr id="15" name="Group 7"/>
          <p:cNvGraphicFramePr>
            <a:graphicFrameLocks noGrp="1"/>
          </p:cNvGraphicFramePr>
          <p:nvPr/>
        </p:nvGraphicFramePr>
        <p:xfrm>
          <a:off x="303920" y="2557826"/>
          <a:ext cx="2743200" cy="198120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16" name="Picture 15"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038778" y="2072834"/>
            <a:ext cx="1267467" cy="320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8" name="Group 46"/>
          <p:cNvGraphicFramePr>
            <a:graphicFrameLocks noGrp="1"/>
          </p:cNvGraphicFramePr>
          <p:nvPr/>
        </p:nvGraphicFramePr>
        <p:xfrm>
          <a:off x="10246121" y="2986044"/>
          <a:ext cx="1581150" cy="1188720"/>
        </p:xfrm>
        <a:graphic>
          <a:graphicData uri="http://schemas.openxmlformats.org/drawingml/2006/table">
            <a:tbl>
              <a:tblPr/>
              <a:tblGrid>
                <a:gridCol w="85725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1051682" name="Picture 1051681"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10090677" y="2524081"/>
            <a:ext cx="1745932" cy="31337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sp>
        <p:nvSpPr>
          <p:cNvPr id="19" name="Line 30"/>
          <p:cNvSpPr>
            <a:spLocks noChangeShapeType="1"/>
          </p:cNvSpPr>
          <p:nvPr/>
        </p:nvSpPr>
        <p:spPr bwMode="auto">
          <a:xfrm flipV="1">
            <a:off x="3871858" y="3473280"/>
            <a:ext cx="1026540" cy="5400"/>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20" name="Group 31"/>
          <p:cNvGraphicFramePr>
            <a:graphicFrameLocks noGrp="1"/>
          </p:cNvGraphicFramePr>
          <p:nvPr/>
        </p:nvGraphicFramePr>
        <p:xfrm>
          <a:off x="5308484" y="3041415"/>
          <a:ext cx="1922485" cy="1188720"/>
        </p:xfrm>
        <a:graphic>
          <a:graphicData uri="http://schemas.openxmlformats.org/drawingml/2006/table">
            <a:tbl>
              <a:tblPr/>
              <a:tblGrid>
                <a:gridCol w="630194">
                  <a:extLst>
                    <a:ext uri="{9D8B030D-6E8A-4147-A177-3AD203B41FA5}">
                      <a16:colId xmlns:a16="http://schemas.microsoft.com/office/drawing/2014/main" val="20000"/>
                    </a:ext>
                  </a:extLst>
                </a:gridCol>
                <a:gridCol w="733895">
                  <a:extLst>
                    <a:ext uri="{9D8B030D-6E8A-4147-A177-3AD203B41FA5}">
                      <a16:colId xmlns:a16="http://schemas.microsoft.com/office/drawing/2014/main" val="20001"/>
                    </a:ext>
                  </a:extLst>
                </a:gridCol>
                <a:gridCol w="558396">
                  <a:extLst>
                    <a:ext uri="{9D8B030D-6E8A-4147-A177-3AD203B41FA5}">
                      <a16:colId xmlns:a16="http://schemas.microsoft.com/office/drawing/2014/main" val="20002"/>
                    </a:ext>
                  </a:extLst>
                </a:gridCol>
              </a:tblGrid>
              <a:tr h="37435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435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cold</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a:t>
                      </a: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435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cold</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0.3</a:t>
                      </a: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2" name="Line 45"/>
          <p:cNvSpPr>
            <a:spLocks noChangeShapeType="1"/>
          </p:cNvSpPr>
          <p:nvPr/>
        </p:nvSpPr>
        <p:spPr bwMode="auto">
          <a:xfrm>
            <a:off x="7747742" y="3429650"/>
            <a:ext cx="1167859" cy="9070"/>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 name="Text Box 60"/>
          <p:cNvSpPr txBox="1">
            <a:spLocks noChangeArrowheads="1"/>
          </p:cNvSpPr>
          <p:nvPr/>
        </p:nvSpPr>
        <p:spPr bwMode="auto">
          <a:xfrm>
            <a:off x="3273100" y="2028282"/>
            <a:ext cx="2195482" cy="173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lvl="1" indent="0" algn="ctr" eaLnBrk="1" hangingPunct="1">
              <a:spcBef>
                <a:spcPct val="50000"/>
              </a:spcBef>
            </a:pPr>
            <a:r>
              <a:rPr lang="en-US" sz="2000" b="1" dirty="0">
                <a:latin typeface="Calibri" panose="020F0502020204030204"/>
                <a:cs typeface="Calibri" panose="020F0502020204030204"/>
              </a:rPr>
              <a:t>SELECT</a:t>
            </a:r>
            <a:r>
              <a:rPr lang="en-US" sz="2000" dirty="0">
                <a:latin typeface="Calibri" panose="020F0502020204030204"/>
                <a:cs typeface="Calibri" panose="020F0502020204030204"/>
              </a:rPr>
              <a:t> the joint probabilities matching the evidence</a:t>
            </a:r>
          </a:p>
          <a:p>
            <a:pPr eaLnBrk="1" hangingPunct="1">
              <a:spcBef>
                <a:spcPct val="50000"/>
              </a:spcBef>
            </a:pPr>
            <a:endParaRPr lang="en-US" dirty="0">
              <a:latin typeface="Calibri" panose="020F0502020204030204" pitchFamily="34" charset="0"/>
              <a:cs typeface="Calibri" panose="020F0502020204030204" pitchFamily="34" charset="0"/>
            </a:endParaRPr>
          </a:p>
        </p:txBody>
      </p:sp>
      <p:pic>
        <p:nvPicPr>
          <p:cNvPr id="28" name="Picture 27"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5642475" y="2635015"/>
            <a:ext cx="1119543" cy="2985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sp>
        <p:nvSpPr>
          <p:cNvPr id="29" name="Text Box 60"/>
          <p:cNvSpPr txBox="1">
            <a:spLocks noChangeArrowheads="1"/>
          </p:cNvSpPr>
          <p:nvPr/>
        </p:nvSpPr>
        <p:spPr bwMode="auto">
          <a:xfrm>
            <a:off x="6764454" y="2077002"/>
            <a:ext cx="2868198"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lgn="ctr" eaLnBrk="1" hangingPunct="1">
              <a:lnSpc>
                <a:spcPct val="90000"/>
              </a:lnSpc>
            </a:pPr>
            <a:r>
              <a:rPr lang="en-US" sz="2000" b="1" dirty="0">
                <a:latin typeface="Calibri" panose="020F0502020204030204"/>
                <a:cs typeface="Calibri" panose="020F0502020204030204"/>
              </a:rPr>
              <a:t>NORMALIZE </a:t>
            </a:r>
            <a:r>
              <a:rPr lang="en-US" sz="2000" dirty="0">
                <a:latin typeface="Calibri" panose="020F0502020204030204"/>
                <a:cs typeface="Calibri" panose="020F0502020204030204"/>
              </a:rPr>
              <a:t>the selection</a:t>
            </a:r>
          </a:p>
          <a:p>
            <a:pPr lvl="1" algn="ctr" eaLnBrk="1" hangingPunct="1">
              <a:lnSpc>
                <a:spcPct val="90000"/>
              </a:lnSpc>
            </a:pPr>
            <a:r>
              <a:rPr lang="en-US" sz="2000" dirty="0">
                <a:latin typeface="Calibri" panose="020F0502020204030204"/>
                <a:cs typeface="Calibri" panose="020F0502020204030204"/>
              </a:rPr>
              <a:t>(make it sum to one)</a:t>
            </a:r>
          </a:p>
          <a:p>
            <a:pPr algn="ctr" eaLnBrk="1" hangingPunct="1">
              <a:spcBef>
                <a:spcPct val="50000"/>
              </a:spcBef>
            </a:pPr>
            <a:endParaRPr lang="en-US" dirty="0">
              <a:latin typeface="Calibri" panose="020F0502020204030204" pitchFamily="34" charset="0"/>
              <a:cs typeface="Calibri" panose="020F0502020204030204" pitchFamily="34" charset="0"/>
            </a:endParaRPr>
          </a:p>
        </p:txBody>
      </p:sp>
      <p:sp>
        <p:nvSpPr>
          <p:cNvPr id="25" name="Rectangle 3"/>
          <p:cNvSpPr>
            <a:spLocks noGrp="1" noChangeArrowheads="1"/>
          </p:cNvSpPr>
          <p:nvPr>
            <p:ph idx="1"/>
          </p:nvPr>
        </p:nvSpPr>
        <p:spPr>
          <a:xfrm>
            <a:off x="396725" y="4987081"/>
            <a:ext cx="9607409" cy="585720"/>
          </a:xfrm>
        </p:spPr>
        <p:txBody>
          <a:bodyPr>
            <a:normAutofit fontScale="25000" lnSpcReduction="20000"/>
          </a:bodyPr>
          <a:lstStyle/>
          <a:p>
            <a:pPr>
              <a:lnSpc>
                <a:spcPct val="90000"/>
              </a:lnSpc>
            </a:pPr>
            <a:r>
              <a:rPr lang="en-US" sz="2400" dirty="0"/>
              <a:t>Why does this work? Sum of selection is P(evidence)!  (P(T=c), here)</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eaLnBrk="1" hangingPunct="1">
              <a:lnSpc>
                <a:spcPct val="90000"/>
              </a:lnSpc>
              <a:buFont typeface="Wingdings" panose="05000000000000000000" pitchFamily="2" charset="2"/>
              <a:buNone/>
            </a:pPr>
            <a:r>
              <a:rPr lang="en-US" sz="2400" dirty="0"/>
              <a:t> </a:t>
            </a:r>
          </a:p>
        </p:txBody>
      </p:sp>
      <p:pic>
        <p:nvPicPr>
          <p:cNvPr id="31" name="Picture 67" descr="txp_fig"/>
          <p:cNvPicPr>
            <a:picLocks noChangeAspect="1" noChangeArrowheads="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67752" y="5674300"/>
            <a:ext cx="558482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t>Quiz: Normalization Trick</a:t>
            </a:r>
          </a:p>
        </p:txBody>
      </p:sp>
      <p:graphicFrame>
        <p:nvGraphicFramePr>
          <p:cNvPr id="15" name="Group 7"/>
          <p:cNvGraphicFramePr>
            <a:graphicFrameLocks noGrp="1"/>
          </p:cNvGraphicFramePr>
          <p:nvPr/>
        </p:nvGraphicFramePr>
        <p:xfrm>
          <a:off x="303920" y="2971475"/>
          <a:ext cx="2743200" cy="198120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2" name="Picture 1" descr="txp_fig.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bwMode="auto">
          <a:xfrm>
            <a:off x="1054822" y="2486483"/>
            <a:ext cx="1235379" cy="32087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sp>
        <p:nvSpPr>
          <p:cNvPr id="19" name="Line 30"/>
          <p:cNvSpPr>
            <a:spLocks noChangeShapeType="1"/>
          </p:cNvSpPr>
          <p:nvPr/>
        </p:nvSpPr>
        <p:spPr bwMode="auto">
          <a:xfrm flipV="1">
            <a:off x="3871858" y="3886929"/>
            <a:ext cx="1026540" cy="5400"/>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Line 45"/>
          <p:cNvSpPr>
            <a:spLocks noChangeShapeType="1"/>
          </p:cNvSpPr>
          <p:nvPr/>
        </p:nvSpPr>
        <p:spPr bwMode="auto">
          <a:xfrm>
            <a:off x="8038022" y="3843299"/>
            <a:ext cx="1167859" cy="9070"/>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 name="Text Box 60"/>
          <p:cNvSpPr txBox="1">
            <a:spLocks noChangeArrowheads="1"/>
          </p:cNvSpPr>
          <p:nvPr/>
        </p:nvSpPr>
        <p:spPr bwMode="auto">
          <a:xfrm>
            <a:off x="3273100" y="2441931"/>
            <a:ext cx="2195482" cy="173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lvl="1" indent="0" algn="ctr" eaLnBrk="1" hangingPunct="1">
              <a:spcBef>
                <a:spcPct val="50000"/>
              </a:spcBef>
            </a:pPr>
            <a:r>
              <a:rPr lang="en-US" sz="2000" b="1" dirty="0">
                <a:latin typeface="Calibri" panose="020F0502020204030204"/>
                <a:cs typeface="Calibri" panose="020F0502020204030204"/>
              </a:rPr>
              <a:t>SELECT</a:t>
            </a:r>
            <a:r>
              <a:rPr lang="en-US" sz="2000" dirty="0">
                <a:latin typeface="Calibri" panose="020F0502020204030204"/>
                <a:cs typeface="Calibri" panose="020F0502020204030204"/>
              </a:rPr>
              <a:t> the joint probabilities matching the evidence</a:t>
            </a:r>
          </a:p>
          <a:p>
            <a:pPr eaLnBrk="1" hangingPunct="1">
              <a:spcBef>
                <a:spcPct val="50000"/>
              </a:spcBef>
            </a:pPr>
            <a:endParaRPr lang="en-US" dirty="0">
              <a:latin typeface="Calibri" panose="020F0502020204030204" pitchFamily="34" charset="0"/>
              <a:cs typeface="Calibri" panose="020F0502020204030204" pitchFamily="34" charset="0"/>
            </a:endParaRPr>
          </a:p>
        </p:txBody>
      </p:sp>
      <p:sp>
        <p:nvSpPr>
          <p:cNvPr id="29" name="Text Box 60"/>
          <p:cNvSpPr txBox="1">
            <a:spLocks noChangeArrowheads="1"/>
          </p:cNvSpPr>
          <p:nvPr/>
        </p:nvSpPr>
        <p:spPr bwMode="auto">
          <a:xfrm>
            <a:off x="6989421" y="2490651"/>
            <a:ext cx="2868198"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lgn="ctr" eaLnBrk="1" hangingPunct="1">
              <a:lnSpc>
                <a:spcPct val="90000"/>
              </a:lnSpc>
            </a:pPr>
            <a:r>
              <a:rPr lang="en-US" sz="2000" b="1" dirty="0">
                <a:latin typeface="Calibri" panose="020F0502020204030204"/>
                <a:cs typeface="Calibri" panose="020F0502020204030204"/>
              </a:rPr>
              <a:t>NORMALIZE </a:t>
            </a:r>
            <a:r>
              <a:rPr lang="en-US" sz="2000" dirty="0">
                <a:latin typeface="Calibri" panose="020F0502020204030204"/>
                <a:cs typeface="Calibri" panose="020F0502020204030204"/>
              </a:rPr>
              <a:t>the selection</a:t>
            </a:r>
          </a:p>
          <a:p>
            <a:pPr lvl="1" algn="ctr" eaLnBrk="1" hangingPunct="1">
              <a:lnSpc>
                <a:spcPct val="90000"/>
              </a:lnSpc>
            </a:pPr>
            <a:r>
              <a:rPr lang="en-US" sz="2000" dirty="0">
                <a:latin typeface="Calibri" panose="020F0502020204030204"/>
                <a:cs typeface="Calibri" panose="020F0502020204030204"/>
              </a:rPr>
              <a:t>(make it sum to one)</a:t>
            </a:r>
          </a:p>
          <a:p>
            <a:pPr algn="ctr" eaLnBrk="1" hangingPunct="1">
              <a:spcBef>
                <a:spcPct val="50000"/>
              </a:spcBef>
            </a:pPr>
            <a:endParaRPr lang="en-US" dirty="0">
              <a:latin typeface="Calibri" panose="020F0502020204030204" pitchFamily="34" charset="0"/>
              <a:cs typeface="Calibri" panose="020F0502020204030204" pitchFamily="34" charset="0"/>
            </a:endParaRPr>
          </a:p>
        </p:txBody>
      </p:sp>
      <p:sp>
        <p:nvSpPr>
          <p:cNvPr id="6" name="Content Placeholder 5"/>
          <p:cNvSpPr>
            <a:spLocks noGrp="1"/>
          </p:cNvSpPr>
          <p:nvPr>
            <p:ph idx="1"/>
          </p:nvPr>
        </p:nvSpPr>
        <p:spPr/>
        <p:txBody>
          <a:bodyPr/>
          <a:lstStyle/>
          <a:p>
            <a:r>
              <a:rPr lang="en-US" dirty="0"/>
              <a:t>P(X | Y=-y)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3"/>
          <p:cNvSpPr>
            <a:spLocks noGrp="1" noChangeArrowheads="1"/>
          </p:cNvSpPr>
          <p:nvPr>
            <p:ph idx="1"/>
          </p:nvPr>
        </p:nvSpPr>
        <p:spPr>
          <a:xfrm>
            <a:off x="491720" y="1360415"/>
            <a:ext cx="8470900" cy="4525963"/>
          </a:xfrm>
        </p:spPr>
        <p:txBody>
          <a:bodyPr/>
          <a:lstStyle/>
          <a:p>
            <a:pPr eaLnBrk="1" hangingPunct="1"/>
            <a:r>
              <a:rPr lang="en-US" sz="2400" dirty="0"/>
              <a:t>(Dictionary) To bring or restore to a normal condition</a:t>
            </a:r>
          </a:p>
          <a:p>
            <a:pPr eaLnBrk="1" hangingPunct="1"/>
            <a:endParaRPr lang="en-US" sz="2400" dirty="0"/>
          </a:p>
          <a:p>
            <a:pPr eaLnBrk="1" hangingPunct="1"/>
            <a:endParaRPr lang="en-US" sz="2400" dirty="0"/>
          </a:p>
          <a:p>
            <a:pPr eaLnBrk="1" hangingPunct="1"/>
            <a:r>
              <a:rPr lang="en-US" sz="2400" dirty="0"/>
              <a:t>Procedure:</a:t>
            </a:r>
          </a:p>
          <a:p>
            <a:pPr lvl="1"/>
            <a:r>
              <a:rPr lang="en-US" sz="2000" dirty="0"/>
              <a:t>Step 1: Compute Z = sum over all entries</a:t>
            </a:r>
          </a:p>
          <a:p>
            <a:pPr lvl="1"/>
            <a:r>
              <a:rPr lang="en-US" sz="2000" dirty="0"/>
              <a:t>Step 2: Divide every entry by Z</a:t>
            </a:r>
          </a:p>
          <a:p>
            <a:pPr lvl="1"/>
            <a:endParaRPr lang="en-US" sz="2000" dirty="0"/>
          </a:p>
          <a:p>
            <a:r>
              <a:rPr lang="en-US" sz="2400" dirty="0"/>
              <a:t>Example 1</a:t>
            </a:r>
          </a:p>
          <a:p>
            <a:pPr lvl="1"/>
            <a:endParaRPr lang="en-US" sz="2000" dirty="0"/>
          </a:p>
          <a:p>
            <a:pPr eaLnBrk="1" hangingPunct="1"/>
            <a:endParaRPr lang="en-US" sz="2400" dirty="0"/>
          </a:p>
          <a:p>
            <a:pPr eaLnBrk="1" hangingPunct="1"/>
            <a:endParaRPr lang="en-US" sz="2400" dirty="0"/>
          </a:p>
          <a:p>
            <a:pPr eaLnBrk="1" hangingPunct="1"/>
            <a:endParaRPr lang="en-US" sz="2400" dirty="0"/>
          </a:p>
        </p:txBody>
      </p:sp>
      <p:sp>
        <p:nvSpPr>
          <p:cNvPr id="15362" name="Rectangle 2"/>
          <p:cNvSpPr>
            <a:spLocks noGrp="1" noChangeArrowheads="1"/>
          </p:cNvSpPr>
          <p:nvPr>
            <p:ph type="title"/>
          </p:nvPr>
        </p:nvSpPr>
        <p:spPr/>
        <p:txBody>
          <a:bodyPr/>
          <a:lstStyle/>
          <a:p>
            <a:pPr eaLnBrk="1" hangingPunct="1"/>
            <a:r>
              <a:rPr lang="en-US" dirty="0"/>
              <a:t>To Normalize</a:t>
            </a:r>
          </a:p>
        </p:txBody>
      </p:sp>
      <p:sp>
        <p:nvSpPr>
          <p:cNvPr id="1051690" name="Rectangular Callout 1051689"/>
          <p:cNvSpPr/>
          <p:nvPr/>
        </p:nvSpPr>
        <p:spPr>
          <a:xfrm>
            <a:off x="6505277" y="2324160"/>
            <a:ext cx="3343352" cy="362880"/>
          </a:xfrm>
          <a:prstGeom prst="wedgeRectCallout">
            <a:avLst>
              <a:gd name="adj1" fmla="val -43217"/>
              <a:gd name="adj2" fmla="val -164407"/>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All entries sum to ONE</a:t>
            </a:r>
          </a:p>
        </p:txBody>
      </p:sp>
      <p:sp>
        <p:nvSpPr>
          <p:cNvPr id="1051691" name="Rounded Rectangle 1051690"/>
          <p:cNvSpPr/>
          <p:nvPr/>
        </p:nvSpPr>
        <p:spPr>
          <a:xfrm>
            <a:off x="5180947" y="1397724"/>
            <a:ext cx="2220261" cy="406080"/>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49" name="Group 46"/>
          <p:cNvGraphicFramePr>
            <a:graphicFrameLocks noGrp="1"/>
          </p:cNvGraphicFramePr>
          <p:nvPr/>
        </p:nvGraphicFramePr>
        <p:xfrm>
          <a:off x="578911" y="4852284"/>
          <a:ext cx="1581150" cy="1188720"/>
        </p:xfrm>
        <a:graphic>
          <a:graphicData uri="http://schemas.openxmlformats.org/drawingml/2006/table">
            <a:tbl>
              <a:tblPr/>
              <a:tblGrid>
                <a:gridCol w="85725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0" name="Line 45"/>
          <p:cNvSpPr>
            <a:spLocks noChangeShapeType="1"/>
          </p:cNvSpPr>
          <p:nvPr/>
        </p:nvSpPr>
        <p:spPr bwMode="auto">
          <a:xfrm>
            <a:off x="2417387" y="5468690"/>
            <a:ext cx="1167859" cy="9070"/>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51692" name="TextBox 1051691"/>
          <p:cNvSpPr txBox="1"/>
          <p:nvPr/>
        </p:nvSpPr>
        <p:spPr>
          <a:xfrm>
            <a:off x="2142511" y="5650560"/>
            <a:ext cx="1330427" cy="369332"/>
          </a:xfrm>
          <a:prstGeom prst="rect">
            <a:avLst/>
          </a:prstGeom>
          <a:noFill/>
        </p:spPr>
        <p:txBody>
          <a:bodyPr wrap="square" rtlCol="0">
            <a:spAutoFit/>
          </a:bodyPr>
          <a:lstStyle/>
          <a:p>
            <a:pPr algn="ctr"/>
            <a:r>
              <a:rPr lang="en-US" dirty="0"/>
              <a:t>Z = 0.5</a:t>
            </a:r>
          </a:p>
        </p:txBody>
      </p:sp>
      <p:graphicFrame>
        <p:nvGraphicFramePr>
          <p:cNvPr id="52" name="Group 46"/>
          <p:cNvGraphicFramePr>
            <a:graphicFrameLocks noGrp="1"/>
          </p:cNvGraphicFramePr>
          <p:nvPr/>
        </p:nvGraphicFramePr>
        <p:xfrm>
          <a:off x="3729096" y="4875084"/>
          <a:ext cx="1581150" cy="1188720"/>
        </p:xfrm>
        <a:graphic>
          <a:graphicData uri="http://schemas.openxmlformats.org/drawingml/2006/table">
            <a:tbl>
              <a:tblPr/>
              <a:tblGrid>
                <a:gridCol w="85725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3" name="Rectangle 3"/>
          <p:cNvSpPr txBox="1">
            <a:spLocks noChangeArrowheads="1"/>
          </p:cNvSpPr>
          <p:nvPr/>
        </p:nvSpPr>
        <p:spPr bwMode="auto">
          <a:xfrm>
            <a:off x="5862165" y="4286255"/>
            <a:ext cx="5195946" cy="1398865"/>
          </a:xfrm>
          <a:prstGeom prst="rect">
            <a:avLst/>
          </a:prstGeom>
          <a:noFill/>
          <a:ln w="9525">
            <a:no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r>
              <a:rPr lang="en-US" sz="2400" dirty="0"/>
              <a:t>Example 2</a:t>
            </a:r>
          </a:p>
          <a:p>
            <a:pPr lvl="1"/>
            <a:endParaRPr lang="en-US" sz="2000" dirty="0"/>
          </a:p>
          <a:p>
            <a:endParaRPr lang="en-US" sz="2400" dirty="0"/>
          </a:p>
          <a:p>
            <a:endParaRPr lang="en-US" sz="2400" dirty="0"/>
          </a:p>
          <a:p>
            <a:endParaRPr lang="en-US" sz="2400" dirty="0"/>
          </a:p>
        </p:txBody>
      </p:sp>
      <p:graphicFrame>
        <p:nvGraphicFramePr>
          <p:cNvPr id="54" name="Group 7"/>
          <p:cNvGraphicFramePr>
            <a:graphicFrameLocks noGrp="1"/>
          </p:cNvGraphicFramePr>
          <p:nvPr/>
        </p:nvGraphicFramePr>
        <p:xfrm>
          <a:off x="6031680" y="4799040"/>
          <a:ext cx="2270544" cy="1854201"/>
        </p:xfrm>
        <a:graphic>
          <a:graphicData uri="http://schemas.openxmlformats.org/drawingml/2006/table">
            <a:tbl>
              <a:tblPr/>
              <a:tblGrid>
                <a:gridCol w="756848">
                  <a:extLst>
                    <a:ext uri="{9D8B030D-6E8A-4147-A177-3AD203B41FA5}">
                      <a16:colId xmlns:a16="http://schemas.microsoft.com/office/drawing/2014/main" val="20000"/>
                    </a:ext>
                  </a:extLst>
                </a:gridCol>
                <a:gridCol w="756848">
                  <a:extLst>
                    <a:ext uri="{9D8B030D-6E8A-4147-A177-3AD203B41FA5}">
                      <a16:colId xmlns:a16="http://schemas.microsoft.com/office/drawing/2014/main" val="20001"/>
                    </a:ext>
                  </a:extLst>
                </a:gridCol>
                <a:gridCol w="756848">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5" name="TextBox 54"/>
          <p:cNvSpPr txBox="1"/>
          <p:nvPr/>
        </p:nvSpPr>
        <p:spPr>
          <a:xfrm>
            <a:off x="2372663" y="4913040"/>
            <a:ext cx="1223637" cy="369332"/>
          </a:xfrm>
          <a:prstGeom prst="rect">
            <a:avLst/>
          </a:prstGeom>
          <a:noFill/>
        </p:spPr>
        <p:txBody>
          <a:bodyPr wrap="none" rtlCol="0">
            <a:spAutoFit/>
          </a:bodyPr>
          <a:lstStyle/>
          <a:p>
            <a:r>
              <a:rPr lang="en-US" dirty="0"/>
              <a:t>Normalize</a:t>
            </a:r>
          </a:p>
        </p:txBody>
      </p:sp>
      <p:sp>
        <p:nvSpPr>
          <p:cNvPr id="56" name="Line 45"/>
          <p:cNvSpPr>
            <a:spLocks noChangeShapeType="1"/>
          </p:cNvSpPr>
          <p:nvPr/>
        </p:nvSpPr>
        <p:spPr bwMode="auto">
          <a:xfrm>
            <a:off x="8608552" y="5629730"/>
            <a:ext cx="1167859" cy="9070"/>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7" name="TextBox 56"/>
          <p:cNvSpPr txBox="1"/>
          <p:nvPr/>
        </p:nvSpPr>
        <p:spPr>
          <a:xfrm>
            <a:off x="8558293" y="5785680"/>
            <a:ext cx="845491" cy="369332"/>
          </a:xfrm>
          <a:prstGeom prst="rect">
            <a:avLst/>
          </a:prstGeom>
          <a:noFill/>
        </p:spPr>
        <p:txBody>
          <a:bodyPr wrap="none" rtlCol="0">
            <a:spAutoFit/>
          </a:bodyPr>
          <a:lstStyle/>
          <a:p>
            <a:r>
              <a:rPr lang="en-US" dirty="0"/>
              <a:t>Z = 50</a:t>
            </a:r>
          </a:p>
        </p:txBody>
      </p:sp>
      <p:sp>
        <p:nvSpPr>
          <p:cNvPr id="59" name="TextBox 58"/>
          <p:cNvSpPr txBox="1"/>
          <p:nvPr/>
        </p:nvSpPr>
        <p:spPr>
          <a:xfrm>
            <a:off x="8537911" y="5143200"/>
            <a:ext cx="1223637" cy="369332"/>
          </a:xfrm>
          <a:prstGeom prst="rect">
            <a:avLst/>
          </a:prstGeom>
          <a:noFill/>
        </p:spPr>
        <p:txBody>
          <a:bodyPr wrap="none" rtlCol="0">
            <a:spAutoFit/>
          </a:bodyPr>
          <a:lstStyle/>
          <a:p>
            <a:r>
              <a:rPr lang="en-US" dirty="0"/>
              <a:t>Normalize</a:t>
            </a:r>
          </a:p>
        </p:txBody>
      </p:sp>
      <p:graphicFrame>
        <p:nvGraphicFramePr>
          <p:cNvPr id="60" name="Group 7"/>
          <p:cNvGraphicFramePr>
            <a:graphicFrameLocks noGrp="1"/>
          </p:cNvGraphicFramePr>
          <p:nvPr/>
        </p:nvGraphicFramePr>
        <p:xfrm>
          <a:off x="9803883" y="4795920"/>
          <a:ext cx="2270544" cy="1854201"/>
        </p:xfrm>
        <a:graphic>
          <a:graphicData uri="http://schemas.openxmlformats.org/drawingml/2006/table">
            <a:tbl>
              <a:tblPr/>
              <a:tblGrid>
                <a:gridCol w="756848">
                  <a:extLst>
                    <a:ext uri="{9D8B030D-6E8A-4147-A177-3AD203B41FA5}">
                      <a16:colId xmlns:a16="http://schemas.microsoft.com/office/drawing/2014/main" val="20000"/>
                    </a:ext>
                  </a:extLst>
                </a:gridCol>
                <a:gridCol w="756848">
                  <a:extLst>
                    <a:ext uri="{9D8B030D-6E8A-4147-A177-3AD203B41FA5}">
                      <a16:colId xmlns:a16="http://schemas.microsoft.com/office/drawing/2014/main" val="20001"/>
                    </a:ext>
                  </a:extLst>
                </a:gridCol>
                <a:gridCol w="756848">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16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16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5169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690" grpId="0" animBg="1"/>
      <p:bldP spid="1051691" grpId="0" animBg="1"/>
      <p:bldP spid="50" grpId="0" animBg="1"/>
      <p:bldP spid="1051692" grpId="0"/>
      <p:bldP spid="55" grpId="0"/>
      <p:bldP spid="56" grpId="0" animBg="1"/>
      <p:bldP spid="57" grpId="0"/>
      <p:bldP spid="59"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Normalization Trick</a:t>
            </a:r>
          </a:p>
        </p:txBody>
      </p:sp>
      <p:sp>
        <p:nvSpPr>
          <p:cNvPr id="1051651" name="Rectangle 3"/>
          <p:cNvSpPr>
            <a:spLocks noGrp="1" noChangeArrowheads="1"/>
          </p:cNvSpPr>
          <p:nvPr>
            <p:ph idx="1"/>
          </p:nvPr>
        </p:nvSpPr>
        <p:spPr>
          <a:xfrm>
            <a:off x="457200" y="1388534"/>
            <a:ext cx="8377238" cy="4737630"/>
          </a:xfrm>
        </p:spPr>
        <p:txBody>
          <a:bodyPr>
            <a:normAutofit fontScale="92500" lnSpcReduction="10000"/>
          </a:bodyPr>
          <a:lstStyle/>
          <a:p>
            <a:pPr eaLnBrk="1" hangingPunct="1">
              <a:lnSpc>
                <a:spcPct val="90000"/>
              </a:lnSpc>
            </a:pPr>
            <a:r>
              <a:rPr lang="en-US" sz="2400" dirty="0"/>
              <a:t>A trick to get a whole conditional distribution at once:</a:t>
            </a:r>
          </a:p>
          <a:p>
            <a:pPr lvl="1" eaLnBrk="1" hangingPunct="1">
              <a:lnSpc>
                <a:spcPct val="90000"/>
              </a:lnSpc>
            </a:pPr>
            <a:r>
              <a:rPr lang="en-US" sz="2000" dirty="0"/>
              <a:t>Select the joint probabilities matching the evidence</a:t>
            </a:r>
          </a:p>
          <a:p>
            <a:pPr lvl="1" eaLnBrk="1" hangingPunct="1">
              <a:lnSpc>
                <a:spcPct val="90000"/>
              </a:lnSpc>
            </a:pPr>
            <a:r>
              <a:rPr lang="en-US" sz="2000" dirty="0"/>
              <a:t>Normalize the selection (make it sum to one)</a:t>
            </a:r>
          </a:p>
          <a:p>
            <a:pPr lvl="1" eaLnBrk="1" hangingPunct="1">
              <a:lnSpc>
                <a:spcPct val="90000"/>
              </a:lnSpc>
            </a:pPr>
            <a:r>
              <a:rPr lang="en-US" sz="2000" dirty="0"/>
              <a:t>Why does this work? Sum of selection is P(evidence)!  (P(r), here)</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eaLnBrk="1" hangingPunct="1">
              <a:lnSpc>
                <a:spcPct val="90000"/>
              </a:lnSpc>
              <a:buFont typeface="Wingdings" panose="05000000000000000000" pitchFamily="2" charset="2"/>
              <a:buNone/>
            </a:pPr>
            <a:r>
              <a:rPr lang="en-US" sz="2400" dirty="0"/>
              <a:t> </a:t>
            </a:r>
          </a:p>
        </p:txBody>
      </p:sp>
      <p:graphicFrame>
        <p:nvGraphicFramePr>
          <p:cNvPr id="1051652" name="Group 4"/>
          <p:cNvGraphicFramePr>
            <a:graphicFrameLocks noGrp="1"/>
          </p:cNvGraphicFramePr>
          <p:nvPr/>
        </p:nvGraphicFramePr>
        <p:xfrm>
          <a:off x="611188" y="3203575"/>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51678" name="Line 30"/>
          <p:cNvSpPr>
            <a:spLocks noChangeShapeType="1"/>
          </p:cNvSpPr>
          <p:nvPr/>
        </p:nvSpPr>
        <p:spPr bwMode="auto">
          <a:xfrm>
            <a:off x="2973388" y="4011613"/>
            <a:ext cx="815975" cy="0"/>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1051679" name="Group 31"/>
          <p:cNvGraphicFramePr>
            <a:graphicFrameLocks noGrp="1"/>
          </p:cNvGraphicFramePr>
          <p:nvPr/>
        </p:nvGraphicFramePr>
        <p:xfrm>
          <a:off x="3883025" y="3582988"/>
          <a:ext cx="1866900" cy="1114425"/>
        </p:xfrm>
        <a:graphic>
          <a:graphicData uri="http://schemas.openxmlformats.org/drawingml/2006/table">
            <a:tbl>
              <a:tblPr/>
              <a:tblGrid>
                <a:gridCol w="611973">
                  <a:extLst>
                    <a:ext uri="{9D8B030D-6E8A-4147-A177-3AD203B41FA5}">
                      <a16:colId xmlns:a16="http://schemas.microsoft.com/office/drawing/2014/main" val="20000"/>
                    </a:ext>
                  </a:extLst>
                </a:gridCol>
                <a:gridCol w="712676">
                  <a:extLst>
                    <a:ext uri="{9D8B030D-6E8A-4147-A177-3AD203B41FA5}">
                      <a16:colId xmlns:a16="http://schemas.microsoft.com/office/drawing/2014/main" val="20001"/>
                    </a:ext>
                  </a:extLst>
                </a:gridCol>
                <a:gridCol w="542251">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0.1</a:t>
                      </a: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cold</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0.3</a:t>
                      </a: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051693" name="Line 45"/>
          <p:cNvSpPr>
            <a:spLocks noChangeShapeType="1"/>
          </p:cNvSpPr>
          <p:nvPr/>
        </p:nvSpPr>
        <p:spPr bwMode="auto">
          <a:xfrm>
            <a:off x="5881688" y="3979863"/>
            <a:ext cx="806450" cy="0"/>
          </a:xfrm>
          <a:prstGeom prst="line">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1051694" name="Group 46"/>
          <p:cNvGraphicFramePr>
            <a:graphicFrameLocks noGrp="1"/>
          </p:cNvGraphicFramePr>
          <p:nvPr/>
        </p:nvGraphicFramePr>
        <p:xfrm>
          <a:off x="6859588" y="3582988"/>
          <a:ext cx="15811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0.75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051708" name="Text Box 60"/>
          <p:cNvSpPr txBox="1">
            <a:spLocks noChangeArrowheads="1"/>
          </p:cNvSpPr>
          <p:nvPr/>
        </p:nvSpPr>
        <p:spPr bwMode="auto">
          <a:xfrm>
            <a:off x="2944813" y="4194175"/>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dirty="0">
                <a:latin typeface="Calibri" panose="020F0502020204030204" pitchFamily="34" charset="0"/>
                <a:cs typeface="Calibri" panose="020F0502020204030204" pitchFamily="34" charset="0"/>
              </a:rPr>
              <a:t>Select</a:t>
            </a:r>
          </a:p>
        </p:txBody>
      </p:sp>
      <p:sp>
        <p:nvSpPr>
          <p:cNvPr id="1051709" name="Text Box 61"/>
          <p:cNvSpPr txBox="1">
            <a:spLocks noChangeArrowheads="1"/>
          </p:cNvSpPr>
          <p:nvPr/>
        </p:nvSpPr>
        <p:spPr bwMode="auto">
          <a:xfrm>
            <a:off x="5745163" y="4162425"/>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sz="1600" dirty="0">
                <a:latin typeface="Calibri" panose="020F0502020204030204" pitchFamily="34" charset="0"/>
                <a:cs typeface="Calibri" panose="020F0502020204030204" pitchFamily="34" charset="0"/>
              </a:rPr>
              <a:t>Normalize</a:t>
            </a:r>
          </a:p>
        </p:txBody>
      </p:sp>
      <p:pic>
        <p:nvPicPr>
          <p:cNvPr id="1051710" name="Picture 62"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276725" y="3176588"/>
            <a:ext cx="10001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1711" name="Picture 63"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7015163" y="3121025"/>
            <a:ext cx="969962"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1715" name="Picture 67"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744663" y="5657143"/>
            <a:ext cx="558482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30" name="Picture 50" descr="txp_fi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082675" y="2771775"/>
            <a:ext cx="1179513"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16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167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517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517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5170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5169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16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517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51651">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517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678" grpId="0" animBg="1"/>
      <p:bldP spid="1051693" grpId="0" animBg="1"/>
      <p:bldP spid="1051708" grpId="0"/>
      <p:bldP spid="1051709"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t>Conditional Distributions</a:t>
            </a:r>
          </a:p>
        </p:txBody>
      </p:sp>
      <p:sp>
        <p:nvSpPr>
          <p:cNvPr id="14339" name="Rectangle 3"/>
          <p:cNvSpPr>
            <a:spLocks noGrp="1" noChangeArrowheads="1"/>
          </p:cNvSpPr>
          <p:nvPr>
            <p:ph idx="1"/>
          </p:nvPr>
        </p:nvSpPr>
        <p:spPr>
          <a:xfrm>
            <a:off x="457200" y="1447800"/>
            <a:ext cx="8229600" cy="4525963"/>
          </a:xfrm>
        </p:spPr>
        <p:txBody>
          <a:bodyPr/>
          <a:lstStyle/>
          <a:p>
            <a:pPr eaLnBrk="1" hangingPunct="1"/>
            <a:r>
              <a:rPr lang="en-US" sz="2400" dirty="0">
                <a:solidFill>
                  <a:schemeClr val="tx1"/>
                </a:solidFill>
              </a:rPr>
              <a:t>Conditional distributions are probability distributions over some variables given fixed values of others</a:t>
            </a:r>
          </a:p>
        </p:txBody>
      </p:sp>
      <p:pic>
        <p:nvPicPr>
          <p:cNvPr id="13316" name="Picture 57"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573213" y="3056115"/>
            <a:ext cx="2071687"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4" name="Group 7"/>
          <p:cNvGraphicFramePr>
            <a:graphicFrameLocks noGrp="1"/>
          </p:cNvGraphicFramePr>
          <p:nvPr/>
        </p:nvGraphicFramePr>
        <p:xfrm>
          <a:off x="5416550" y="3435350"/>
          <a:ext cx="2743200" cy="198120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45" name="Group 60"/>
          <p:cNvGraphicFramePr>
            <a:graphicFrameLocks noGrp="1"/>
          </p:cNvGraphicFramePr>
          <p:nvPr/>
        </p:nvGraphicFramePr>
        <p:xfrm>
          <a:off x="1708150" y="3497440"/>
          <a:ext cx="1828800" cy="1189038"/>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0.8</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59" name="Picture 58"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533525" y="4902201"/>
            <a:ext cx="216217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9" name="Group 60"/>
          <p:cNvGraphicFramePr>
            <a:graphicFrameLocks noGrp="1"/>
          </p:cNvGraphicFramePr>
          <p:nvPr/>
        </p:nvGraphicFramePr>
        <p:xfrm>
          <a:off x="1712913" y="5343526"/>
          <a:ext cx="1828800" cy="1189038"/>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0.4</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0.6</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14396" name="Picture 50"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6149975" y="3011488"/>
            <a:ext cx="1179513" cy="298450"/>
          </a:xfrm>
          <a:prstGeom prst="rect">
            <a:avLst/>
          </a:prstGeom>
          <a:solidFill>
            <a:schemeClr val="bg2">
              <a:lumMod val="40000"/>
              <a:lumOff val="60000"/>
            </a:schemeClr>
          </a:solidFill>
          <a:ln>
            <a:noFill/>
          </a:ln>
        </p:spPr>
      </p:pic>
      <p:sp>
        <p:nvSpPr>
          <p:cNvPr id="14397" name="TextBox 55"/>
          <p:cNvSpPr txBox="1">
            <a:spLocks noChangeArrowheads="1"/>
          </p:cNvSpPr>
          <p:nvPr/>
        </p:nvSpPr>
        <p:spPr bwMode="auto">
          <a:xfrm>
            <a:off x="1309688" y="2386013"/>
            <a:ext cx="2743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2000" dirty="0">
                <a:solidFill>
                  <a:schemeClr val="accent2"/>
                </a:solidFill>
                <a:latin typeface="Calibri" panose="020F0502020204030204" pitchFamily="34" charset="0"/>
                <a:cs typeface="Calibri" panose="020F0502020204030204" pitchFamily="34" charset="0"/>
              </a:rPr>
              <a:t>Conditional Distributions</a:t>
            </a:r>
          </a:p>
        </p:txBody>
      </p:sp>
      <p:sp>
        <p:nvSpPr>
          <p:cNvPr id="14398" name="TextBox 56"/>
          <p:cNvSpPr txBox="1">
            <a:spLocks noChangeArrowheads="1"/>
          </p:cNvSpPr>
          <p:nvPr/>
        </p:nvSpPr>
        <p:spPr bwMode="auto">
          <a:xfrm>
            <a:off x="5827713" y="2384425"/>
            <a:ext cx="25876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2000" dirty="0">
                <a:solidFill>
                  <a:schemeClr val="accent2"/>
                </a:solidFill>
                <a:latin typeface="Calibri" panose="020F0502020204030204" pitchFamily="34" charset="0"/>
                <a:cs typeface="Calibri" panose="020F0502020204030204" pitchFamily="34" charset="0"/>
              </a:rPr>
              <a:t>Joint Distribution</a:t>
            </a:r>
          </a:p>
        </p:txBody>
      </p:sp>
      <p:sp>
        <p:nvSpPr>
          <p:cNvPr id="60" name="Left Brace 59"/>
          <p:cNvSpPr/>
          <p:nvPr/>
        </p:nvSpPr>
        <p:spPr>
          <a:xfrm>
            <a:off x="1139825" y="2921000"/>
            <a:ext cx="207963" cy="35179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62" name="Picture 61" descr="txp_fi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652463" y="4097338"/>
            <a:ext cx="312737" cy="114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t>Probabilistic Inference</a:t>
            </a:r>
          </a:p>
        </p:txBody>
      </p:sp>
      <p:sp>
        <p:nvSpPr>
          <p:cNvPr id="16387" name="Rectangle 3"/>
          <p:cNvSpPr>
            <a:spLocks noGrp="1" noChangeArrowheads="1"/>
          </p:cNvSpPr>
          <p:nvPr>
            <p:ph idx="1"/>
          </p:nvPr>
        </p:nvSpPr>
        <p:spPr>
          <a:xfrm>
            <a:off x="379413" y="1407089"/>
            <a:ext cx="6854237" cy="4773049"/>
          </a:xfrm>
        </p:spPr>
        <p:txBody>
          <a:bodyPr>
            <a:normAutofit/>
          </a:bodyPr>
          <a:lstStyle/>
          <a:p>
            <a:pPr eaLnBrk="1" hangingPunct="1"/>
            <a:r>
              <a:rPr lang="en-US" sz="2400" dirty="0"/>
              <a:t>Probabilistic inference: compute a desired probability from other known probabilities (e.g. conditional from joint)</a:t>
            </a:r>
          </a:p>
          <a:p>
            <a:pPr eaLnBrk="1" hangingPunct="1"/>
            <a:endParaRPr lang="en-US" sz="2400" dirty="0"/>
          </a:p>
          <a:p>
            <a:pPr eaLnBrk="1" hangingPunct="1"/>
            <a:r>
              <a:rPr lang="en-US" sz="2400" dirty="0"/>
              <a:t>We generally compute conditional probabilities </a:t>
            </a:r>
          </a:p>
          <a:p>
            <a:pPr lvl="1" eaLnBrk="1" hangingPunct="1"/>
            <a:r>
              <a:rPr lang="en-US" sz="2000" dirty="0"/>
              <a:t>P(on time | no reported accidents) = 0.90</a:t>
            </a:r>
          </a:p>
          <a:p>
            <a:pPr lvl="1" eaLnBrk="1" hangingPunct="1"/>
            <a:r>
              <a:rPr lang="en-US" sz="2000" dirty="0"/>
              <a:t>These represent the agent’s </a:t>
            </a:r>
            <a:r>
              <a:rPr lang="en-US" sz="2000" i="1" dirty="0"/>
              <a:t>beliefs</a:t>
            </a:r>
            <a:r>
              <a:rPr lang="en-US" sz="2000" dirty="0"/>
              <a:t> given the evidence</a:t>
            </a:r>
            <a:endParaRPr lang="en-US" sz="2000" i="1" dirty="0"/>
          </a:p>
          <a:p>
            <a:pPr eaLnBrk="1" hangingPunct="1"/>
            <a:r>
              <a:rPr lang="en-US" sz="2400" dirty="0"/>
              <a:t>Probabilities change with new evidence:</a:t>
            </a:r>
          </a:p>
          <a:p>
            <a:pPr lvl="1" eaLnBrk="1" hangingPunct="1"/>
            <a:r>
              <a:rPr lang="en-US" sz="2000" dirty="0"/>
              <a:t>P(on time | no accidents, 5 a.m.) = 0.95</a:t>
            </a:r>
          </a:p>
          <a:p>
            <a:pPr lvl="1" eaLnBrk="1" hangingPunct="1"/>
            <a:r>
              <a:rPr lang="en-US" sz="2000" dirty="0"/>
              <a:t>P(on time | no accidents, 5 a.m., raining) = 0.80</a:t>
            </a:r>
          </a:p>
          <a:p>
            <a:pPr lvl="1" eaLnBrk="1" hangingPunct="1"/>
            <a:r>
              <a:rPr lang="en-US" sz="2000" dirty="0"/>
              <a:t>Observing new evidence causes </a:t>
            </a:r>
            <a:r>
              <a:rPr lang="en-US" sz="2000" i="1" dirty="0"/>
              <a:t>beliefs to be updated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8016" y="1295018"/>
            <a:ext cx="5110454" cy="472868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a:t>Inference 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a:t>General case:</a:t>
            </a:r>
          </a:p>
          <a:p>
            <a:pPr lvl="1" eaLnBrk="1" hangingPunct="1">
              <a:lnSpc>
                <a:spcPct val="80000"/>
              </a:lnSpc>
            </a:pPr>
            <a:r>
              <a:rPr lang="en-US" sz="1800" dirty="0"/>
              <a:t>Evidence variables: </a:t>
            </a:r>
          </a:p>
          <a:p>
            <a:pPr lvl="1" eaLnBrk="1" hangingPunct="1">
              <a:lnSpc>
                <a:spcPct val="80000"/>
              </a:lnSpc>
            </a:pPr>
            <a:r>
              <a:rPr lang="en-US" sz="1800" dirty="0"/>
              <a:t>Query* variable:</a:t>
            </a:r>
          </a:p>
          <a:p>
            <a:pPr lvl="1" eaLnBrk="1" hangingPunct="1">
              <a:lnSpc>
                <a:spcPct val="80000"/>
              </a:lnSpc>
            </a:pPr>
            <a:r>
              <a:rPr lang="en-US" sz="1800" dirty="0"/>
              <a:t>Hidden variables:</a:t>
            </a:r>
          </a:p>
          <a:p>
            <a:pPr lvl="1" eaLnBrk="1" hangingPunct="1">
              <a:lnSpc>
                <a:spcPct val="80000"/>
              </a:lnSpc>
            </a:pPr>
            <a:endParaRPr lang="en-US" sz="1600" dirty="0"/>
          </a:p>
          <a:p>
            <a:pPr lvl="1" eaLnBrk="1" hangingPunct="1">
              <a:lnSpc>
                <a:spcPct val="80000"/>
              </a:lnSpc>
            </a:pPr>
            <a:endParaRPr lang="en-US" sz="1600" dirty="0"/>
          </a:p>
        </p:txBody>
      </p:sp>
      <p:pic>
        <p:nvPicPr>
          <p:cNvPr id="18436" name="Picture 5" descr="txp_fig"/>
          <p:cNvPicPr>
            <a:picLocks noChangeAspect="1" noChangeArrowheads="1"/>
          </p:cNvPicPr>
          <p:nvPr>
            <p:custDataLst>
              <p:tags r:id="rId1"/>
            </p:custDataLst>
          </p:nvPr>
        </p:nvPicPr>
        <p:blipFill>
          <a:blip r:embed="rId12">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2545724" y="6085668"/>
            <a:ext cx="188595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8">
            <a:extLst>
              <a:ext uri="{28A0092B-C50C-407E-A947-70E740481C1C}">
                <a14:useLocalDpi xmlns:a14="http://schemas.microsoft.com/office/drawing/2010/main" val="0"/>
              </a:ext>
            </a:extLst>
          </a:blip>
          <a:srcRect/>
          <a:stretch>
            <a:fillRect/>
          </a:stretch>
        </p:blipFill>
        <p:spPr bwMode="auto">
          <a:xfrm>
            <a:off x="4505953" y="6003710"/>
            <a:ext cx="32575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00" name="AutoShape 20"/>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1044501" name="Picture 21" descr="txp_fig"/>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5756065" y="6561666"/>
            <a:ext cx="157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5" name="AutoShape 22"/>
          <p:cNvSpPr/>
          <p:nvPr/>
        </p:nvSpPr>
        <p:spPr bwMode="auto">
          <a:xfrm>
            <a:off x="5379898" y="1559239"/>
            <a:ext cx="228600" cy="914400"/>
          </a:xfrm>
          <a:prstGeom prst="rightBrace">
            <a:avLst>
              <a:gd name="adj1" fmla="val 33333"/>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i="1" dirty="0">
                <a:latin typeface="Calibri" panose="020F0502020204030204" pitchFamily="34" charset="0"/>
                <a:cs typeface="Calibri" panose="020F0502020204030204" pitchFamily="34" charset="0"/>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1400" i="1" dirty="0">
                <a:latin typeface="Calibri" panose="020F0502020204030204" pitchFamily="34" charset="0"/>
                <a:cs typeface="Calibri" panose="020F0502020204030204" pitchFamily="34" charset="0"/>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pPr>
              <a:lnSpc>
                <a:spcPct val="80000"/>
              </a:lnSpc>
            </a:pPr>
            <a:r>
              <a:rPr lang="en-US" sz="2000" dirty="0"/>
              <a:t>We want:</a:t>
            </a:r>
          </a:p>
          <a:p>
            <a:pPr lvl="1">
              <a:lnSpc>
                <a:spcPct val="80000"/>
              </a:lnSpc>
            </a:pPr>
            <a:endParaRPr lang="en-US" sz="1600" dirty="0"/>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pPr>
              <a:lnSpc>
                <a:spcPct val="80000"/>
              </a:lnSpc>
            </a:pPr>
            <a:r>
              <a:rPr lang="en-US" sz="2000" dirty="0"/>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pPr>
              <a:lnSpc>
                <a:spcPct val="80000"/>
              </a:lnSpc>
            </a:pPr>
            <a:r>
              <a:rPr lang="en-US" sz="2000" dirty="0"/>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pPr>
              <a:lnSpc>
                <a:spcPct val="80000"/>
              </a:lnSpc>
            </a:pPr>
            <a:r>
              <a:rPr lang="en-US" sz="2000" dirty="0"/>
              <a:t>Step 3: Normalize</a:t>
            </a:r>
          </a:p>
          <a:p>
            <a:pPr>
              <a:lnSpc>
                <a:spcPct val="80000"/>
              </a:lnSpc>
            </a:pPr>
            <a:endParaRPr lang="en-US" sz="2000" dirty="0"/>
          </a:p>
        </p:txBody>
      </p:sp>
      <p:pic>
        <p:nvPicPr>
          <p:cNvPr id="2" name="Picture 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180292" y="5607398"/>
            <a:ext cx="2463800" cy="584200"/>
          </a:xfrm>
          <a:prstGeom prst="rect">
            <a:avLst/>
          </a:prstGeom>
        </p:spPr>
      </p:pic>
      <p:pic>
        <p:nvPicPr>
          <p:cNvPr id="6" name="Picture 5" descr="TP_tmp.png"/>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bwMode="auto">
          <a:xfrm>
            <a:off x="8408358" y="6256866"/>
            <a:ext cx="3657600" cy="533400"/>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10" name="Picture 9" descr="latex-image-1.pdf"/>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a:t>Inference by Enumeration</a:t>
            </a:r>
          </a:p>
        </p:txBody>
      </p:sp>
      <p:sp>
        <p:nvSpPr>
          <p:cNvPr id="17411" name="Rectangle 3"/>
          <p:cNvSpPr>
            <a:spLocks noGrp="1" noChangeArrowheads="1"/>
          </p:cNvSpPr>
          <p:nvPr>
            <p:ph idx="1"/>
          </p:nvPr>
        </p:nvSpPr>
        <p:spPr>
          <a:xfrm>
            <a:off x="457200" y="1600200"/>
            <a:ext cx="4038600" cy="4525963"/>
          </a:xfrm>
        </p:spPr>
        <p:txBody>
          <a:bodyPr/>
          <a:lstStyle/>
          <a:p>
            <a:pPr eaLnBrk="1" hangingPunct="1"/>
            <a:r>
              <a:rPr lang="en-US" sz="2400" dirty="0"/>
              <a:t>P(W)?</a:t>
            </a:r>
          </a:p>
          <a:p>
            <a:pPr eaLnBrk="1" hangingPunct="1"/>
            <a:endParaRPr lang="en-US" sz="2400" dirty="0"/>
          </a:p>
          <a:p>
            <a:pPr eaLnBrk="1" hangingPunct="1"/>
            <a:endParaRPr lang="en-US" sz="2400" dirty="0"/>
          </a:p>
          <a:p>
            <a:pPr eaLnBrk="1" hangingPunct="1"/>
            <a:r>
              <a:rPr lang="en-US" sz="2400" dirty="0"/>
              <a:t>P(W | winter)?</a:t>
            </a:r>
          </a:p>
          <a:p>
            <a:pPr eaLnBrk="1" hangingPunct="1"/>
            <a:endParaRPr lang="en-US" sz="2400" dirty="0"/>
          </a:p>
          <a:p>
            <a:pPr eaLnBrk="1" hangingPunct="1"/>
            <a:endParaRPr lang="en-US" sz="2400" dirty="0"/>
          </a:p>
          <a:p>
            <a:pPr eaLnBrk="1" hangingPunct="1"/>
            <a:endParaRPr lang="en-US" sz="2400" dirty="0"/>
          </a:p>
          <a:p>
            <a:pPr eaLnBrk="1" hangingPunct="1"/>
            <a:r>
              <a:rPr lang="en-US" sz="2400" dirty="0"/>
              <a:t>P(W | winter, hot)?</a:t>
            </a:r>
          </a:p>
        </p:txBody>
      </p:sp>
      <p:graphicFrame>
        <p:nvGraphicFramePr>
          <p:cNvPr id="1037467" name="Group 155"/>
          <p:cNvGraphicFramePr>
            <a:graphicFrameLocks noGrp="1"/>
          </p:cNvGraphicFramePr>
          <p:nvPr/>
        </p:nvGraphicFramePr>
        <p:xfrm>
          <a:off x="7852551" y="1515801"/>
          <a:ext cx="3543618" cy="3566160"/>
        </p:xfrm>
        <a:graphic>
          <a:graphicData uri="http://schemas.openxmlformats.org/drawingml/2006/table">
            <a:tbl>
              <a:tblPr/>
              <a:tblGrid>
                <a:gridCol w="1095693">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828675">
                  <a:extLst>
                    <a:ext uri="{9D8B030D-6E8A-4147-A177-3AD203B41FA5}">
                      <a16:colId xmlns:a16="http://schemas.microsoft.com/office/drawing/2014/main" val="20002"/>
                    </a:ext>
                  </a:extLst>
                </a:gridCol>
                <a:gridCol w="790575">
                  <a:extLst>
                    <a:ext uri="{9D8B030D-6E8A-4147-A177-3AD203B41FA5}">
                      <a16:colId xmlns:a16="http://schemas.microsoft.com/office/drawing/2014/main" val="20003"/>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summer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summer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summer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cold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summer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cold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winter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winter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winter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cold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winter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cold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20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3"/>
          <p:cNvSpPr txBox="1">
            <a:spLocks noChangeArrowheads="1"/>
          </p:cNvSpPr>
          <p:nvPr/>
        </p:nvSpPr>
        <p:spPr bwMode="auto">
          <a:xfrm>
            <a:off x="929087" y="1411489"/>
            <a:ext cx="8080342" cy="4293176"/>
          </a:xfrm>
          <a:prstGeom prst="rect">
            <a:avLst/>
          </a:prstGeom>
          <a:noFill/>
          <a:ln w="9525">
            <a:no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pPr>
              <a:lnSpc>
                <a:spcPct val="80000"/>
              </a:lnSpc>
            </a:pPr>
            <a:endParaRPr lang="en-US" sz="2000" dirty="0"/>
          </a:p>
          <a:p>
            <a:pPr>
              <a:lnSpc>
                <a:spcPct val="80000"/>
              </a:lnSpc>
            </a:pPr>
            <a:r>
              <a:rPr lang="en-US" sz="2400" dirty="0"/>
              <a:t>Obvious problems:</a:t>
            </a:r>
          </a:p>
          <a:p>
            <a:pPr lvl="3">
              <a:lnSpc>
                <a:spcPct val="80000"/>
              </a:lnSpc>
            </a:pPr>
            <a:endParaRPr lang="en-US" sz="1200" dirty="0"/>
          </a:p>
          <a:p>
            <a:pPr lvl="1">
              <a:lnSpc>
                <a:spcPct val="80000"/>
              </a:lnSpc>
            </a:pPr>
            <a:r>
              <a:rPr lang="en-US" sz="2000" dirty="0"/>
              <a:t>Worst-case time complexity O(</a:t>
            </a:r>
            <a:r>
              <a:rPr lang="en-US" sz="2000" dirty="0" err="1"/>
              <a:t>d</a:t>
            </a:r>
            <a:r>
              <a:rPr lang="en-US" sz="2000" baseline="30000" dirty="0" err="1"/>
              <a:t>n</a:t>
            </a:r>
            <a:r>
              <a:rPr lang="en-US" sz="2000" dirty="0"/>
              <a:t>) </a:t>
            </a:r>
          </a:p>
          <a:p>
            <a:pPr lvl="6">
              <a:lnSpc>
                <a:spcPct val="80000"/>
              </a:lnSpc>
            </a:pPr>
            <a:endParaRPr lang="en-US" sz="1200" dirty="0"/>
          </a:p>
          <a:p>
            <a:pPr lvl="1">
              <a:lnSpc>
                <a:spcPct val="80000"/>
              </a:lnSpc>
            </a:pPr>
            <a:r>
              <a:rPr lang="en-US" sz="2000" dirty="0"/>
              <a:t>Space complexity O(</a:t>
            </a:r>
            <a:r>
              <a:rPr lang="en-US" sz="2000" dirty="0" err="1"/>
              <a:t>d</a:t>
            </a:r>
            <a:r>
              <a:rPr lang="en-US" sz="2000" baseline="30000" dirty="0" err="1"/>
              <a:t>n</a:t>
            </a:r>
            <a:r>
              <a:rPr lang="en-US" sz="2000" dirty="0"/>
              <a:t>) to store the joint distribution</a:t>
            </a:r>
          </a:p>
          <a:p>
            <a:pPr lvl="1">
              <a:lnSpc>
                <a:spcPct val="80000"/>
              </a:lnSpc>
            </a:pPr>
            <a:endParaRPr lang="en-US" sz="2000" dirty="0"/>
          </a:p>
          <a:p>
            <a:pPr lvl="1">
              <a:lnSpc>
                <a:spcPct val="80000"/>
              </a:lnSpc>
            </a:pPr>
            <a:endParaRPr lang="en-US" sz="2000" dirty="0"/>
          </a:p>
        </p:txBody>
      </p:sp>
      <p:sp>
        <p:nvSpPr>
          <p:cNvPr id="8" name="Title 7"/>
          <p:cNvSpPr>
            <a:spLocks noGrp="1"/>
          </p:cNvSpPr>
          <p:nvPr>
            <p:ph type="title"/>
          </p:nvPr>
        </p:nvSpPr>
        <p:spPr/>
        <p:txBody>
          <a:bodyPr/>
          <a:lstStyle/>
          <a:p>
            <a:r>
              <a:rPr lang="en-US" dirty="0"/>
              <a:t>Inference by Enumeration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The Product Rule</a:t>
            </a:r>
          </a:p>
        </p:txBody>
      </p:sp>
      <p:sp>
        <p:nvSpPr>
          <p:cNvPr id="1027075" name="Rectangle 3"/>
          <p:cNvSpPr>
            <a:spLocks noGrp="1" noChangeArrowheads="1"/>
          </p:cNvSpPr>
          <p:nvPr>
            <p:ph idx="1"/>
          </p:nvPr>
        </p:nvSpPr>
        <p:spPr>
          <a:xfrm>
            <a:off x="893005" y="1369120"/>
            <a:ext cx="7987470" cy="4757043"/>
          </a:xfrm>
        </p:spPr>
        <p:txBody>
          <a:bodyPr/>
          <a:lstStyle/>
          <a:p>
            <a:pPr eaLnBrk="1" hangingPunct="1"/>
            <a:r>
              <a:rPr lang="en-US" sz="2400" dirty="0"/>
              <a:t>Sometimes have conditional distributions but want the joint</a:t>
            </a:r>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p:txBody>
      </p:sp>
      <p:pic>
        <p:nvPicPr>
          <p:cNvPr id="1027080" name="Picture 8"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405402" y="2225699"/>
            <a:ext cx="24479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txp_fig.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bwMode="auto">
          <a:xfrm>
            <a:off x="1371949" y="2347356"/>
            <a:ext cx="5906965" cy="5992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sp>
        <p:nvSpPr>
          <p:cNvPr id="1027216" name="AutoShape 144"/>
          <p:cNvSpPr>
            <a:spLocks noChangeArrowheads="1"/>
          </p:cNvSpPr>
          <p:nvPr/>
        </p:nvSpPr>
        <p:spPr bwMode="auto">
          <a:xfrm>
            <a:off x="8044687" y="2421643"/>
            <a:ext cx="914400" cy="381000"/>
          </a:xfrm>
          <a:prstGeom prst="leftRightArrow">
            <a:avLst>
              <a:gd name="adj1" fmla="val 50000"/>
              <a:gd name="adj2" fmla="val 48000"/>
            </a:avLst>
          </a:prstGeom>
          <a:solidFill>
            <a:schemeClr val="accent1"/>
          </a:solidFill>
          <a:ln w="9525">
            <a:solidFill>
              <a:schemeClr val="tx1"/>
            </a:solidFill>
            <a:miter lim="800000"/>
          </a:ln>
        </p:spPr>
        <p:txBody>
          <a:bodyPr wrap="none" anchor="ctr"/>
          <a:lstStyle/>
          <a:p>
            <a:endParaRPr lang="en-US"/>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3637" y="3471580"/>
            <a:ext cx="5651673" cy="177641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295103" y="1510343"/>
            <a:ext cx="5718175" cy="595313"/>
          </a:xfrm>
          <a:prstGeom prst="rect">
            <a:avLst/>
          </a:prstGeom>
          <a:solidFill>
            <a:srgbClr val="FF6600"/>
          </a:solidFill>
          <a:ln w="6350">
            <a:solidFill>
              <a:schemeClr val="tx1"/>
            </a:solidFill>
            <a:miter lim="800000"/>
          </a:ln>
          <a:effectLst/>
        </p:spPr>
        <p:txBody>
          <a:bodyPr wrap="none" anchor="ctr">
            <a:spAutoFit/>
          </a:bodyPr>
          <a:lstStyle/>
          <a:p>
            <a:pPr>
              <a:defRPr/>
            </a:pPr>
            <a:endParaRPr lang="zh-CN" altLang="en-US"/>
          </a:p>
        </p:txBody>
      </p:sp>
      <p:sp>
        <p:nvSpPr>
          <p:cNvPr id="8" name="Rectangle 4"/>
          <p:cNvSpPr txBox="1"/>
          <p:nvPr/>
        </p:nvSpPr>
        <p:spPr>
          <a:xfrm>
            <a:off x="3295103" y="1541245"/>
            <a:ext cx="6364287" cy="46196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anose="05000000000000000000" pitchFamily="2" charset="2"/>
              <a:buNone/>
            </a:pPr>
            <a:r>
              <a:rPr lang="en-US" altLang="zh-CN" b="1" dirty="0">
                <a:latin typeface="黑体" panose="02010609060101010101" pitchFamily="49" charset="-122"/>
              </a:rPr>
              <a:t>5.1   </a:t>
            </a:r>
            <a:r>
              <a:rPr lang="zh-CN" altLang="en-US" b="1" dirty="0">
                <a:latin typeface="黑体" panose="02010609060101010101" pitchFamily="49" charset="-122"/>
              </a:rPr>
              <a:t>概述</a:t>
            </a:r>
          </a:p>
          <a:p>
            <a:pPr>
              <a:lnSpc>
                <a:spcPct val="120000"/>
              </a:lnSpc>
              <a:buFont typeface="Wingdings" panose="05000000000000000000" pitchFamily="2" charset="2"/>
              <a:buNone/>
            </a:pPr>
            <a:r>
              <a:rPr lang="en-US" altLang="zh-CN" b="1" dirty="0">
                <a:latin typeface="黑体" panose="02010609060101010101" pitchFamily="49" charset="-122"/>
              </a:rPr>
              <a:t>5.2   </a:t>
            </a:r>
            <a:r>
              <a:rPr lang="zh-CN" altLang="en-US" b="1" dirty="0">
                <a:latin typeface="黑体" panose="02010609060101010101" pitchFamily="49" charset="-122"/>
              </a:rPr>
              <a:t>概率统计方法</a:t>
            </a:r>
            <a:endParaRPr lang="en-US" altLang="zh-CN"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rPr>
              <a:t>5.3   Bayes</a:t>
            </a:r>
            <a:r>
              <a:rPr lang="zh-CN" altLang="en-US" b="1" dirty="0">
                <a:latin typeface="黑体" panose="02010609060101010101" pitchFamily="49" charset="-122"/>
              </a:rPr>
              <a:t>网络</a:t>
            </a:r>
          </a:p>
        </p:txBody>
      </p:sp>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967B5717-47C2-4836-8B75-2555FF996FDC}" type="slidenum">
              <a:rPr lang="zh-CN" altLang="en-US" sz="1200" b="0">
                <a:solidFill>
                  <a:srgbClr val="898989"/>
                </a:solidFill>
                <a:ea typeface="黑体" panose="02010609060101010101" pitchFamily="49" charset="-122"/>
              </a:rPr>
              <a:t>4</a:t>
            </a:fld>
            <a:endParaRPr lang="en-US" altLang="zh-CN" sz="1200" b="0">
              <a:solidFill>
                <a:srgbClr val="898989"/>
              </a:solidFill>
              <a:ea typeface="黑体" panose="02010609060101010101" pitchFamily="49" charset="-122"/>
            </a:endParaRPr>
          </a:p>
        </p:txBody>
      </p:sp>
      <p:sp>
        <p:nvSpPr>
          <p:cNvPr id="519171" name="Rectangle 3"/>
          <p:cNvSpPr>
            <a:spLocks noGrp="1"/>
          </p:cNvSpPr>
          <p:nvPr>
            <p:ph type="title"/>
          </p:nvPr>
        </p:nvSpPr>
        <p:spPr>
          <a:xfrm>
            <a:off x="2846936" y="608177"/>
            <a:ext cx="6300787" cy="649288"/>
          </a:xfrm>
        </p:spPr>
        <p:txBody>
          <a:bodyPr>
            <a:normAutofit fontScale="90000"/>
          </a:bodyPr>
          <a:lstStyle/>
          <a:p>
            <a:pPr algn="ctr">
              <a:defRPr/>
            </a:pPr>
            <a:r>
              <a:rPr lang="zh-CN" altLang="en-US" sz="4000">
                <a:solidFill>
                  <a:srgbClr val="800000"/>
                </a:solidFill>
                <a:effectLst>
                  <a:outerShdw blurRad="38100" dist="38100" dir="2700000" algn="tl">
                    <a:srgbClr val="C0C0C0"/>
                  </a:outerShdw>
                </a:effectLst>
                <a:ea typeface="华文隶书" panose="02010800040101010101" pitchFamily="2" charset="-122"/>
              </a:rPr>
              <a:t>主 要 内 容</a:t>
            </a:r>
          </a:p>
        </p:txBody>
      </p:sp>
    </p:spTree>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The Product Rule</a:t>
            </a:r>
          </a:p>
        </p:txBody>
      </p:sp>
      <p:sp>
        <p:nvSpPr>
          <p:cNvPr id="1027075" name="Rectangle 3"/>
          <p:cNvSpPr>
            <a:spLocks noGrp="1" noChangeArrowheads="1"/>
          </p:cNvSpPr>
          <p:nvPr>
            <p:ph idx="1"/>
          </p:nvPr>
        </p:nvSpPr>
        <p:spPr>
          <a:xfrm>
            <a:off x="893005" y="1369120"/>
            <a:ext cx="7987470" cy="4757043"/>
          </a:xfrm>
        </p:spPr>
        <p:txBody>
          <a:bodyPr/>
          <a:lstStyle/>
          <a:p>
            <a:pPr eaLnBrk="1" hangingPunct="1"/>
            <a:endParaRPr lang="en-US" sz="2400" dirty="0"/>
          </a:p>
          <a:p>
            <a:pPr eaLnBrk="1" hangingPunct="1"/>
            <a:endParaRPr lang="en-US" sz="2400" dirty="0"/>
          </a:p>
          <a:p>
            <a:pPr eaLnBrk="1" hangingPunct="1"/>
            <a:endParaRPr lang="en-US" sz="2400" dirty="0"/>
          </a:p>
          <a:p>
            <a:pPr eaLnBrk="1" hangingPunct="1"/>
            <a:r>
              <a:rPr lang="en-US" sz="2400" dirty="0"/>
              <a:t>Example:</a:t>
            </a:r>
          </a:p>
          <a:p>
            <a:pPr eaLnBrk="1" hangingPunct="1"/>
            <a:endParaRPr lang="en-US" sz="2400" dirty="0"/>
          </a:p>
        </p:txBody>
      </p:sp>
      <p:graphicFrame>
        <p:nvGraphicFramePr>
          <p:cNvPr id="1027084" name="Group 12"/>
          <p:cNvGraphicFramePr>
            <a:graphicFrameLocks noGrp="1"/>
          </p:cNvGraphicFramePr>
          <p:nvPr/>
        </p:nvGraphicFramePr>
        <p:xfrm>
          <a:off x="1383150" y="4244654"/>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27160" name="Group 88"/>
          <p:cNvGraphicFramePr>
            <a:graphicFrameLocks noGrp="1"/>
          </p:cNvGraphicFramePr>
          <p:nvPr/>
        </p:nvGraphicFramePr>
        <p:xfrm>
          <a:off x="3592950" y="3739829"/>
          <a:ext cx="2209800" cy="1847944"/>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D</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P</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3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0.9</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0.7</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0.3</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93" name="Picture 92"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073963" y="3288979"/>
            <a:ext cx="119380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7213" name="Group 141"/>
          <p:cNvGraphicFramePr>
            <a:graphicFrameLocks noGrp="1"/>
          </p:cNvGraphicFramePr>
          <p:nvPr/>
        </p:nvGraphicFramePr>
        <p:xfrm>
          <a:off x="7479150" y="3758879"/>
          <a:ext cx="2362200" cy="1847944"/>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704850">
                  <a:extLst>
                    <a:ext uri="{9D8B030D-6E8A-4147-A177-3AD203B41FA5}">
                      <a16:colId xmlns:a16="http://schemas.microsoft.com/office/drawing/2014/main" val="20002"/>
                    </a:ext>
                  </a:extLst>
                </a:gridCol>
              </a:tblGrid>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D</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0.08</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3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0.72</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0.14</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0.06</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94" name="Picture 93"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7925238" y="3287392"/>
            <a:ext cx="12414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215" name="AutoShape 143"/>
          <p:cNvSpPr>
            <a:spLocks noChangeArrowheads="1"/>
          </p:cNvSpPr>
          <p:nvPr/>
        </p:nvSpPr>
        <p:spPr bwMode="auto">
          <a:xfrm>
            <a:off x="6107550" y="4520879"/>
            <a:ext cx="990600" cy="533400"/>
          </a:xfrm>
          <a:prstGeom prst="leftRightArrow">
            <a:avLst>
              <a:gd name="adj1" fmla="val 50000"/>
              <a:gd name="adj2" fmla="val 37143"/>
            </a:avLst>
          </a:prstGeom>
          <a:solidFill>
            <a:schemeClr val="accent1"/>
          </a:solidFill>
          <a:ln w="9525">
            <a:solidFill>
              <a:schemeClr val="tx1"/>
            </a:solidFill>
            <a:miter lim="800000"/>
          </a:ln>
        </p:spPr>
        <p:txBody>
          <a:bodyPr wrap="none" anchor="ctr"/>
          <a:lstStyle/>
          <a:p>
            <a:endParaRPr lang="en-US"/>
          </a:p>
        </p:txBody>
      </p:sp>
      <p:pic>
        <p:nvPicPr>
          <p:cNvPr id="15" name="Picture 14"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675250" y="3852542"/>
            <a:ext cx="8509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9207875" y="4176807"/>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9201518" y="4577236"/>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9234852" y="4928060"/>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9248339" y="5298724"/>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txp_fig.pn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bwMode="auto">
          <a:xfrm>
            <a:off x="3237035" y="1447471"/>
            <a:ext cx="5906965" cy="5992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2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8" grpId="0" animBg="1"/>
      <p:bldP spid="18" grpId="1" animBg="1"/>
      <p:bldP spid="19" grpId="0" animBg="1"/>
      <p:bldP spid="19" grpId="1" animBg="1"/>
      <p:bldP spid="20" grpId="0" animBg="1"/>
      <p:bldP spid="20"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The Chain Rule</a:t>
            </a:r>
          </a:p>
        </p:txBody>
      </p:sp>
      <p:sp>
        <p:nvSpPr>
          <p:cNvPr id="21507" name="Rectangle 3"/>
          <p:cNvSpPr>
            <a:spLocks noGrp="1" noChangeArrowheads="1"/>
          </p:cNvSpPr>
          <p:nvPr>
            <p:ph idx="1"/>
          </p:nvPr>
        </p:nvSpPr>
        <p:spPr>
          <a:xfrm>
            <a:off x="457200" y="1600200"/>
            <a:ext cx="8229600" cy="4806950"/>
          </a:xfrm>
        </p:spPr>
        <p:txBody>
          <a:bodyPr/>
          <a:lstStyle/>
          <a:p>
            <a:pPr eaLnBrk="1" hangingPunct="1">
              <a:lnSpc>
                <a:spcPct val="80000"/>
              </a:lnSpc>
            </a:pPr>
            <a:r>
              <a:rPr lang="en-US" sz="2400" dirty="0"/>
              <a:t>More generally, can always write any joint distribution as an incremental product of conditional distributions</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Why is this always true?</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p:txBody>
      </p:sp>
      <p:pic>
        <p:nvPicPr>
          <p:cNvPr id="21508" name="Picture 8" descr="txp_fi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1658938" y="2640013"/>
            <a:ext cx="5707062"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7" descr="txp_fi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647825" y="3286125"/>
            <a:ext cx="4964113"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Rule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318" y="1628745"/>
            <a:ext cx="7963334" cy="466126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a:t>Bayes’ Rule</a:t>
            </a:r>
          </a:p>
        </p:txBody>
      </p:sp>
      <p:sp>
        <p:nvSpPr>
          <p:cNvPr id="1017859" name="Rectangle 3"/>
          <p:cNvSpPr>
            <a:spLocks noGrp="1" noChangeArrowheads="1"/>
          </p:cNvSpPr>
          <p:nvPr>
            <p:ph idx="1"/>
          </p:nvPr>
        </p:nvSpPr>
        <p:spPr>
          <a:xfrm>
            <a:off x="694560" y="1600200"/>
            <a:ext cx="7992240" cy="5105400"/>
          </a:xfrm>
        </p:spPr>
        <p:txBody>
          <a:bodyPr>
            <a:normAutofit lnSpcReduction="10000"/>
          </a:bodyPr>
          <a:lstStyle/>
          <a:p>
            <a:pPr eaLnBrk="1" hangingPunct="1">
              <a:lnSpc>
                <a:spcPct val="80000"/>
              </a:lnSpc>
            </a:pPr>
            <a:r>
              <a:rPr lang="en-US" sz="2400" dirty="0"/>
              <a:t>Two ways to factor a joint distribution over two variables:</a:t>
            </a:r>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Dividing, we get:</a:t>
            </a:r>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Why is this at all helpful?</a:t>
            </a:r>
          </a:p>
          <a:p>
            <a:pPr lvl="6">
              <a:lnSpc>
                <a:spcPct val="80000"/>
              </a:lnSpc>
            </a:pPr>
            <a:endParaRPr lang="en-US" sz="1200" dirty="0"/>
          </a:p>
          <a:p>
            <a:pPr lvl="1" eaLnBrk="1" hangingPunct="1">
              <a:lnSpc>
                <a:spcPct val="80000"/>
              </a:lnSpc>
            </a:pPr>
            <a:r>
              <a:rPr lang="en-US" sz="2000" dirty="0"/>
              <a:t>Lets us build one conditional from its reverse</a:t>
            </a:r>
          </a:p>
          <a:p>
            <a:pPr lvl="1" eaLnBrk="1" hangingPunct="1">
              <a:lnSpc>
                <a:spcPct val="80000"/>
              </a:lnSpc>
            </a:pPr>
            <a:r>
              <a:rPr lang="en-US" sz="2000" dirty="0"/>
              <a:t>Often one conditional is tricky but the other one is simple</a:t>
            </a:r>
          </a:p>
          <a:p>
            <a:pPr lvl="1" eaLnBrk="1" hangingPunct="1">
              <a:lnSpc>
                <a:spcPct val="80000"/>
              </a:lnSpc>
            </a:pPr>
            <a:r>
              <a:rPr lang="en-US" sz="2000" dirty="0"/>
              <a:t>Foundation of many systems we’ll see later (e.g. ASR, MT)</a:t>
            </a:r>
          </a:p>
          <a:p>
            <a:pPr eaLnBrk="1" hangingPunct="1">
              <a:lnSpc>
                <a:spcPct val="80000"/>
              </a:lnSpc>
            </a:pPr>
            <a:endParaRPr lang="en-US" sz="2400" dirty="0"/>
          </a:p>
          <a:p>
            <a:pPr eaLnBrk="1" hangingPunct="1">
              <a:lnSpc>
                <a:spcPct val="80000"/>
              </a:lnSpc>
            </a:pPr>
            <a:r>
              <a:rPr lang="en-US" sz="2400" dirty="0"/>
              <a:t>In the running for most important AI equation!</a:t>
            </a:r>
          </a:p>
          <a:p>
            <a:pPr lvl="1" eaLnBrk="1" hangingPunct="1">
              <a:lnSpc>
                <a:spcPct val="80000"/>
              </a:lnSpc>
            </a:pPr>
            <a:endParaRPr lang="en-US" sz="2000" dirty="0"/>
          </a:p>
        </p:txBody>
      </p:sp>
      <p:pic>
        <p:nvPicPr>
          <p:cNvPr id="1017860" name="Picture 4"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990600" y="2286000"/>
            <a:ext cx="310356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7864" name="Picture 8"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362200" y="3505200"/>
            <a:ext cx="3087688"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7865" name="Picture 9" descr="txp_fi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157663" y="2286000"/>
            <a:ext cx="2014537"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7869" name="Picture 13" descr="Thomas Bayes">
            <a:hlinkClick r:id="rId8" tooltip="Thomas Baye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30828" y="2735058"/>
            <a:ext cx="2927072" cy="313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7870" name="AutoShape 14"/>
          <p:cNvSpPr>
            <a:spLocks noChangeArrowheads="1"/>
          </p:cNvSpPr>
          <p:nvPr/>
        </p:nvSpPr>
        <p:spPr bwMode="auto">
          <a:xfrm>
            <a:off x="8051851" y="2041140"/>
            <a:ext cx="1905000" cy="457200"/>
          </a:xfrm>
          <a:prstGeom prst="wedgeRoundRectCallout">
            <a:avLst>
              <a:gd name="adj1" fmla="val -6000"/>
              <a:gd name="adj2" fmla="val 163889"/>
              <a:gd name="adj3" fmla="val 16667"/>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p>
            <a:pPr algn="ctr"/>
            <a:r>
              <a:rPr lang="en-US" dirty="0">
                <a:latin typeface="Calibri" panose="020F0502020204030204" pitchFamily="34" charset="0"/>
                <a:cs typeface="Calibri" panose="020F0502020204030204" pitchFamily="34" charset="0"/>
              </a:rPr>
              <a:t>That’s my rule!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78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78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1785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78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178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178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1785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17859">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17859">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7859">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1785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787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Inference with Bayes’ Rule</a:t>
            </a:r>
          </a:p>
        </p:txBody>
      </p:sp>
      <p:sp>
        <p:nvSpPr>
          <p:cNvPr id="1020931" name="Rectangle 3"/>
          <p:cNvSpPr>
            <a:spLocks noGrp="1" noChangeArrowheads="1"/>
          </p:cNvSpPr>
          <p:nvPr>
            <p:ph idx="1"/>
          </p:nvPr>
        </p:nvSpPr>
        <p:spPr/>
        <p:txBody>
          <a:bodyPr>
            <a:normAutofit fontScale="92500" lnSpcReduction="20000"/>
          </a:bodyPr>
          <a:lstStyle/>
          <a:p>
            <a:pPr eaLnBrk="1" hangingPunct="1"/>
            <a:r>
              <a:rPr lang="en-US" sz="2400" dirty="0"/>
              <a:t>Example: Diagnostic probability from causal probability:</a:t>
            </a:r>
          </a:p>
          <a:p>
            <a:pPr eaLnBrk="1" hangingPunct="1"/>
            <a:endParaRPr lang="en-US" sz="2400" dirty="0"/>
          </a:p>
          <a:p>
            <a:pPr eaLnBrk="1" hangingPunct="1"/>
            <a:endParaRPr lang="en-US" sz="2400" dirty="0"/>
          </a:p>
          <a:p>
            <a:pPr eaLnBrk="1" hangingPunct="1"/>
            <a:r>
              <a:rPr lang="en-US" sz="2400" dirty="0"/>
              <a:t>Example:</a:t>
            </a:r>
          </a:p>
          <a:p>
            <a:pPr lvl="1" eaLnBrk="1" hangingPunct="1"/>
            <a:r>
              <a:rPr lang="en-US" sz="2000" dirty="0"/>
              <a:t>M: meningitis, S: stiff neck</a:t>
            </a:r>
          </a:p>
          <a:p>
            <a:pPr eaLnBrk="1" hangingPunct="1"/>
            <a:endParaRPr lang="en-US" sz="2400" dirty="0"/>
          </a:p>
          <a:p>
            <a:pPr eaLnBrk="1" hangingPunct="1"/>
            <a:endParaRPr lang="en-US" sz="2400" dirty="0"/>
          </a:p>
          <a:p>
            <a:pPr eaLnBrk="1" hangingPunct="1"/>
            <a:endParaRPr lang="en-US" sz="2400" dirty="0"/>
          </a:p>
          <a:p>
            <a:pPr lvl="4"/>
            <a:endParaRPr lang="en-US" sz="1200" dirty="0"/>
          </a:p>
          <a:p>
            <a:pPr lvl="1" eaLnBrk="1" hangingPunct="1"/>
            <a:endParaRPr lang="en-US" sz="2000" dirty="0"/>
          </a:p>
          <a:p>
            <a:pPr lvl="1" eaLnBrk="1" hangingPunct="1"/>
            <a:endParaRPr lang="en-US" sz="2000" dirty="0"/>
          </a:p>
          <a:p>
            <a:pPr lvl="1" eaLnBrk="1" hangingPunct="1"/>
            <a:r>
              <a:rPr lang="en-US" sz="2000" dirty="0"/>
              <a:t>Note: posterior probability of meningitis still very small</a:t>
            </a:r>
          </a:p>
          <a:p>
            <a:pPr lvl="1" eaLnBrk="1" hangingPunct="1"/>
            <a:r>
              <a:rPr lang="en-US" sz="2000" dirty="0"/>
              <a:t>Note: you should still get stiff necks checked out!  Why?</a:t>
            </a:r>
          </a:p>
        </p:txBody>
      </p:sp>
      <p:sp>
        <p:nvSpPr>
          <p:cNvPr id="14" name="Right Brace 13"/>
          <p:cNvSpPr/>
          <p:nvPr/>
        </p:nvSpPr>
        <p:spPr>
          <a:xfrm>
            <a:off x="7454900" y="3471863"/>
            <a:ext cx="239713" cy="100012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9466" name="TextBox 14"/>
          <p:cNvSpPr txBox="1">
            <a:spLocks noChangeArrowheads="1"/>
          </p:cNvSpPr>
          <p:nvPr/>
        </p:nvSpPr>
        <p:spPr bwMode="auto">
          <a:xfrm>
            <a:off x="7818438" y="3641725"/>
            <a:ext cx="12017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dirty="0">
                <a:latin typeface="Calibri" panose="020F0502020204030204" pitchFamily="34" charset="0"/>
                <a:cs typeface="Calibri" panose="020F0502020204030204" pitchFamily="34" charset="0"/>
              </a:rPr>
              <a:t>Example</a:t>
            </a:r>
          </a:p>
          <a:p>
            <a:pPr eaLnBrk="1" hangingPunct="1"/>
            <a:r>
              <a:rPr lang="en-US" dirty="0">
                <a:latin typeface="Calibri" panose="020F0502020204030204" pitchFamily="34" charset="0"/>
                <a:cs typeface="Calibri" panose="020F0502020204030204" pitchFamily="34" charset="0"/>
              </a:rPr>
              <a:t>givens</a:t>
            </a:r>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9637" y="4229084"/>
            <a:ext cx="2580388" cy="324743"/>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60" y="4652212"/>
            <a:ext cx="11345311" cy="566936"/>
          </a:xfrm>
          <a:prstGeom prst="rect">
            <a:avLst/>
          </a:prstGeom>
        </p:spPr>
      </p:pic>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4426" y="3479892"/>
            <a:ext cx="2228287" cy="317102"/>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7097" y="3831425"/>
            <a:ext cx="2381074" cy="316906"/>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7698" y="2175945"/>
            <a:ext cx="5445919" cy="7128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093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0931">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0931">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093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46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Bayes’ Rule</a:t>
            </a:r>
          </a:p>
        </p:txBody>
      </p:sp>
      <p:sp>
        <p:nvSpPr>
          <p:cNvPr id="3" name="Content Placeholder 2"/>
          <p:cNvSpPr>
            <a:spLocks noGrp="1"/>
          </p:cNvSpPr>
          <p:nvPr>
            <p:ph idx="1"/>
          </p:nvPr>
        </p:nvSpPr>
        <p:spPr/>
        <p:txBody>
          <a:bodyPr/>
          <a:lstStyle/>
          <a:p>
            <a:r>
              <a:rPr lang="en-US" dirty="0"/>
              <a:t>Given:</a:t>
            </a:r>
          </a:p>
          <a:p>
            <a:endParaRPr lang="en-US" dirty="0"/>
          </a:p>
          <a:p>
            <a:endParaRPr lang="en-US" dirty="0"/>
          </a:p>
          <a:p>
            <a:endParaRPr lang="en-US" dirty="0"/>
          </a:p>
          <a:p>
            <a:r>
              <a:rPr lang="en-US" dirty="0"/>
              <a:t>What is P(W | dry) ? </a:t>
            </a:r>
          </a:p>
        </p:txBody>
      </p:sp>
      <p:graphicFrame>
        <p:nvGraphicFramePr>
          <p:cNvPr id="5" name="Group 12"/>
          <p:cNvGraphicFramePr>
            <a:graphicFrameLocks noGrp="1"/>
          </p:cNvGraphicFramePr>
          <p:nvPr/>
        </p:nvGraphicFramePr>
        <p:xfrm>
          <a:off x="2232236" y="2263454"/>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6" name="Group 88"/>
          <p:cNvGraphicFramePr>
            <a:graphicFrameLocks noGrp="1"/>
          </p:cNvGraphicFramePr>
          <p:nvPr/>
        </p:nvGraphicFramePr>
        <p:xfrm>
          <a:off x="4442036" y="1758629"/>
          <a:ext cx="2209800" cy="1847944"/>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D</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P</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3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0.9</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0.7</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0.3</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7" name="Picture 6" descr="txp_fi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923049" y="1307779"/>
            <a:ext cx="119380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txp_fi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524336" y="1871342"/>
            <a:ext cx="8509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295103" y="2797289"/>
            <a:ext cx="5718175" cy="595313"/>
          </a:xfrm>
          <a:prstGeom prst="rect">
            <a:avLst/>
          </a:prstGeom>
          <a:solidFill>
            <a:srgbClr val="FF6600"/>
          </a:solidFill>
          <a:ln w="6350">
            <a:solidFill>
              <a:schemeClr val="tx1"/>
            </a:solidFill>
            <a:miter lim="800000"/>
          </a:ln>
          <a:effectLst/>
        </p:spPr>
        <p:txBody>
          <a:bodyPr wrap="none" anchor="ctr">
            <a:spAutoFit/>
          </a:bodyPr>
          <a:lstStyle/>
          <a:p>
            <a:pPr>
              <a:defRPr/>
            </a:pPr>
            <a:endParaRPr lang="zh-CN" altLang="en-US"/>
          </a:p>
        </p:txBody>
      </p:sp>
      <p:sp>
        <p:nvSpPr>
          <p:cNvPr id="8" name="Rectangle 4"/>
          <p:cNvSpPr txBox="1"/>
          <p:nvPr/>
        </p:nvSpPr>
        <p:spPr>
          <a:xfrm>
            <a:off x="3295103" y="1541245"/>
            <a:ext cx="6364287" cy="46196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anose="05000000000000000000" pitchFamily="2" charset="2"/>
              <a:buNone/>
            </a:pPr>
            <a:r>
              <a:rPr lang="en-US" altLang="zh-CN" b="1" dirty="0">
                <a:latin typeface="黑体" panose="02010609060101010101" pitchFamily="49" charset="-122"/>
              </a:rPr>
              <a:t>5.1   </a:t>
            </a:r>
            <a:r>
              <a:rPr lang="zh-CN" altLang="en-US" b="1" dirty="0">
                <a:latin typeface="黑体" panose="02010609060101010101" pitchFamily="49" charset="-122"/>
              </a:rPr>
              <a:t>概述</a:t>
            </a:r>
          </a:p>
          <a:p>
            <a:pPr>
              <a:lnSpc>
                <a:spcPct val="120000"/>
              </a:lnSpc>
              <a:buFont typeface="Wingdings" panose="05000000000000000000" pitchFamily="2" charset="2"/>
              <a:buNone/>
            </a:pPr>
            <a:r>
              <a:rPr lang="en-US" altLang="zh-CN" b="1" dirty="0">
                <a:latin typeface="黑体" panose="02010609060101010101" pitchFamily="49" charset="-122"/>
              </a:rPr>
              <a:t>5.2   </a:t>
            </a:r>
            <a:r>
              <a:rPr lang="zh-CN" altLang="en-US" b="1" dirty="0">
                <a:latin typeface="黑体" panose="02010609060101010101" pitchFamily="49" charset="-122"/>
              </a:rPr>
              <a:t>概率统计方法</a:t>
            </a:r>
            <a:endParaRPr lang="en-US" altLang="zh-CN"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rPr>
              <a:t>5.3   Bayes</a:t>
            </a:r>
            <a:r>
              <a:rPr lang="zh-CN" altLang="en-US" b="1" dirty="0">
                <a:latin typeface="黑体" panose="02010609060101010101" pitchFamily="49" charset="-122"/>
              </a:rPr>
              <a:t>网络</a:t>
            </a:r>
          </a:p>
        </p:txBody>
      </p:sp>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967B5717-47C2-4836-8B75-2555FF996FDC}" type="slidenum">
              <a:rPr lang="zh-CN" altLang="en-US" sz="1200" b="0">
                <a:solidFill>
                  <a:srgbClr val="898989"/>
                </a:solidFill>
                <a:ea typeface="黑体" panose="02010609060101010101" pitchFamily="49" charset="-122"/>
              </a:rPr>
              <a:t>46</a:t>
            </a:fld>
            <a:endParaRPr lang="en-US" altLang="zh-CN" sz="1200" b="0">
              <a:solidFill>
                <a:srgbClr val="898989"/>
              </a:solidFill>
              <a:ea typeface="黑体" panose="02010609060101010101" pitchFamily="49" charset="-122"/>
            </a:endParaRPr>
          </a:p>
        </p:txBody>
      </p:sp>
      <p:sp>
        <p:nvSpPr>
          <p:cNvPr id="519171" name="Rectangle 3"/>
          <p:cNvSpPr>
            <a:spLocks noGrp="1"/>
          </p:cNvSpPr>
          <p:nvPr>
            <p:ph type="title"/>
          </p:nvPr>
        </p:nvSpPr>
        <p:spPr>
          <a:xfrm>
            <a:off x="2846936" y="608177"/>
            <a:ext cx="6300787" cy="649288"/>
          </a:xfrm>
        </p:spPr>
        <p:txBody>
          <a:bodyPr>
            <a:normAutofit fontScale="90000"/>
          </a:bodyPr>
          <a:lstStyle/>
          <a:p>
            <a:pPr algn="ctr">
              <a:defRPr/>
            </a:pPr>
            <a:r>
              <a:rPr lang="zh-CN" altLang="en-US" sz="4000">
                <a:solidFill>
                  <a:srgbClr val="800000"/>
                </a:solidFill>
                <a:effectLst>
                  <a:outerShdw blurRad="38100" dist="38100" dir="2700000" algn="tl">
                    <a:srgbClr val="C0C0C0"/>
                  </a:outerShdw>
                </a:effectLst>
                <a:ea typeface="华文隶书" panose="02010800040101010101" pitchFamily="2" charset="-122"/>
              </a:rPr>
              <a:t>主 要 内 容</a:t>
            </a:r>
          </a:p>
        </p:txBody>
      </p:sp>
    </p:spTree>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2286000"/>
            <a:ext cx="4277676" cy="3527981"/>
          </a:xfrm>
          <a:prstGeom prst="rect">
            <a:avLst/>
          </a:prstGeom>
        </p:spPr>
      </p:pic>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sz="4300" dirty="0"/>
              <a:t>Bayes’ Nets: Independence</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ln>
        </p:spPr>
        <p:txBody>
          <a:bodyPr lIns="91432" tIns="45718" rIns="91432" bIns="45718">
            <a:spAutoFit/>
          </a:bodyPr>
          <a:lstStyle/>
          <a:p>
            <a:pPr>
              <a:spcBef>
                <a:spcPct val="50000"/>
              </a:spcBef>
            </a:pP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ea typeface="MS PGothic" panose="020B0600070205080204" pitchFamily="34" charset="-128"/>
              </a:rPr>
              <a:t>Probability Recap</a:t>
            </a:r>
          </a:p>
        </p:txBody>
      </p:sp>
      <p:sp>
        <p:nvSpPr>
          <p:cNvPr id="30722" name="Content Placeholder 2"/>
          <p:cNvSpPr>
            <a:spLocks noGrp="1"/>
          </p:cNvSpPr>
          <p:nvPr>
            <p:ph idx="1"/>
          </p:nvPr>
        </p:nvSpPr>
        <p:spPr>
          <a:xfrm>
            <a:off x="304799" y="1600200"/>
            <a:ext cx="11201401" cy="4525963"/>
          </a:xfrm>
        </p:spPr>
        <p:txBody>
          <a:bodyPr/>
          <a:lstStyle/>
          <a:p>
            <a:pPr>
              <a:buFont typeface="Wingdings" panose="05000000000000000000" charset="0"/>
              <a:buChar char="§"/>
              <a:defRPr/>
            </a:pPr>
            <a:r>
              <a:rPr lang="en-US" sz="2800" dirty="0"/>
              <a:t>Conditional probability</a:t>
            </a:r>
          </a:p>
          <a:p>
            <a:pPr lvl="2">
              <a:buFont typeface="Wingdings" panose="05000000000000000000" charset="0"/>
              <a:buChar char="§"/>
              <a:defRPr/>
            </a:pPr>
            <a:endParaRPr lang="en-US" sz="2000" dirty="0"/>
          </a:p>
          <a:p>
            <a:pPr>
              <a:buFont typeface="Wingdings" panose="05000000000000000000" charset="0"/>
              <a:buChar char="§"/>
              <a:defRPr/>
            </a:pPr>
            <a:r>
              <a:rPr lang="en-US" sz="2800" dirty="0"/>
              <a:t>Product rule</a:t>
            </a:r>
          </a:p>
          <a:p>
            <a:pPr lvl="2">
              <a:buFont typeface="Wingdings" panose="05000000000000000000" charset="0"/>
              <a:buChar char="§"/>
              <a:defRPr/>
            </a:pPr>
            <a:endParaRPr lang="en-US" sz="2000" dirty="0"/>
          </a:p>
          <a:p>
            <a:pPr>
              <a:buFont typeface="Wingdings" panose="05000000000000000000" charset="0"/>
              <a:buChar char="§"/>
              <a:defRPr/>
            </a:pPr>
            <a:r>
              <a:rPr lang="en-US" sz="2800" dirty="0"/>
              <a:t>Chain rule </a:t>
            </a:r>
            <a:endParaRPr lang="en-US" sz="2400" dirty="0"/>
          </a:p>
          <a:p>
            <a:pPr marL="0" indent="0">
              <a:buFont typeface="Wingdings" panose="05000000000000000000" charset="0"/>
              <a:buNone/>
              <a:defRPr/>
            </a:pPr>
            <a:endParaRPr lang="en-US" sz="1600" dirty="0"/>
          </a:p>
          <a:p>
            <a:pPr marL="0" indent="0">
              <a:buFont typeface="Wingdings" panose="05000000000000000000" charset="0"/>
              <a:buNone/>
              <a:defRPr/>
            </a:pPr>
            <a:endParaRPr lang="en-US" sz="1600" dirty="0"/>
          </a:p>
          <a:p>
            <a:pPr marL="0" indent="0">
              <a:buFont typeface="Wingdings" panose="05000000000000000000" charset="0"/>
              <a:buNone/>
              <a:defRPr/>
            </a:pPr>
            <a:endParaRPr lang="en-US" sz="1600" dirty="0"/>
          </a:p>
          <a:p>
            <a:pPr>
              <a:buFont typeface="Wingdings" panose="05000000000000000000" charset="0"/>
              <a:buChar char="§"/>
              <a:defRPr/>
            </a:pPr>
            <a:r>
              <a:rPr lang="en-US" sz="2800" dirty="0"/>
              <a:t>X, Y independent if and only if:</a:t>
            </a:r>
          </a:p>
          <a:p>
            <a:pPr lvl="4">
              <a:buFont typeface="Wingdings" panose="05000000000000000000" charset="0"/>
              <a:buChar char="§"/>
              <a:defRPr/>
            </a:pPr>
            <a:endParaRPr lang="en-US" sz="1600" dirty="0"/>
          </a:p>
          <a:p>
            <a:pPr>
              <a:buFont typeface="Wingdings" panose="05000000000000000000" charset="0"/>
              <a:buChar char="§"/>
              <a:defRPr/>
            </a:pPr>
            <a:r>
              <a:rPr lang="en-US" sz="2800" dirty="0"/>
              <a:t>X and Y are conditionally independent given Z if and only if:</a:t>
            </a:r>
            <a:endParaRPr lang="en-US" dirty="0"/>
          </a:p>
          <a:p>
            <a:pPr>
              <a:buFont typeface="Wingdings" panose="05000000000000000000" charset="0"/>
              <a:buChar char="§"/>
              <a:defRPr/>
            </a:pPr>
            <a:endParaRPr lang="en-US" dirty="0"/>
          </a:p>
        </p:txBody>
      </p:sp>
      <p:pic>
        <p:nvPicPr>
          <p:cNvPr id="17412" name="Picture 8" descr="txp_fig"/>
          <p:cNvPicPr>
            <a:picLocks noChangeAspect="1" noChangeArrowheads="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105400" y="1524000"/>
            <a:ext cx="24479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10" descr="txp_fig"/>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049836" y="2570706"/>
            <a:ext cx="310356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4" descr="txp_fig"/>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5562600" y="4867520"/>
            <a:ext cx="3795713"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7" descr="txp_fi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616325" y="6172200"/>
            <a:ext cx="484187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descr="txp_fig"/>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9677400" y="5803900"/>
            <a:ext cx="14017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txp_fig.png"/>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bwMode="auto">
          <a:xfrm>
            <a:off x="3106737" y="3505200"/>
            <a:ext cx="6646512" cy="9705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72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4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72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4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4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atin typeface="Calibri" panose="020F0502020204030204"/>
                <a:cs typeface="Calibri" panose="020F0502020204030204"/>
              </a:rPr>
              <a:t>Bayes’ Nets</a:t>
            </a:r>
          </a:p>
        </p:txBody>
      </p:sp>
      <p:sp>
        <p:nvSpPr>
          <p:cNvPr id="4099" name="Rectangle 3"/>
          <p:cNvSpPr>
            <a:spLocks noGrp="1" noChangeArrowheads="1"/>
          </p:cNvSpPr>
          <p:nvPr>
            <p:ph idx="1"/>
          </p:nvPr>
        </p:nvSpPr>
        <p:spPr/>
        <p:txBody>
          <a:bodyPr>
            <a:normAutofit fontScale="92500" lnSpcReduction="20000"/>
          </a:bodyPr>
          <a:lstStyle/>
          <a:p>
            <a:pPr eaLnBrk="1" hangingPunct="1">
              <a:lnSpc>
                <a:spcPct val="90000"/>
              </a:lnSpc>
            </a:pPr>
            <a:r>
              <a:rPr lang="en-US" sz="2800" dirty="0">
                <a:latin typeface="Calibri" panose="020F0502020204030204"/>
                <a:cs typeface="Calibri" panose="020F0502020204030204"/>
              </a:rPr>
              <a:t>A Bayes’ net is an</a:t>
            </a:r>
          </a:p>
          <a:p>
            <a:pPr eaLnBrk="1" hangingPunct="1">
              <a:lnSpc>
                <a:spcPct val="90000"/>
              </a:lnSpc>
              <a:buFont typeface="Wingdings" panose="05000000000000000000" pitchFamily="2" charset="2"/>
              <a:buNone/>
            </a:pPr>
            <a:r>
              <a:rPr lang="en-US" sz="2800" dirty="0">
                <a:latin typeface="Calibri" panose="020F0502020204030204"/>
                <a:cs typeface="Calibri" panose="020F0502020204030204"/>
              </a:rPr>
              <a:t>	efficient encoding</a:t>
            </a:r>
          </a:p>
          <a:p>
            <a:pPr eaLnBrk="1" hangingPunct="1">
              <a:lnSpc>
                <a:spcPct val="90000"/>
              </a:lnSpc>
              <a:buFont typeface="Wingdings" panose="05000000000000000000" pitchFamily="2" charset="2"/>
              <a:buNone/>
            </a:pPr>
            <a:r>
              <a:rPr lang="en-US" sz="2800" dirty="0">
                <a:latin typeface="Calibri" panose="020F0502020204030204"/>
                <a:cs typeface="Calibri" panose="020F0502020204030204"/>
              </a:rPr>
              <a:t>	of a probabilistic</a:t>
            </a:r>
          </a:p>
          <a:p>
            <a:pPr eaLnBrk="1" hangingPunct="1">
              <a:lnSpc>
                <a:spcPct val="90000"/>
              </a:lnSpc>
              <a:buFont typeface="Wingdings" panose="05000000000000000000" pitchFamily="2" charset="2"/>
              <a:buNone/>
            </a:pPr>
            <a:r>
              <a:rPr lang="en-US" sz="2800" dirty="0">
                <a:latin typeface="Calibri" panose="020F0502020204030204"/>
                <a:cs typeface="Calibri" panose="020F0502020204030204"/>
              </a:rPr>
              <a:t>	model of a domain</a:t>
            </a:r>
          </a:p>
          <a:p>
            <a:pPr eaLnBrk="1" hangingPunct="1">
              <a:lnSpc>
                <a:spcPct val="90000"/>
              </a:lnSpc>
            </a:pPr>
            <a:endParaRPr lang="en-US" sz="2800" dirty="0">
              <a:latin typeface="Calibri" panose="020F0502020204030204"/>
              <a:cs typeface="Calibri" panose="020F0502020204030204"/>
            </a:endParaRPr>
          </a:p>
          <a:p>
            <a:pPr eaLnBrk="1" hangingPunct="1">
              <a:lnSpc>
                <a:spcPct val="90000"/>
              </a:lnSpc>
            </a:pPr>
            <a:r>
              <a:rPr lang="en-US" sz="2800" dirty="0">
                <a:latin typeface="Calibri" panose="020F0502020204030204"/>
                <a:cs typeface="Calibri" panose="020F0502020204030204"/>
              </a:rPr>
              <a:t>Questions we can ask:</a:t>
            </a:r>
          </a:p>
          <a:p>
            <a:pPr lvl="6">
              <a:lnSpc>
                <a:spcPct val="90000"/>
              </a:lnSpc>
            </a:pPr>
            <a:endParaRPr lang="en-US" sz="1600" dirty="0">
              <a:latin typeface="Calibri" panose="020F0502020204030204"/>
              <a:cs typeface="Calibri" panose="020F0502020204030204"/>
            </a:endParaRPr>
          </a:p>
          <a:p>
            <a:pPr lvl="1" eaLnBrk="1" hangingPunct="1">
              <a:lnSpc>
                <a:spcPct val="90000"/>
              </a:lnSpc>
            </a:pPr>
            <a:r>
              <a:rPr lang="en-US" sz="2400" dirty="0">
                <a:latin typeface="Calibri" panose="020F0502020204030204"/>
                <a:cs typeface="Calibri" panose="020F0502020204030204"/>
              </a:rPr>
              <a:t>Inference: given a fixed BN, what is P(X | e)?</a:t>
            </a:r>
          </a:p>
          <a:p>
            <a:pPr lvl="6">
              <a:lnSpc>
                <a:spcPct val="90000"/>
              </a:lnSpc>
            </a:pPr>
            <a:endParaRPr lang="en-US" sz="1600" dirty="0">
              <a:latin typeface="Calibri" panose="020F0502020204030204"/>
              <a:cs typeface="Calibri" panose="020F0502020204030204"/>
            </a:endParaRPr>
          </a:p>
          <a:p>
            <a:pPr lvl="1" eaLnBrk="1" hangingPunct="1">
              <a:lnSpc>
                <a:spcPct val="90000"/>
              </a:lnSpc>
            </a:pPr>
            <a:r>
              <a:rPr lang="en-US" sz="2400" dirty="0">
                <a:latin typeface="Calibri" panose="020F0502020204030204"/>
                <a:cs typeface="Calibri" panose="020F0502020204030204"/>
              </a:rPr>
              <a:t>Representation: given a BN graph, what kinds of distributions can it encode?</a:t>
            </a:r>
          </a:p>
          <a:p>
            <a:pPr lvl="6">
              <a:lnSpc>
                <a:spcPct val="90000"/>
              </a:lnSpc>
            </a:pPr>
            <a:endParaRPr lang="en-US" sz="1600" dirty="0">
              <a:latin typeface="Calibri" panose="020F0502020204030204"/>
              <a:cs typeface="Calibri" panose="020F0502020204030204"/>
            </a:endParaRPr>
          </a:p>
          <a:p>
            <a:pPr lvl="1" eaLnBrk="1" hangingPunct="1">
              <a:lnSpc>
                <a:spcPct val="90000"/>
              </a:lnSpc>
            </a:pPr>
            <a:r>
              <a:rPr lang="en-US" sz="2400" dirty="0">
                <a:latin typeface="Calibri" panose="020F0502020204030204"/>
                <a:cs typeface="Calibri" panose="020F0502020204030204"/>
              </a:rPr>
              <a:t>Modeling: what BN is most appropriate for a given domain?</a:t>
            </a:r>
          </a:p>
        </p:txBody>
      </p:sp>
      <p:pic>
        <p:nvPicPr>
          <p:cNvPr id="410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799" y="1295400"/>
            <a:ext cx="4138471"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21346" y="611592"/>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anose="02010609060101010101" pitchFamily="49" charset="-122"/>
              </a:rPr>
              <a:t>5.1.1 </a:t>
            </a:r>
            <a:r>
              <a:rPr lang="zh-CN" altLang="en-US" sz="2800" b="1" dirty="0">
                <a:solidFill>
                  <a:srgbClr val="000099"/>
                </a:solidFill>
                <a:effectLst>
                  <a:outerShdw blurRad="38100" dist="38100" dir="2700000" algn="tl">
                    <a:srgbClr val="C0C0C0"/>
                  </a:outerShdw>
                </a:effectLst>
                <a:latin typeface="黑体" panose="02010609060101010101" pitchFamily="49" charset="-122"/>
              </a:rPr>
              <a:t>不确定性推理的含义</a:t>
            </a:r>
          </a:p>
        </p:txBody>
      </p:sp>
      <p:sp>
        <p:nvSpPr>
          <p:cNvPr id="7" name="Rectangle 2"/>
          <p:cNvSpPr txBox="1"/>
          <p:nvPr/>
        </p:nvSpPr>
        <p:spPr>
          <a:xfrm>
            <a:off x="400357" y="1160207"/>
            <a:ext cx="10985398" cy="52651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rgbClr val="CC0000"/>
                </a:solidFill>
                <a:latin typeface="FangSong_GB2312" panose="02010609030101010101" pitchFamily="49" charset="-122"/>
                <a:ea typeface="FangSong_GB2312" panose="02010609030101010101" pitchFamily="49" charset="-122"/>
              </a:rPr>
              <a:t>什么是不确定性推理：</a:t>
            </a:r>
          </a:p>
          <a:p>
            <a:pPr marR="6985"/>
            <a:r>
              <a:rPr lang="zh-CN" altLang="en-US" sz="2400" dirty="0">
                <a:solidFill>
                  <a:srgbClr val="0000CC"/>
                </a:solidFill>
                <a:latin typeface="FangSong_GB2312" panose="02010609030101010101" pitchFamily="49" charset="-122"/>
                <a:ea typeface="FangSong_GB2312" panose="02010609030101010101" pitchFamily="49" charset="-122"/>
              </a:rPr>
              <a:t>    不确定性推理是指建立在不确定性知识和证据基础上的推理。包括不完备、不精确知识的推理，模糊知识的推理，非单调性推理等。泛指除精确推理以外的其它各种推理问题。</a:t>
            </a:r>
            <a:endParaRPr lang="en-US" altLang="zh-CN" sz="2400" dirty="0">
              <a:solidFill>
                <a:srgbClr val="0000CC"/>
              </a:solidFill>
              <a:latin typeface="FangSong_GB2312" panose="02010609030101010101" pitchFamily="49" charset="-122"/>
              <a:ea typeface="FangSong_GB2312" panose="02010609030101010101" pitchFamily="49" charset="-122"/>
            </a:endParaRPr>
          </a:p>
          <a:p>
            <a:pPr marR="6985"/>
            <a:r>
              <a:rPr lang="en-US" altLang="zh-CN" sz="2400" dirty="0">
                <a:solidFill>
                  <a:srgbClr val="0000CC"/>
                </a:solidFill>
                <a:latin typeface="FangSong_GB2312" panose="02010609030101010101" pitchFamily="49" charset="-122"/>
                <a:ea typeface="FangSong_GB2312" panose="02010609030101010101" pitchFamily="49" charset="-122"/>
              </a:rPr>
              <a:t>    </a:t>
            </a:r>
            <a:r>
              <a:rPr lang="zh-CN" altLang="en-US" sz="2400" dirty="0">
                <a:solidFill>
                  <a:srgbClr val="0000CC"/>
                </a:solidFill>
                <a:latin typeface="FangSong_GB2312" panose="02010609030101010101" pitchFamily="49" charset="-122"/>
                <a:ea typeface="FangSong_GB2312" panose="02010609030101010101" pitchFamily="49" charset="-122"/>
              </a:rPr>
              <a:t>不确定性推理过程实际上是一种从不确定的初始证据出发，通过运用不确定性知识，最终推出具有一定不确定性但却又是合理或基本合理的结论的思维过程。</a:t>
            </a:r>
            <a:r>
              <a:rPr lang="zh-CN" altLang="en-US" sz="2400" b="1" dirty="0">
                <a:solidFill>
                  <a:srgbClr val="CC0000"/>
                </a:solidFill>
                <a:latin typeface="FangSong_GB2312" panose="02010609030101010101" pitchFamily="49" charset="-122"/>
                <a:ea typeface="FangSong_GB2312" panose="02010609030101010101" pitchFamily="49" charset="-122"/>
              </a:rPr>
              <a:t>为什么要采用不确定性推理</a:t>
            </a:r>
          </a:p>
          <a:p>
            <a:pPr marR="6985"/>
            <a:r>
              <a:rPr lang="zh-CN" altLang="en-US" sz="2400" dirty="0">
                <a:solidFill>
                  <a:srgbClr val="0000CC"/>
                </a:solidFill>
                <a:latin typeface="FangSong_GB2312" panose="02010609030101010101" pitchFamily="49" charset="-122"/>
                <a:ea typeface="FangSong_GB2312" panose="02010609030101010101" pitchFamily="49" charset="-122"/>
              </a:rPr>
              <a:t>    所需知识不完备、不精确</a:t>
            </a:r>
          </a:p>
          <a:p>
            <a:pPr marR="6985"/>
            <a:r>
              <a:rPr lang="zh-CN" altLang="en-US" sz="2400" dirty="0">
                <a:solidFill>
                  <a:srgbClr val="0000CC"/>
                </a:solidFill>
                <a:latin typeface="FangSong_GB2312" panose="02010609030101010101" pitchFamily="49" charset="-122"/>
                <a:ea typeface="FangSong_GB2312" panose="02010609030101010101" pitchFamily="49" charset="-122"/>
              </a:rPr>
              <a:t>    所需知识描述模糊</a:t>
            </a:r>
          </a:p>
          <a:p>
            <a:pPr marR="6985"/>
            <a:r>
              <a:rPr lang="zh-CN" altLang="en-US" sz="2400" dirty="0">
                <a:solidFill>
                  <a:srgbClr val="0000CC"/>
                </a:solidFill>
                <a:latin typeface="FangSong_GB2312" panose="02010609030101010101" pitchFamily="49" charset="-122"/>
                <a:ea typeface="FangSong_GB2312" panose="02010609030101010101" pitchFamily="49" charset="-122"/>
              </a:rPr>
              <a:t>    多种原因导致同一结论 </a:t>
            </a:r>
          </a:p>
          <a:p>
            <a:pPr marR="6985"/>
            <a:r>
              <a:rPr lang="zh-CN" altLang="en-US" sz="2400" dirty="0">
                <a:solidFill>
                  <a:srgbClr val="0000CC"/>
                </a:solidFill>
                <a:latin typeface="FangSong_GB2312" panose="02010609030101010101" pitchFamily="49" charset="-122"/>
                <a:ea typeface="FangSong_GB2312" panose="02010609030101010101" pitchFamily="49" charset="-122"/>
              </a:rPr>
              <a:t>    解题方案不唯一</a:t>
            </a:r>
            <a:endParaRPr lang="en-US" altLang="zh-CN" sz="2400" dirty="0">
              <a:solidFill>
                <a:srgbClr val="0000CC"/>
              </a:solidFill>
              <a:latin typeface="FangSong_GB2312" panose="02010609030101010101" pitchFamily="49" charset="-122"/>
              <a:ea typeface="FangSong_GB2312" panose="02010609030101010101" pitchFamily="49" charset="-122"/>
            </a:endParaRPr>
          </a:p>
          <a:p>
            <a:pPr marR="6985"/>
            <a:endParaRPr lang="en-US" altLang="zh-CN" sz="2400" dirty="0">
              <a:solidFill>
                <a:srgbClr val="0000CC"/>
              </a:solidFill>
              <a:latin typeface="FangSong_GB2312" panose="02010609030101010101" pitchFamily="49" charset="-122"/>
              <a:ea typeface="FangSong_GB2312" panose="02010609030101010101" pitchFamily="49" charset="-122"/>
            </a:endParaRPr>
          </a:p>
          <a:p>
            <a:pPr marR="6985"/>
            <a:endParaRPr lang="en-US" altLang="zh-CN" sz="2400" dirty="0">
              <a:solidFill>
                <a:srgbClr val="0000CC"/>
              </a:solidFill>
              <a:latin typeface="FangSong_GB2312" panose="02010609030101010101" pitchFamily="49" charset="-122"/>
              <a:ea typeface="FangSong_GB2312" panose="02010609030101010101" pitchFamily="49" charset="-122"/>
            </a:endParaRPr>
          </a:p>
          <a:p>
            <a:pPr marR="6985"/>
            <a:endParaRPr lang="en-US" altLang="zh-CN" sz="2400" dirty="0">
              <a:solidFill>
                <a:srgbClr val="0000CC"/>
              </a:solidFill>
              <a:latin typeface="FangSong_GB2312" panose="02010609030101010101" pitchFamily="49" charset="-122"/>
              <a:ea typeface="FangSong_GB2312" panose="02010609030101010101" pitchFamily="49" charset="-122"/>
            </a:endParaRPr>
          </a:p>
          <a:p>
            <a:pPr marR="6985"/>
            <a:endParaRPr lang="zh-CN" altLang="en-US" sz="2400" dirty="0">
              <a:solidFill>
                <a:srgbClr val="0000CC"/>
              </a:solidFill>
              <a:latin typeface="FangSong_GB2312" panose="02010609030101010101" pitchFamily="49" charset="-122"/>
              <a:ea typeface="FangSong_GB2312" panose="02010609030101010101" pitchFamily="49" charset="-122"/>
            </a:endParaRPr>
          </a:p>
        </p:txBody>
      </p:sp>
      <p:sp>
        <p:nvSpPr>
          <p:cNvPr id="10" name="Rectangle 2"/>
          <p:cNvSpPr txBox="1"/>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Tree>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dirty="0">
                <a:latin typeface="Calibri" panose="020F0502020204030204"/>
                <a:ea typeface="MS PGothic" panose="020B0600070205080204" pitchFamily="34" charset="-128"/>
                <a:cs typeface="Calibri" panose="020F0502020204030204"/>
              </a:rPr>
              <a:t>Bayes</a:t>
            </a:r>
            <a:r>
              <a:rPr lang="ja-JP" altLang="en-US" dirty="0">
                <a:latin typeface="Calibri" panose="020F0502020204030204"/>
                <a:ea typeface="MS PGothic" panose="020B0600070205080204" pitchFamily="34" charset="-128"/>
                <a:cs typeface="Calibri" panose="020F0502020204030204"/>
              </a:rPr>
              <a:t>’</a:t>
            </a:r>
            <a:r>
              <a:rPr lang="en-US" altLang="ja-JP" dirty="0">
                <a:latin typeface="Calibri" panose="020F0502020204030204"/>
                <a:ea typeface="MS PGothic" panose="020B0600070205080204" pitchFamily="34" charset="-128"/>
                <a:cs typeface="Calibri" panose="020F0502020204030204"/>
              </a:rPr>
              <a:t> Net Semantics</a:t>
            </a:r>
            <a:endParaRPr lang="en-US" dirty="0">
              <a:latin typeface="Calibri" panose="020F0502020204030204"/>
              <a:ea typeface="MS PGothic" panose="020B0600070205080204" pitchFamily="34" charset="-128"/>
              <a:cs typeface="Calibri" panose="020F0502020204030204"/>
            </a:endParaRPr>
          </a:p>
        </p:txBody>
      </p:sp>
      <p:sp>
        <p:nvSpPr>
          <p:cNvPr id="27650" name="Rectangle 3"/>
          <p:cNvSpPr>
            <a:spLocks noGrp="1" noChangeArrowheads="1"/>
          </p:cNvSpPr>
          <p:nvPr>
            <p:ph idx="1"/>
          </p:nvPr>
        </p:nvSpPr>
        <p:spPr>
          <a:xfrm>
            <a:off x="457200" y="1600201"/>
            <a:ext cx="7467600" cy="4800600"/>
          </a:xfrm>
        </p:spPr>
        <p:txBody>
          <a:bodyPr/>
          <a:lstStyle/>
          <a:p>
            <a:pPr eaLnBrk="1" hangingPunct="1">
              <a:lnSpc>
                <a:spcPct val="80000"/>
              </a:lnSpc>
            </a:pPr>
            <a:r>
              <a:rPr lang="en-US" sz="2400" dirty="0">
                <a:latin typeface="Calibri" panose="020F0502020204030204"/>
                <a:ea typeface="MS PGothic" panose="020B0600070205080204" pitchFamily="34" charset="-128"/>
                <a:cs typeface="Calibri" panose="020F0502020204030204"/>
              </a:rPr>
              <a:t>A directed, acyclic graph, one node per random variable</a:t>
            </a:r>
          </a:p>
          <a:p>
            <a:pPr eaLnBrk="1" hangingPunct="1">
              <a:lnSpc>
                <a:spcPct val="80000"/>
              </a:lnSpc>
            </a:pPr>
            <a:endParaRPr lang="en-US" sz="700" dirty="0">
              <a:latin typeface="Calibri" panose="020F0502020204030204"/>
              <a:ea typeface="MS PGothic" panose="020B0600070205080204" pitchFamily="34" charset="-128"/>
              <a:cs typeface="Calibri" panose="020F0502020204030204"/>
            </a:endParaRPr>
          </a:p>
          <a:p>
            <a:pPr eaLnBrk="1" hangingPunct="1">
              <a:lnSpc>
                <a:spcPct val="80000"/>
              </a:lnSpc>
            </a:pPr>
            <a:r>
              <a:rPr lang="en-US" sz="2400" dirty="0">
                <a:latin typeface="Calibri" panose="020F0502020204030204"/>
                <a:ea typeface="MS PGothic" panose="020B0600070205080204" pitchFamily="34" charset="-128"/>
                <a:cs typeface="Calibri" panose="020F0502020204030204"/>
              </a:rPr>
              <a:t>A conditional probability table (CPT) for each node</a:t>
            </a:r>
          </a:p>
          <a:p>
            <a:pPr lvl="7">
              <a:lnSpc>
                <a:spcPct val="80000"/>
              </a:lnSpc>
            </a:pPr>
            <a:endParaRPr lang="en-US" sz="1200" dirty="0">
              <a:latin typeface="Calibri" panose="020F0502020204030204"/>
              <a:ea typeface="MS PGothic" panose="020B0600070205080204" pitchFamily="34" charset="-128"/>
              <a:cs typeface="Calibri" panose="020F0502020204030204"/>
            </a:endParaRPr>
          </a:p>
          <a:p>
            <a:pPr lvl="1" eaLnBrk="1" hangingPunct="1">
              <a:lnSpc>
                <a:spcPct val="80000"/>
              </a:lnSpc>
            </a:pPr>
            <a:r>
              <a:rPr lang="en-US" sz="2000" dirty="0">
                <a:latin typeface="Calibri" panose="020F0502020204030204"/>
                <a:ea typeface="MS PGothic" panose="020B0600070205080204" pitchFamily="34" charset="-128"/>
                <a:cs typeface="Calibri" panose="020F0502020204030204"/>
              </a:rPr>
              <a:t>A collection of distributions over X, one for each combination of parents</a:t>
            </a:r>
            <a:r>
              <a:rPr lang="ja-JP" altLang="en-US" sz="2000" dirty="0">
                <a:latin typeface="Calibri" panose="020F0502020204030204"/>
                <a:ea typeface="MS PGothic" panose="020B0600070205080204" pitchFamily="34" charset="-128"/>
                <a:cs typeface="Calibri" panose="020F0502020204030204"/>
              </a:rPr>
              <a:t>’</a:t>
            </a:r>
            <a:r>
              <a:rPr lang="en-US" altLang="ja-JP" sz="2000" dirty="0">
                <a:latin typeface="Calibri" panose="020F0502020204030204"/>
                <a:ea typeface="MS PGothic" panose="020B0600070205080204" pitchFamily="34" charset="-128"/>
                <a:cs typeface="Calibri" panose="020F0502020204030204"/>
              </a:rPr>
              <a:t> values</a:t>
            </a:r>
          </a:p>
          <a:p>
            <a:pPr lvl="1" eaLnBrk="1" hangingPunct="1">
              <a:lnSpc>
                <a:spcPct val="80000"/>
              </a:lnSpc>
            </a:pPr>
            <a:endParaRPr lang="en-US" sz="2000" dirty="0">
              <a:latin typeface="Calibri" panose="020F0502020204030204"/>
              <a:ea typeface="MS PGothic" panose="020B0600070205080204" pitchFamily="34" charset="-128"/>
              <a:cs typeface="Calibri" panose="020F0502020204030204"/>
            </a:endParaRPr>
          </a:p>
          <a:p>
            <a:pPr lvl="1" eaLnBrk="1" hangingPunct="1">
              <a:lnSpc>
                <a:spcPct val="80000"/>
              </a:lnSpc>
            </a:pPr>
            <a:endParaRPr lang="en-US" sz="1000" dirty="0">
              <a:latin typeface="Calibri" panose="020F0502020204030204"/>
              <a:ea typeface="MS PGothic" panose="020B0600070205080204" pitchFamily="34" charset="-128"/>
              <a:cs typeface="Calibri" panose="020F0502020204030204"/>
            </a:endParaRPr>
          </a:p>
          <a:p>
            <a:pPr lvl="7">
              <a:lnSpc>
                <a:spcPct val="80000"/>
              </a:lnSpc>
            </a:pPr>
            <a:endParaRPr lang="en-US" altLang="ja-JP" sz="1200" dirty="0">
              <a:latin typeface="Calibri" panose="020F0502020204030204"/>
              <a:ea typeface="MS PGothic" panose="020B0600070205080204" pitchFamily="34" charset="-128"/>
              <a:cs typeface="Calibri" panose="020F0502020204030204"/>
            </a:endParaRPr>
          </a:p>
          <a:p>
            <a:pPr>
              <a:lnSpc>
                <a:spcPct val="80000"/>
              </a:lnSpc>
            </a:pPr>
            <a:r>
              <a:rPr lang="en-US" sz="2400" dirty="0">
                <a:latin typeface="Calibri" panose="020F0502020204030204"/>
                <a:ea typeface="MS PGothic" panose="020B0600070205080204" pitchFamily="34" charset="-128"/>
                <a:cs typeface="Calibri" panose="020F0502020204030204"/>
              </a:rPr>
              <a:t>Bayes</a:t>
            </a:r>
            <a:r>
              <a:rPr lang="ja-JP" altLang="en-US" sz="2400" dirty="0">
                <a:latin typeface="Calibri" panose="020F0502020204030204"/>
                <a:ea typeface="MS PGothic" panose="020B0600070205080204" pitchFamily="34" charset="-128"/>
                <a:cs typeface="Calibri" panose="020F0502020204030204"/>
              </a:rPr>
              <a:t>’</a:t>
            </a:r>
            <a:r>
              <a:rPr lang="en-US" altLang="ja-JP" sz="2400" dirty="0">
                <a:latin typeface="Calibri" panose="020F0502020204030204"/>
                <a:ea typeface="MS PGothic" panose="020B0600070205080204" pitchFamily="34" charset="-128"/>
                <a:cs typeface="Calibri" panose="020F0502020204030204"/>
              </a:rPr>
              <a:t> nets implicitly encode joint distributions</a:t>
            </a:r>
          </a:p>
          <a:p>
            <a:pPr lvl="5">
              <a:lnSpc>
                <a:spcPct val="80000"/>
              </a:lnSpc>
            </a:pPr>
            <a:endParaRPr lang="en-US" altLang="ja-JP" sz="1200" dirty="0">
              <a:latin typeface="Calibri" panose="020F0502020204030204"/>
              <a:ea typeface="MS PGothic" panose="020B0600070205080204" pitchFamily="34" charset="-128"/>
              <a:cs typeface="Calibri" panose="020F0502020204030204"/>
            </a:endParaRPr>
          </a:p>
          <a:p>
            <a:pPr lvl="1">
              <a:lnSpc>
                <a:spcPct val="80000"/>
              </a:lnSpc>
            </a:pPr>
            <a:r>
              <a:rPr lang="en-US" sz="2000" dirty="0">
                <a:latin typeface="Calibri" panose="020F0502020204030204"/>
                <a:ea typeface="MS PGothic" panose="020B0600070205080204" pitchFamily="34" charset="-128"/>
                <a:cs typeface="Calibri" panose="020F0502020204030204"/>
              </a:rPr>
              <a:t>As a product of local conditional distributions</a:t>
            </a:r>
          </a:p>
          <a:p>
            <a:pPr lvl="6">
              <a:lnSpc>
                <a:spcPct val="80000"/>
              </a:lnSpc>
            </a:pPr>
            <a:endParaRPr lang="en-US" sz="1200" dirty="0">
              <a:latin typeface="Calibri" panose="020F0502020204030204"/>
              <a:ea typeface="MS PGothic" panose="020B0600070205080204" pitchFamily="34" charset="-128"/>
              <a:cs typeface="Calibri" panose="020F0502020204030204"/>
            </a:endParaRPr>
          </a:p>
          <a:p>
            <a:pPr lvl="1">
              <a:lnSpc>
                <a:spcPct val="80000"/>
              </a:lnSpc>
            </a:pPr>
            <a:r>
              <a:rPr lang="en-US" sz="2000" dirty="0">
                <a:latin typeface="Calibri" panose="020F0502020204030204"/>
                <a:ea typeface="MS PGothic" panose="020B0600070205080204" pitchFamily="34" charset="-128"/>
                <a:cs typeface="Calibri" panose="020F0502020204030204"/>
              </a:rPr>
              <a:t>To see what probability a BN gives to a full assignment, multiply all the relevant conditionals together:</a:t>
            </a:r>
          </a:p>
          <a:p>
            <a:pPr lvl="1">
              <a:lnSpc>
                <a:spcPct val="80000"/>
              </a:lnSpc>
            </a:pPr>
            <a:endParaRPr lang="en-US" sz="2000" dirty="0">
              <a:latin typeface="Calibri" panose="020F0502020204030204"/>
              <a:ea typeface="MS PGothic" panose="020B0600070205080204" pitchFamily="34" charset="-128"/>
              <a:cs typeface="Calibri" panose="020F0502020204030204"/>
            </a:endParaRPr>
          </a:p>
          <a:p>
            <a:pPr>
              <a:lnSpc>
                <a:spcPct val="80000"/>
              </a:lnSpc>
            </a:pPr>
            <a:endParaRPr lang="en-US" altLang="ja-JP" sz="2400" dirty="0">
              <a:latin typeface="Calibri" panose="020F0502020204030204"/>
              <a:ea typeface="MS PGothic" panose="020B0600070205080204" pitchFamily="34" charset="-128"/>
              <a:cs typeface="Calibri" panose="020F0502020204030204"/>
            </a:endParaRPr>
          </a:p>
          <a:p>
            <a:pPr lvl="2" eaLnBrk="1" hangingPunct="1">
              <a:lnSpc>
                <a:spcPct val="80000"/>
              </a:lnSpc>
            </a:pPr>
            <a:endParaRPr lang="en-US" sz="700" dirty="0">
              <a:latin typeface="Calibri" panose="020F0502020204030204"/>
              <a:ea typeface="MS PGothic" panose="020B0600070205080204" pitchFamily="34" charset="-128"/>
              <a:cs typeface="Calibri" panose="020F0502020204030204"/>
            </a:endParaRPr>
          </a:p>
        </p:txBody>
      </p:sp>
      <p:pic>
        <p:nvPicPr>
          <p:cNvPr id="27660" name="Picture 13"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3810000" y="3516354"/>
            <a:ext cx="19272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8" descr="txp_fig"/>
          <p:cNvPicPr>
            <a:picLocks noChangeAspect="1" noChangeArrowheads="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514600" y="5808135"/>
            <a:ext cx="55356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0200" y="4495801"/>
            <a:ext cx="2062553" cy="2362197"/>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39312" y="1371600"/>
            <a:ext cx="3724088" cy="271396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51972" y="1143000"/>
            <a:ext cx="2635227" cy="1752599"/>
          </a:xfrm>
          <a:prstGeom prst="rect">
            <a:avLst/>
          </a:prstGeom>
        </p:spPr>
      </p:pic>
      <p:sp>
        <p:nvSpPr>
          <p:cNvPr id="27650" name="Title 1"/>
          <p:cNvSpPr>
            <a:spLocks noGrp="1"/>
          </p:cNvSpPr>
          <p:nvPr>
            <p:ph type="title"/>
          </p:nvPr>
        </p:nvSpPr>
        <p:spPr/>
        <p:txBody>
          <a:bodyPr/>
          <a:lstStyle/>
          <a:p>
            <a:r>
              <a:rPr lang="en-US" dirty="0">
                <a:latin typeface="Calibri" panose="020F0502020204030204"/>
                <a:cs typeface="Calibri" panose="020F0502020204030204"/>
              </a:rPr>
              <a:t>Example: Alarm Network</a:t>
            </a:r>
          </a:p>
        </p:txBody>
      </p:sp>
      <p:graphicFrame>
        <p:nvGraphicFramePr>
          <p:cNvPr id="20" name="Table 19"/>
          <p:cNvGraphicFramePr>
            <a:graphicFrameLocks noGrp="1"/>
          </p:cNvGraphicFramePr>
          <p:nvPr/>
        </p:nvGraphicFramePr>
        <p:xfrm>
          <a:off x="1447800" y="1350313"/>
          <a:ext cx="1295400" cy="1346199"/>
        </p:xfrm>
        <a:graphic>
          <a:graphicData uri="http://schemas.openxmlformats.org/drawingml/2006/table">
            <a:tbl>
              <a:tblPr firstRow="1" bandRow="1">
                <a:tableStyleId>{10A1B5D5-9B99-4C35-A422-299274C87663}</a:tableStyleId>
              </a:tblPr>
              <a:tblGrid>
                <a:gridCol w="533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panose="020F0502020204030204"/>
                          <a:cs typeface="Calibri" panose="020F0502020204030204"/>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P(B)</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panose="020F0502020204030204"/>
                          <a:cs typeface="Calibri" panose="020F0502020204030204"/>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0.001</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panose="020F0502020204030204"/>
                          <a:cs typeface="Calibri" panose="020F0502020204030204"/>
                          <a:sym typeface="Symbol" panose="05050102010706020507"/>
                        </a:rPr>
                        <a:t>-b</a:t>
                      </a:r>
                      <a:endParaRPr lang="en-US" sz="1800" dirty="0">
                        <a:solidFill>
                          <a:srgbClr val="333399"/>
                        </a:solidFill>
                        <a:latin typeface="Calibri" panose="020F0502020204030204"/>
                        <a:cs typeface="Calibri" panose="020F0502020204030204"/>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panose="020F0502020204030204"/>
                          <a:cs typeface="Calibri" panose="020F0502020204030204"/>
                        </a:rPr>
                        <a:t>0.999</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1" name="Table 20"/>
          <p:cNvGraphicFramePr>
            <a:graphicFrameLocks noGrp="1"/>
          </p:cNvGraphicFramePr>
          <p:nvPr/>
        </p:nvGraphicFramePr>
        <p:xfrm>
          <a:off x="6248400" y="1350313"/>
          <a:ext cx="1298575" cy="1346199"/>
        </p:xfrm>
        <a:graphic>
          <a:graphicData uri="http://schemas.openxmlformats.org/drawingml/2006/table">
            <a:tbl>
              <a:tblPr firstRow="1" bandRow="1">
                <a:tableStyleId>{10A1B5D5-9B99-4C35-A422-299274C87663}</a:tableStyleId>
              </a:tblPr>
              <a:tblGrid>
                <a:gridCol w="536762">
                  <a:extLst>
                    <a:ext uri="{9D8B030D-6E8A-4147-A177-3AD203B41FA5}">
                      <a16:colId xmlns:a16="http://schemas.microsoft.com/office/drawing/2014/main" val="20000"/>
                    </a:ext>
                  </a:extLst>
                </a:gridCol>
                <a:gridCol w="761813">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panose="020F0502020204030204"/>
                          <a:cs typeface="Calibri" panose="020F0502020204030204"/>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P(E)</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panose="020F0502020204030204"/>
                          <a:cs typeface="Calibri" panose="020F0502020204030204"/>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0.002</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panose="020F0502020204030204"/>
                          <a:cs typeface="Calibri" panose="020F0502020204030204"/>
                          <a:sym typeface="Symbol" panose="05050102010706020507"/>
                        </a:rPr>
                        <a:t>-e</a:t>
                      </a:r>
                      <a:endParaRPr lang="en-US" sz="1800" dirty="0">
                        <a:solidFill>
                          <a:srgbClr val="333399"/>
                        </a:solidFill>
                        <a:latin typeface="Calibri" panose="020F0502020204030204"/>
                        <a:cs typeface="Calibri" panose="020F0502020204030204"/>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panose="020F0502020204030204"/>
                          <a:cs typeface="Calibri" panose="020F0502020204030204"/>
                        </a:rPr>
                        <a:t>0.998</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2" name="Table 21"/>
          <p:cNvGraphicFramePr>
            <a:graphicFrameLocks noGrp="1"/>
          </p:cNvGraphicFramePr>
          <p:nvPr/>
        </p:nvGraphicFramePr>
        <p:xfrm>
          <a:off x="8686800" y="3165132"/>
          <a:ext cx="2819400" cy="3306979"/>
        </p:xfrm>
        <a:graphic>
          <a:graphicData uri="http://schemas.openxmlformats.org/drawingml/2006/table">
            <a:tbl>
              <a:tblPr firstRow="1" bandRow="1">
                <a:tableStyleId>{10A1B5D5-9B99-4C35-A422-299274C87663}</a:tableStyleId>
              </a:tblPr>
              <a:tblGrid>
                <a:gridCol w="536893">
                  <a:extLst>
                    <a:ext uri="{9D8B030D-6E8A-4147-A177-3AD203B41FA5}">
                      <a16:colId xmlns:a16="http://schemas.microsoft.com/office/drawing/2014/main" val="20000"/>
                    </a:ext>
                  </a:extLst>
                </a:gridCol>
                <a:gridCol w="52990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80963">
                <a:tc>
                  <a:txBody>
                    <a:bodyPr/>
                    <a:lstStyle/>
                    <a:p>
                      <a:pPr algn="ctr"/>
                      <a:r>
                        <a:rPr lang="en-US" sz="1800" b="0" dirty="0">
                          <a:solidFill>
                            <a:srgbClr val="333399"/>
                          </a:solidFill>
                          <a:latin typeface="Calibri" panose="020F0502020204030204"/>
                          <a:cs typeface="Calibri" panose="020F0502020204030204"/>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P(A|B,E)</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725">
                <a:tc>
                  <a:txBody>
                    <a:bodyPr/>
                    <a:lstStyle/>
                    <a:p>
                      <a:pPr algn="ctr"/>
                      <a:r>
                        <a:rPr lang="en-US" sz="1800" b="0" dirty="0">
                          <a:latin typeface="Calibri" panose="020F0502020204030204"/>
                          <a:cs typeface="Calibri" panose="020F0502020204030204"/>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0.95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-a</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0.05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0.94</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725">
                <a:tc>
                  <a:txBody>
                    <a:bodyPr/>
                    <a:lstStyle/>
                    <a:p>
                      <a:pPr algn="ct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-a</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0.06</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5725">
                <a:tc>
                  <a:txBody>
                    <a:bodyPr/>
                    <a:lstStyle/>
                    <a:p>
                      <a:pPr algn="ct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0.29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5725">
                <a:tc>
                  <a:txBody>
                    <a:bodyPr/>
                    <a:lstStyle/>
                    <a:p>
                      <a:pPr algn="ct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-a</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0.71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5725">
                <a:tc>
                  <a:txBody>
                    <a:bodyPr/>
                    <a:lstStyle/>
                    <a:p>
                      <a:pPr algn="ct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0.001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5725">
                <a:tc>
                  <a:txBody>
                    <a:bodyPr/>
                    <a:lstStyle/>
                    <a:p>
                      <a:pPr algn="ct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-a</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0.999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graphicFrame>
        <p:nvGraphicFramePr>
          <p:cNvPr id="23" name="Table 22"/>
          <p:cNvGraphicFramePr>
            <a:graphicFrameLocks noGrp="1"/>
          </p:cNvGraphicFramePr>
          <p:nvPr/>
        </p:nvGraphicFramePr>
        <p:xfrm>
          <a:off x="762000" y="2923054"/>
          <a:ext cx="19812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917893">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panose="020F0502020204030204"/>
                          <a:cs typeface="Calibri" panose="020F0502020204030204"/>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P(J|A)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panose="020F0502020204030204"/>
                          <a:cs typeface="Calibri" panose="020F0502020204030204"/>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-j</a:t>
                      </a:r>
                      <a:endParaRPr lang="en-US" sz="1800" b="0" dirty="0">
                        <a:solidFill>
                          <a:srgbClr val="333399"/>
                        </a:solidFill>
                        <a:latin typeface="Calibri" panose="020F0502020204030204"/>
                        <a:cs typeface="Calibri" panose="020F0502020204030204"/>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0.05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-j</a:t>
                      </a:r>
                      <a:endParaRPr lang="en-US" sz="1800" b="0" dirty="0">
                        <a:solidFill>
                          <a:srgbClr val="333399"/>
                        </a:solidFill>
                        <a:latin typeface="Calibri" panose="020F0502020204030204"/>
                        <a:cs typeface="Calibri" panose="020F0502020204030204"/>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0.95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28" name="Table 27"/>
          <p:cNvGraphicFramePr>
            <a:graphicFrameLocks noGrp="1"/>
          </p:cNvGraphicFramePr>
          <p:nvPr/>
        </p:nvGraphicFramePr>
        <p:xfrm>
          <a:off x="6248400" y="2923054"/>
          <a:ext cx="20574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61309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panose="020F0502020204030204"/>
                          <a:cs typeface="Calibri" panose="020F0502020204030204"/>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P(M|A)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panose="020F0502020204030204"/>
                          <a:cs typeface="Calibri" panose="020F0502020204030204"/>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-m</a:t>
                      </a:r>
                      <a:endParaRPr lang="en-US" sz="1800" b="0" dirty="0">
                        <a:solidFill>
                          <a:srgbClr val="333399"/>
                        </a:solidFill>
                        <a:latin typeface="Calibri" panose="020F0502020204030204"/>
                        <a:cs typeface="Calibri" panose="020F0502020204030204"/>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-m</a:t>
                      </a:r>
                      <a:endParaRPr lang="en-US" sz="1800" b="0" dirty="0">
                        <a:solidFill>
                          <a:srgbClr val="333399"/>
                        </a:solidFill>
                        <a:latin typeface="Calibri" panose="020F0502020204030204"/>
                        <a:cs typeface="Calibri" panose="020F0502020204030204"/>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0.99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24" name="Oval 4"/>
          <p:cNvSpPr>
            <a:spLocks noChangeArrowheads="1"/>
          </p:cNvSpPr>
          <p:nvPr/>
        </p:nvSpPr>
        <p:spPr bwMode="auto">
          <a:xfrm>
            <a:off x="3169018" y="1373005"/>
            <a:ext cx="762000" cy="762000"/>
          </a:xfrm>
          <a:prstGeom prst="ellipse">
            <a:avLst/>
          </a:prstGeom>
          <a:solidFill>
            <a:schemeClr val="bg1"/>
          </a:solidFill>
          <a:ln w="28575">
            <a:solidFill>
              <a:schemeClr val="tx1"/>
            </a:solidFill>
            <a:round/>
          </a:ln>
        </p:spPr>
        <p:txBody>
          <a:bodyPr wrap="none" anchor="ctr"/>
          <a:lstStyle/>
          <a:p>
            <a:pPr algn="ctr"/>
            <a:r>
              <a:rPr lang="en-US" sz="2800" i="1" dirty="0">
                <a:latin typeface="Calibri" panose="020F0502020204030204"/>
                <a:cs typeface="Calibri" panose="020F0502020204030204"/>
              </a:rPr>
              <a:t>B</a:t>
            </a:r>
            <a:endParaRPr lang="en-US" sz="2800" baseline="-25000" dirty="0">
              <a:latin typeface="Calibri" panose="020F0502020204030204"/>
              <a:cs typeface="Calibri" panose="020F0502020204030204"/>
            </a:endParaRPr>
          </a:p>
        </p:txBody>
      </p:sp>
      <p:sp>
        <p:nvSpPr>
          <p:cNvPr id="25" name="Oval 4"/>
          <p:cNvSpPr>
            <a:spLocks noChangeArrowheads="1"/>
          </p:cNvSpPr>
          <p:nvPr/>
        </p:nvSpPr>
        <p:spPr bwMode="auto">
          <a:xfrm>
            <a:off x="5277150" y="1373005"/>
            <a:ext cx="762000" cy="762000"/>
          </a:xfrm>
          <a:prstGeom prst="ellipse">
            <a:avLst/>
          </a:prstGeom>
          <a:solidFill>
            <a:schemeClr val="bg1"/>
          </a:solidFill>
          <a:ln w="28575">
            <a:solidFill>
              <a:schemeClr val="tx1"/>
            </a:solidFill>
            <a:round/>
          </a:ln>
        </p:spPr>
        <p:txBody>
          <a:bodyPr wrap="none" anchor="ctr"/>
          <a:lstStyle/>
          <a:p>
            <a:pPr algn="ctr"/>
            <a:r>
              <a:rPr lang="en-US" sz="2800" i="1" dirty="0">
                <a:latin typeface="Calibri" panose="020F0502020204030204"/>
                <a:cs typeface="Calibri" panose="020F0502020204030204"/>
              </a:rPr>
              <a:t>E</a:t>
            </a:r>
            <a:endParaRPr lang="en-US" sz="2800" baseline="-25000" dirty="0">
              <a:latin typeface="Calibri" panose="020F0502020204030204"/>
              <a:cs typeface="Calibri" panose="020F0502020204030204"/>
            </a:endParaRPr>
          </a:p>
        </p:txBody>
      </p:sp>
      <p:sp>
        <p:nvSpPr>
          <p:cNvPr id="26" name="Oval 4"/>
          <p:cNvSpPr>
            <a:spLocks noChangeArrowheads="1"/>
          </p:cNvSpPr>
          <p:nvPr/>
        </p:nvSpPr>
        <p:spPr bwMode="auto">
          <a:xfrm>
            <a:off x="4266497" y="2484872"/>
            <a:ext cx="762000" cy="762000"/>
          </a:xfrm>
          <a:prstGeom prst="ellipse">
            <a:avLst/>
          </a:prstGeom>
          <a:solidFill>
            <a:schemeClr val="bg1"/>
          </a:solidFill>
          <a:ln w="28575">
            <a:solidFill>
              <a:schemeClr val="tx1"/>
            </a:solidFill>
            <a:round/>
          </a:ln>
        </p:spPr>
        <p:txBody>
          <a:bodyPr wrap="none" anchor="ctr"/>
          <a:lstStyle/>
          <a:p>
            <a:pPr algn="ctr"/>
            <a:r>
              <a:rPr lang="en-US" sz="2800" i="1" dirty="0">
                <a:latin typeface="Calibri" panose="020F0502020204030204"/>
                <a:cs typeface="Calibri" panose="020F0502020204030204"/>
              </a:rPr>
              <a:t>A</a:t>
            </a:r>
            <a:endParaRPr lang="en-US" sz="2800" baseline="-25000" dirty="0">
              <a:latin typeface="Calibri" panose="020F0502020204030204"/>
              <a:cs typeface="Calibri" panose="020F0502020204030204"/>
            </a:endParaRPr>
          </a:p>
        </p:txBody>
      </p:sp>
      <p:sp>
        <p:nvSpPr>
          <p:cNvPr id="27" name="Oval 4"/>
          <p:cNvSpPr>
            <a:spLocks noChangeArrowheads="1"/>
          </p:cNvSpPr>
          <p:nvPr/>
        </p:nvSpPr>
        <p:spPr bwMode="auto">
          <a:xfrm>
            <a:off x="5388742" y="3733800"/>
            <a:ext cx="762000" cy="762000"/>
          </a:xfrm>
          <a:prstGeom prst="ellipse">
            <a:avLst/>
          </a:prstGeom>
          <a:solidFill>
            <a:schemeClr val="bg1"/>
          </a:solidFill>
          <a:ln w="28575">
            <a:solidFill>
              <a:schemeClr val="tx1"/>
            </a:solidFill>
            <a:round/>
          </a:ln>
        </p:spPr>
        <p:txBody>
          <a:bodyPr wrap="none" anchor="ctr"/>
          <a:lstStyle/>
          <a:p>
            <a:pPr algn="ctr"/>
            <a:r>
              <a:rPr lang="en-US" sz="2800" i="1" dirty="0">
                <a:latin typeface="Calibri" panose="020F0502020204030204"/>
                <a:cs typeface="Calibri" panose="020F0502020204030204"/>
              </a:rPr>
              <a:t>M</a:t>
            </a:r>
            <a:endParaRPr lang="en-US" sz="2800" baseline="-25000" dirty="0">
              <a:latin typeface="Calibri" panose="020F0502020204030204"/>
              <a:cs typeface="Calibri" panose="020F0502020204030204"/>
            </a:endParaRPr>
          </a:p>
        </p:txBody>
      </p:sp>
      <p:sp>
        <p:nvSpPr>
          <p:cNvPr id="29" name="Oval 4"/>
          <p:cNvSpPr>
            <a:spLocks noChangeArrowheads="1"/>
          </p:cNvSpPr>
          <p:nvPr/>
        </p:nvSpPr>
        <p:spPr bwMode="auto">
          <a:xfrm>
            <a:off x="3333449" y="3733800"/>
            <a:ext cx="762000" cy="762000"/>
          </a:xfrm>
          <a:prstGeom prst="ellipse">
            <a:avLst/>
          </a:prstGeom>
          <a:solidFill>
            <a:schemeClr val="bg1"/>
          </a:solidFill>
          <a:ln w="28575">
            <a:solidFill>
              <a:schemeClr val="tx1"/>
            </a:solidFill>
            <a:round/>
          </a:ln>
        </p:spPr>
        <p:txBody>
          <a:bodyPr wrap="none" anchor="ctr"/>
          <a:lstStyle/>
          <a:p>
            <a:pPr algn="ctr"/>
            <a:r>
              <a:rPr lang="en-US" sz="2800" i="1" dirty="0">
                <a:latin typeface="Calibri" panose="020F0502020204030204"/>
                <a:cs typeface="Calibri" panose="020F0502020204030204"/>
              </a:rPr>
              <a:t>J</a:t>
            </a:r>
            <a:endParaRPr lang="en-US" sz="2800" baseline="-25000" dirty="0">
              <a:latin typeface="Calibri" panose="020F0502020204030204"/>
              <a:cs typeface="Calibri" panose="020F0502020204030204"/>
            </a:endParaRPr>
          </a:p>
        </p:txBody>
      </p:sp>
      <p:cxnSp>
        <p:nvCxnSpPr>
          <p:cNvPr id="31" name="AutoShape 6"/>
          <p:cNvCxnSpPr>
            <a:cxnSpLocks noChangeShapeType="1"/>
            <a:stCxn id="26" idx="5"/>
            <a:endCxn id="27" idx="1"/>
          </p:cNvCxnSpPr>
          <p:nvPr/>
        </p:nvCxnSpPr>
        <p:spPr bwMode="auto">
          <a:xfrm>
            <a:off x="4916905" y="3135280"/>
            <a:ext cx="583429" cy="710112"/>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32" name="AutoShape 6"/>
          <p:cNvCxnSpPr>
            <a:cxnSpLocks noChangeShapeType="1"/>
            <a:stCxn id="26" idx="3"/>
            <a:endCxn id="29" idx="7"/>
          </p:cNvCxnSpPr>
          <p:nvPr/>
        </p:nvCxnSpPr>
        <p:spPr bwMode="auto">
          <a:xfrm flipH="1">
            <a:off x="3983857" y="3135280"/>
            <a:ext cx="394232" cy="710112"/>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33" name="AutoShape 6"/>
          <p:cNvCxnSpPr>
            <a:cxnSpLocks noChangeShapeType="1"/>
            <a:stCxn id="25" idx="3"/>
            <a:endCxn id="26" idx="7"/>
          </p:cNvCxnSpPr>
          <p:nvPr/>
        </p:nvCxnSpPr>
        <p:spPr bwMode="auto">
          <a:xfrm flipH="1">
            <a:off x="4916905" y="2023413"/>
            <a:ext cx="471837" cy="573051"/>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34" name="AutoShape 6"/>
          <p:cNvCxnSpPr>
            <a:cxnSpLocks noChangeShapeType="1"/>
            <a:stCxn id="24" idx="5"/>
            <a:endCxn id="26" idx="1"/>
          </p:cNvCxnSpPr>
          <p:nvPr/>
        </p:nvCxnSpPr>
        <p:spPr bwMode="auto">
          <a:xfrm>
            <a:off x="3819426" y="2023413"/>
            <a:ext cx="558663" cy="573051"/>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pic>
        <p:nvPicPr>
          <p:cNvPr id="3" name="Picture 2" descr="TP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600" y="5257800"/>
            <a:ext cx="4267200" cy="43063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51972" y="1143000"/>
            <a:ext cx="2635227" cy="1752600"/>
          </a:xfrm>
          <a:prstGeom prst="rect">
            <a:avLst/>
          </a:prstGeom>
        </p:spPr>
      </p:pic>
      <p:sp>
        <p:nvSpPr>
          <p:cNvPr id="27650" name="Title 1"/>
          <p:cNvSpPr>
            <a:spLocks noGrp="1"/>
          </p:cNvSpPr>
          <p:nvPr>
            <p:ph type="title"/>
          </p:nvPr>
        </p:nvSpPr>
        <p:spPr/>
        <p:txBody>
          <a:bodyPr/>
          <a:lstStyle/>
          <a:p>
            <a:r>
              <a:rPr lang="en-US" dirty="0">
                <a:latin typeface="Calibri" panose="020F0502020204030204"/>
                <a:cs typeface="Calibri" panose="020F0502020204030204"/>
              </a:rPr>
              <a:t>Example: Alarm Network</a:t>
            </a:r>
          </a:p>
        </p:txBody>
      </p:sp>
      <p:graphicFrame>
        <p:nvGraphicFramePr>
          <p:cNvPr id="20" name="Table 19"/>
          <p:cNvGraphicFramePr>
            <a:graphicFrameLocks noGrp="1"/>
          </p:cNvGraphicFramePr>
          <p:nvPr/>
        </p:nvGraphicFramePr>
        <p:xfrm>
          <a:off x="1447800" y="1350313"/>
          <a:ext cx="1295400" cy="1346199"/>
        </p:xfrm>
        <a:graphic>
          <a:graphicData uri="http://schemas.openxmlformats.org/drawingml/2006/table">
            <a:tbl>
              <a:tblPr firstRow="1" bandRow="1">
                <a:tableStyleId>{10A1B5D5-9B99-4C35-A422-299274C87663}</a:tableStyleId>
              </a:tblPr>
              <a:tblGrid>
                <a:gridCol w="533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panose="020F0502020204030204"/>
                          <a:cs typeface="Calibri" panose="020F0502020204030204"/>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P(B)</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panose="020F0502020204030204"/>
                          <a:cs typeface="Calibri" panose="020F0502020204030204"/>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800" b="0" dirty="0">
                          <a:solidFill>
                            <a:srgbClr val="333399"/>
                          </a:solidFill>
                          <a:latin typeface="Calibri" panose="020F0502020204030204"/>
                          <a:cs typeface="Calibri" panose="020F0502020204030204"/>
                        </a:rPr>
                        <a:t>0.001</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panose="020F0502020204030204"/>
                          <a:cs typeface="Calibri" panose="020F0502020204030204"/>
                          <a:sym typeface="Symbol" panose="05050102010706020507"/>
                        </a:rPr>
                        <a:t>-b</a:t>
                      </a:r>
                      <a:endParaRPr lang="en-US" sz="1800" dirty="0">
                        <a:solidFill>
                          <a:srgbClr val="333399"/>
                        </a:solidFill>
                        <a:latin typeface="Calibri" panose="020F0502020204030204"/>
                        <a:cs typeface="Calibri" panose="020F0502020204030204"/>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panose="020F0502020204030204"/>
                          <a:cs typeface="Calibri" panose="020F0502020204030204"/>
                        </a:rPr>
                        <a:t>0.999</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1" name="Table 20"/>
          <p:cNvGraphicFramePr>
            <a:graphicFrameLocks noGrp="1"/>
          </p:cNvGraphicFramePr>
          <p:nvPr/>
        </p:nvGraphicFramePr>
        <p:xfrm>
          <a:off x="6248400" y="1350313"/>
          <a:ext cx="1298575" cy="1346199"/>
        </p:xfrm>
        <a:graphic>
          <a:graphicData uri="http://schemas.openxmlformats.org/drawingml/2006/table">
            <a:tbl>
              <a:tblPr firstRow="1" bandRow="1">
                <a:tableStyleId>{10A1B5D5-9B99-4C35-A422-299274C87663}</a:tableStyleId>
              </a:tblPr>
              <a:tblGrid>
                <a:gridCol w="536762">
                  <a:extLst>
                    <a:ext uri="{9D8B030D-6E8A-4147-A177-3AD203B41FA5}">
                      <a16:colId xmlns:a16="http://schemas.microsoft.com/office/drawing/2014/main" val="20000"/>
                    </a:ext>
                  </a:extLst>
                </a:gridCol>
                <a:gridCol w="761813">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panose="020F0502020204030204"/>
                          <a:cs typeface="Calibri" panose="020F0502020204030204"/>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P(E)</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panose="020F0502020204030204"/>
                          <a:cs typeface="Calibri" panose="020F0502020204030204"/>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0.002</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panose="020F0502020204030204"/>
                          <a:cs typeface="Calibri" panose="020F0502020204030204"/>
                          <a:sym typeface="Symbol" panose="05050102010706020507"/>
                        </a:rPr>
                        <a:t>-e</a:t>
                      </a:r>
                      <a:endParaRPr lang="en-US" sz="1800" dirty="0">
                        <a:solidFill>
                          <a:srgbClr val="333399"/>
                        </a:solidFill>
                        <a:latin typeface="Calibri" panose="020F0502020204030204"/>
                        <a:cs typeface="Calibri" panose="020F0502020204030204"/>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chemeClr val="bg2">
                        <a:lumMod val="40000"/>
                        <a:lumOff val="60000"/>
                      </a:schemeClr>
                    </a:solidFill>
                  </a:tcPr>
                </a:tc>
                <a:tc>
                  <a:txBody>
                    <a:bodyPr/>
                    <a:lstStyle/>
                    <a:p>
                      <a:pPr algn="ctr"/>
                      <a:r>
                        <a:rPr lang="en-US" sz="1800" dirty="0">
                          <a:solidFill>
                            <a:srgbClr val="333399"/>
                          </a:solidFill>
                          <a:latin typeface="Calibri" panose="020F0502020204030204"/>
                          <a:cs typeface="Calibri" panose="020F0502020204030204"/>
                        </a:rPr>
                        <a:t>0.998</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22" name="Table 21"/>
          <p:cNvGraphicFramePr>
            <a:graphicFrameLocks noGrp="1"/>
          </p:cNvGraphicFramePr>
          <p:nvPr/>
        </p:nvGraphicFramePr>
        <p:xfrm>
          <a:off x="8686800" y="3165132"/>
          <a:ext cx="2819400" cy="3306979"/>
        </p:xfrm>
        <a:graphic>
          <a:graphicData uri="http://schemas.openxmlformats.org/drawingml/2006/table">
            <a:tbl>
              <a:tblPr firstRow="1" bandRow="1">
                <a:tableStyleId>{10A1B5D5-9B99-4C35-A422-299274C87663}</a:tableStyleId>
              </a:tblPr>
              <a:tblGrid>
                <a:gridCol w="536893">
                  <a:extLst>
                    <a:ext uri="{9D8B030D-6E8A-4147-A177-3AD203B41FA5}">
                      <a16:colId xmlns:a16="http://schemas.microsoft.com/office/drawing/2014/main" val="20000"/>
                    </a:ext>
                  </a:extLst>
                </a:gridCol>
                <a:gridCol w="52990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80963">
                <a:tc>
                  <a:txBody>
                    <a:bodyPr/>
                    <a:lstStyle/>
                    <a:p>
                      <a:pPr algn="ctr"/>
                      <a:r>
                        <a:rPr lang="en-US" sz="1800" b="0" dirty="0">
                          <a:solidFill>
                            <a:srgbClr val="333399"/>
                          </a:solidFill>
                          <a:latin typeface="Calibri" panose="020F0502020204030204"/>
                          <a:cs typeface="Calibri" panose="020F0502020204030204"/>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P(A|B,E)</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725">
                <a:tc>
                  <a:txBody>
                    <a:bodyPr/>
                    <a:lstStyle/>
                    <a:p>
                      <a:pPr algn="ctr"/>
                      <a:r>
                        <a:rPr lang="en-US" sz="1800" b="0" dirty="0">
                          <a:latin typeface="Calibri" panose="020F0502020204030204"/>
                          <a:cs typeface="Calibri" panose="020F0502020204030204"/>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0.95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-a</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0.05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800" b="0" dirty="0">
                          <a:latin typeface="Calibri" panose="020F0502020204030204"/>
                          <a:cs typeface="Calibri" panose="020F0502020204030204"/>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800" b="0" dirty="0">
                          <a:latin typeface="Calibri" panose="020F0502020204030204"/>
                          <a:cs typeface="Calibri" panose="020F0502020204030204"/>
                        </a:rPr>
                        <a:t>0.94</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3"/>
                  </a:ext>
                </a:extLst>
              </a:tr>
              <a:tr h="365725">
                <a:tc>
                  <a:txBody>
                    <a:bodyPr/>
                    <a:lstStyle/>
                    <a:p>
                      <a:pPr algn="ct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-a</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0.06</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5725">
                <a:tc>
                  <a:txBody>
                    <a:bodyPr/>
                    <a:lstStyle/>
                    <a:p>
                      <a:pPr algn="ct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0.29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5725">
                <a:tc>
                  <a:txBody>
                    <a:bodyPr/>
                    <a:lstStyle/>
                    <a:p>
                      <a:pPr algn="ct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-a</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0.71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5725">
                <a:tc>
                  <a:txBody>
                    <a:bodyPr/>
                    <a:lstStyle/>
                    <a:p>
                      <a:pPr algn="ct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0.001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5725">
                <a:tc>
                  <a:txBody>
                    <a:bodyPr/>
                    <a:lstStyle/>
                    <a:p>
                      <a:pPr algn="ct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-a</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0.999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graphicFrame>
        <p:nvGraphicFramePr>
          <p:cNvPr id="23" name="Table 22"/>
          <p:cNvGraphicFramePr>
            <a:graphicFrameLocks noGrp="1"/>
          </p:cNvGraphicFramePr>
          <p:nvPr/>
        </p:nvGraphicFramePr>
        <p:xfrm>
          <a:off x="762000" y="2923054"/>
          <a:ext cx="19812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917893">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panose="020F0502020204030204"/>
                          <a:cs typeface="Calibri" panose="020F0502020204030204"/>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P(J|A)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panose="020F0502020204030204"/>
                          <a:cs typeface="Calibri" panose="020F0502020204030204"/>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-j</a:t>
                      </a:r>
                      <a:endParaRPr lang="en-US" sz="1800" b="0" dirty="0">
                        <a:solidFill>
                          <a:srgbClr val="333399"/>
                        </a:solidFill>
                        <a:latin typeface="Calibri" panose="020F0502020204030204"/>
                        <a:cs typeface="Calibri" panose="020F0502020204030204"/>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800" b="0" dirty="0">
                          <a:solidFill>
                            <a:srgbClr val="333399"/>
                          </a:solidFill>
                          <a:latin typeface="Calibri" panose="020F0502020204030204"/>
                          <a:cs typeface="Calibri" panose="020F0502020204030204"/>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0.05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-j</a:t>
                      </a:r>
                      <a:endParaRPr lang="en-US" sz="1800" b="0" dirty="0">
                        <a:solidFill>
                          <a:srgbClr val="333399"/>
                        </a:solidFill>
                        <a:latin typeface="Calibri" panose="020F0502020204030204"/>
                        <a:cs typeface="Calibri" panose="020F0502020204030204"/>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0.95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28" name="Table 27"/>
          <p:cNvGraphicFramePr>
            <a:graphicFrameLocks noGrp="1"/>
          </p:cNvGraphicFramePr>
          <p:nvPr/>
        </p:nvGraphicFramePr>
        <p:xfrm>
          <a:off x="6248400" y="2923054"/>
          <a:ext cx="20574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61309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panose="020F0502020204030204"/>
                          <a:cs typeface="Calibri" panose="020F0502020204030204"/>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P(M|A)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panose="020F0502020204030204"/>
                          <a:cs typeface="Calibri" panose="020F0502020204030204"/>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800" b="0" dirty="0">
                          <a:solidFill>
                            <a:srgbClr val="333399"/>
                          </a:solidFill>
                          <a:latin typeface="Calibri" panose="020F0502020204030204"/>
                          <a:cs typeface="Calibri" panose="020F0502020204030204"/>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800" b="0" dirty="0">
                          <a:solidFill>
                            <a:srgbClr val="333399"/>
                          </a:solidFill>
                          <a:latin typeface="Calibri" panose="020F0502020204030204"/>
                          <a:cs typeface="Calibri" panose="020F0502020204030204"/>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-m</a:t>
                      </a:r>
                      <a:endParaRPr lang="en-US" sz="1800" b="0" dirty="0">
                        <a:solidFill>
                          <a:srgbClr val="333399"/>
                        </a:solidFill>
                        <a:latin typeface="Calibri" panose="020F0502020204030204"/>
                        <a:cs typeface="Calibri" panose="020F0502020204030204"/>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-m</a:t>
                      </a:r>
                      <a:endParaRPr lang="en-US" sz="1800" b="0" dirty="0">
                        <a:solidFill>
                          <a:srgbClr val="333399"/>
                        </a:solidFill>
                        <a:latin typeface="Calibri" panose="020F0502020204030204"/>
                        <a:cs typeface="Calibri" panose="020F0502020204030204"/>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0.99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24" name="Oval 4"/>
          <p:cNvSpPr>
            <a:spLocks noChangeArrowheads="1"/>
          </p:cNvSpPr>
          <p:nvPr/>
        </p:nvSpPr>
        <p:spPr bwMode="auto">
          <a:xfrm>
            <a:off x="3169018" y="1373005"/>
            <a:ext cx="762000" cy="762000"/>
          </a:xfrm>
          <a:prstGeom prst="ellipse">
            <a:avLst/>
          </a:prstGeom>
          <a:solidFill>
            <a:schemeClr val="bg1"/>
          </a:solidFill>
          <a:ln w="28575">
            <a:solidFill>
              <a:schemeClr val="tx1"/>
            </a:solidFill>
            <a:round/>
          </a:ln>
        </p:spPr>
        <p:txBody>
          <a:bodyPr wrap="none" anchor="ctr"/>
          <a:lstStyle/>
          <a:p>
            <a:pPr algn="ctr"/>
            <a:r>
              <a:rPr lang="en-US" sz="2800" i="1" dirty="0">
                <a:latin typeface="Calibri" panose="020F0502020204030204"/>
                <a:cs typeface="Calibri" panose="020F0502020204030204"/>
              </a:rPr>
              <a:t>B</a:t>
            </a:r>
            <a:endParaRPr lang="en-US" sz="2800" baseline="-25000" dirty="0">
              <a:latin typeface="Calibri" panose="020F0502020204030204"/>
              <a:cs typeface="Calibri" panose="020F0502020204030204"/>
            </a:endParaRPr>
          </a:p>
        </p:txBody>
      </p:sp>
      <p:sp>
        <p:nvSpPr>
          <p:cNvPr id="25" name="Oval 4"/>
          <p:cNvSpPr>
            <a:spLocks noChangeArrowheads="1"/>
          </p:cNvSpPr>
          <p:nvPr/>
        </p:nvSpPr>
        <p:spPr bwMode="auto">
          <a:xfrm>
            <a:off x="5277150" y="1373005"/>
            <a:ext cx="762000" cy="762000"/>
          </a:xfrm>
          <a:prstGeom prst="ellipse">
            <a:avLst/>
          </a:prstGeom>
          <a:solidFill>
            <a:schemeClr val="bg1"/>
          </a:solidFill>
          <a:ln w="28575">
            <a:solidFill>
              <a:schemeClr val="tx1"/>
            </a:solidFill>
            <a:round/>
          </a:ln>
        </p:spPr>
        <p:txBody>
          <a:bodyPr wrap="none" anchor="ctr"/>
          <a:lstStyle/>
          <a:p>
            <a:pPr algn="ctr"/>
            <a:r>
              <a:rPr lang="en-US" sz="2800" i="1" dirty="0">
                <a:latin typeface="Calibri" panose="020F0502020204030204"/>
                <a:cs typeface="Calibri" panose="020F0502020204030204"/>
              </a:rPr>
              <a:t>E</a:t>
            </a:r>
            <a:endParaRPr lang="en-US" sz="2800" baseline="-25000" dirty="0">
              <a:latin typeface="Calibri" panose="020F0502020204030204"/>
              <a:cs typeface="Calibri" panose="020F0502020204030204"/>
            </a:endParaRPr>
          </a:p>
        </p:txBody>
      </p:sp>
      <p:sp>
        <p:nvSpPr>
          <p:cNvPr id="26" name="Oval 4"/>
          <p:cNvSpPr>
            <a:spLocks noChangeArrowheads="1"/>
          </p:cNvSpPr>
          <p:nvPr/>
        </p:nvSpPr>
        <p:spPr bwMode="auto">
          <a:xfrm>
            <a:off x="4266497" y="2484872"/>
            <a:ext cx="762000" cy="762000"/>
          </a:xfrm>
          <a:prstGeom prst="ellipse">
            <a:avLst/>
          </a:prstGeom>
          <a:solidFill>
            <a:schemeClr val="bg1"/>
          </a:solidFill>
          <a:ln w="28575">
            <a:solidFill>
              <a:schemeClr val="tx1"/>
            </a:solidFill>
            <a:round/>
          </a:ln>
        </p:spPr>
        <p:txBody>
          <a:bodyPr wrap="none" anchor="ctr"/>
          <a:lstStyle/>
          <a:p>
            <a:pPr algn="ctr"/>
            <a:r>
              <a:rPr lang="en-US" sz="2800" i="1" dirty="0">
                <a:latin typeface="Calibri" panose="020F0502020204030204"/>
                <a:cs typeface="Calibri" panose="020F0502020204030204"/>
              </a:rPr>
              <a:t>A</a:t>
            </a:r>
            <a:endParaRPr lang="en-US" sz="2800" baseline="-25000" dirty="0">
              <a:latin typeface="Calibri" panose="020F0502020204030204"/>
              <a:cs typeface="Calibri" panose="020F0502020204030204"/>
            </a:endParaRPr>
          </a:p>
        </p:txBody>
      </p:sp>
      <p:sp>
        <p:nvSpPr>
          <p:cNvPr id="27" name="Oval 4"/>
          <p:cNvSpPr>
            <a:spLocks noChangeArrowheads="1"/>
          </p:cNvSpPr>
          <p:nvPr/>
        </p:nvSpPr>
        <p:spPr bwMode="auto">
          <a:xfrm>
            <a:off x="5388742" y="3733800"/>
            <a:ext cx="762000" cy="762000"/>
          </a:xfrm>
          <a:prstGeom prst="ellipse">
            <a:avLst/>
          </a:prstGeom>
          <a:solidFill>
            <a:schemeClr val="bg1"/>
          </a:solidFill>
          <a:ln w="28575">
            <a:solidFill>
              <a:schemeClr val="tx1"/>
            </a:solidFill>
            <a:round/>
          </a:ln>
        </p:spPr>
        <p:txBody>
          <a:bodyPr wrap="none" anchor="ctr"/>
          <a:lstStyle/>
          <a:p>
            <a:pPr algn="ctr"/>
            <a:r>
              <a:rPr lang="en-US" sz="2800" i="1" dirty="0">
                <a:latin typeface="Calibri" panose="020F0502020204030204"/>
                <a:cs typeface="Calibri" panose="020F0502020204030204"/>
              </a:rPr>
              <a:t>M</a:t>
            </a:r>
            <a:endParaRPr lang="en-US" sz="2800" baseline="-25000" dirty="0">
              <a:latin typeface="Calibri" panose="020F0502020204030204"/>
              <a:cs typeface="Calibri" panose="020F0502020204030204"/>
            </a:endParaRPr>
          </a:p>
        </p:txBody>
      </p:sp>
      <p:sp>
        <p:nvSpPr>
          <p:cNvPr id="29" name="Oval 4"/>
          <p:cNvSpPr>
            <a:spLocks noChangeArrowheads="1"/>
          </p:cNvSpPr>
          <p:nvPr/>
        </p:nvSpPr>
        <p:spPr bwMode="auto">
          <a:xfrm>
            <a:off x="3333449" y="3733800"/>
            <a:ext cx="762000" cy="762000"/>
          </a:xfrm>
          <a:prstGeom prst="ellipse">
            <a:avLst/>
          </a:prstGeom>
          <a:solidFill>
            <a:schemeClr val="bg1"/>
          </a:solidFill>
          <a:ln w="28575">
            <a:solidFill>
              <a:schemeClr val="tx1"/>
            </a:solidFill>
            <a:round/>
          </a:ln>
        </p:spPr>
        <p:txBody>
          <a:bodyPr wrap="none" anchor="ctr"/>
          <a:lstStyle/>
          <a:p>
            <a:pPr algn="ctr"/>
            <a:r>
              <a:rPr lang="en-US" sz="2800" i="1" dirty="0">
                <a:latin typeface="Calibri" panose="020F0502020204030204"/>
                <a:cs typeface="Calibri" panose="020F0502020204030204"/>
              </a:rPr>
              <a:t>J</a:t>
            </a:r>
            <a:endParaRPr lang="en-US" sz="2800" baseline="-25000" dirty="0">
              <a:latin typeface="Calibri" panose="020F0502020204030204"/>
              <a:cs typeface="Calibri" panose="020F0502020204030204"/>
            </a:endParaRPr>
          </a:p>
        </p:txBody>
      </p:sp>
      <p:cxnSp>
        <p:nvCxnSpPr>
          <p:cNvPr id="31" name="AutoShape 6"/>
          <p:cNvCxnSpPr>
            <a:cxnSpLocks noChangeShapeType="1"/>
            <a:stCxn id="26" idx="5"/>
            <a:endCxn id="27" idx="1"/>
          </p:cNvCxnSpPr>
          <p:nvPr/>
        </p:nvCxnSpPr>
        <p:spPr bwMode="auto">
          <a:xfrm>
            <a:off x="4916905" y="3135280"/>
            <a:ext cx="583429" cy="710112"/>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32" name="AutoShape 6"/>
          <p:cNvCxnSpPr>
            <a:cxnSpLocks noChangeShapeType="1"/>
            <a:stCxn id="26" idx="3"/>
            <a:endCxn id="29" idx="7"/>
          </p:cNvCxnSpPr>
          <p:nvPr/>
        </p:nvCxnSpPr>
        <p:spPr bwMode="auto">
          <a:xfrm flipH="1">
            <a:off x="3983857" y="3135280"/>
            <a:ext cx="394232" cy="710112"/>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33" name="AutoShape 6"/>
          <p:cNvCxnSpPr>
            <a:cxnSpLocks noChangeShapeType="1"/>
            <a:stCxn id="25" idx="3"/>
            <a:endCxn id="26" idx="7"/>
          </p:cNvCxnSpPr>
          <p:nvPr/>
        </p:nvCxnSpPr>
        <p:spPr bwMode="auto">
          <a:xfrm flipH="1">
            <a:off x="4916905" y="2023413"/>
            <a:ext cx="471837" cy="573051"/>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34" name="AutoShape 6"/>
          <p:cNvCxnSpPr>
            <a:cxnSpLocks noChangeShapeType="1"/>
            <a:stCxn id="24" idx="5"/>
            <a:endCxn id="26" idx="1"/>
          </p:cNvCxnSpPr>
          <p:nvPr/>
        </p:nvCxnSpPr>
        <p:spPr bwMode="auto">
          <a:xfrm>
            <a:off x="3819426" y="2023413"/>
            <a:ext cx="558663" cy="573051"/>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pic>
        <p:nvPicPr>
          <p:cNvPr id="3" name="Picture 2" descr="TP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9600" y="5257800"/>
            <a:ext cx="4267200" cy="430635"/>
          </a:xfrm>
          <a:prstGeom prst="rect">
            <a:avLst/>
          </a:prstGeom>
        </p:spPr>
      </p:pic>
      <p:pic>
        <p:nvPicPr>
          <p:cNvPr id="7" name="Picture 6"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304800" y="5791200"/>
            <a:ext cx="8197144" cy="390340"/>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8" name="Picture 7" descr="TP_tmp.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457200" y="6324600"/>
            <a:ext cx="4896995" cy="283884"/>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a:latin typeface="Calibri" panose="020F0502020204030204"/>
                <a:ea typeface="MS PGothic" panose="020B0600070205080204" pitchFamily="34" charset="-128"/>
                <a:cs typeface="Calibri" panose="020F0502020204030204"/>
              </a:rPr>
              <a:t>Size of a Bayes</a:t>
            </a:r>
            <a:r>
              <a:rPr lang="ja-JP" altLang="en-US">
                <a:latin typeface="Calibri" panose="020F0502020204030204"/>
                <a:ea typeface="MS PGothic" panose="020B0600070205080204" pitchFamily="34" charset="-128"/>
                <a:cs typeface="Calibri" panose="020F0502020204030204"/>
              </a:rPr>
              <a:t>’</a:t>
            </a:r>
            <a:r>
              <a:rPr lang="en-US" altLang="ja-JP">
                <a:latin typeface="Calibri" panose="020F0502020204030204"/>
                <a:ea typeface="MS PGothic" panose="020B0600070205080204" pitchFamily="34" charset="-128"/>
                <a:cs typeface="Calibri" panose="020F0502020204030204"/>
              </a:rPr>
              <a:t> Net</a:t>
            </a:r>
            <a:endParaRPr lang="en-US">
              <a:latin typeface="Calibri" panose="020F0502020204030204"/>
              <a:ea typeface="MS PGothic" panose="020B0600070205080204" pitchFamily="34" charset="-128"/>
              <a:cs typeface="Calibri" panose="020F0502020204030204"/>
            </a:endParaRPr>
          </a:p>
        </p:txBody>
      </p:sp>
      <p:sp>
        <p:nvSpPr>
          <p:cNvPr id="1076227" name="Rectangle 3"/>
          <p:cNvSpPr>
            <a:spLocks noGrp="1" noChangeArrowheads="1"/>
          </p:cNvSpPr>
          <p:nvPr>
            <p:ph idx="1"/>
          </p:nvPr>
        </p:nvSpPr>
        <p:spPr>
          <a:xfrm>
            <a:off x="152400" y="1371600"/>
            <a:ext cx="5181600" cy="3124200"/>
          </a:xfrm>
        </p:spPr>
        <p:txBody>
          <a:bodyPr/>
          <a:lstStyle/>
          <a:p>
            <a:pPr eaLnBrk="1" hangingPunct="1">
              <a:lnSpc>
                <a:spcPct val="90000"/>
              </a:lnSpc>
            </a:pPr>
            <a:r>
              <a:rPr lang="en-US" sz="2400" dirty="0">
                <a:latin typeface="Calibri" panose="020F0502020204030204"/>
                <a:ea typeface="MS PGothic" panose="020B0600070205080204" pitchFamily="34" charset="-128"/>
                <a:cs typeface="Calibri" panose="020F0502020204030204"/>
              </a:rPr>
              <a:t>How big is a joint distribution over N Boolean variables?</a:t>
            </a:r>
          </a:p>
          <a:p>
            <a:pPr lvl="1" eaLnBrk="1" hangingPunct="1">
              <a:lnSpc>
                <a:spcPct val="90000"/>
              </a:lnSpc>
              <a:buFont typeface="Wingdings" panose="05000000000000000000" pitchFamily="2" charset="2"/>
              <a:buNone/>
            </a:pPr>
            <a:r>
              <a:rPr lang="en-US" sz="3200" dirty="0">
                <a:latin typeface="Calibri" panose="020F0502020204030204"/>
                <a:ea typeface="MS PGothic" panose="020B0600070205080204" pitchFamily="34" charset="-128"/>
                <a:cs typeface="Calibri" panose="020F0502020204030204"/>
              </a:rPr>
              <a:t>2</a:t>
            </a:r>
            <a:r>
              <a:rPr lang="en-US" sz="3200" baseline="30000" dirty="0">
                <a:latin typeface="Calibri" panose="020F0502020204030204"/>
                <a:ea typeface="MS PGothic" panose="020B0600070205080204" pitchFamily="34" charset="-128"/>
                <a:cs typeface="Calibri" panose="020F0502020204030204"/>
              </a:rPr>
              <a:t>N</a:t>
            </a:r>
          </a:p>
          <a:p>
            <a:pPr lvl="7">
              <a:lnSpc>
                <a:spcPct val="90000"/>
              </a:lnSpc>
            </a:pPr>
            <a:endParaRPr lang="en-US" sz="1200" dirty="0">
              <a:latin typeface="Calibri" panose="020F0502020204030204"/>
              <a:ea typeface="MS PGothic" panose="020B0600070205080204" pitchFamily="34" charset="-128"/>
              <a:cs typeface="Calibri" panose="020F0502020204030204"/>
            </a:endParaRPr>
          </a:p>
          <a:p>
            <a:pPr eaLnBrk="1" hangingPunct="1">
              <a:lnSpc>
                <a:spcPct val="90000"/>
              </a:lnSpc>
            </a:pPr>
            <a:r>
              <a:rPr lang="en-US" sz="2400" dirty="0">
                <a:latin typeface="Calibri" panose="020F0502020204030204"/>
                <a:ea typeface="MS PGothic" panose="020B0600070205080204" pitchFamily="34" charset="-128"/>
                <a:cs typeface="Calibri" panose="020F0502020204030204"/>
              </a:rPr>
              <a:t>How big is an N-node net if nodes have up to k parents?</a:t>
            </a:r>
          </a:p>
          <a:p>
            <a:pPr lvl="1" eaLnBrk="1" hangingPunct="1">
              <a:lnSpc>
                <a:spcPct val="90000"/>
              </a:lnSpc>
              <a:buFont typeface="Wingdings" panose="05000000000000000000" pitchFamily="2" charset="2"/>
              <a:buNone/>
            </a:pPr>
            <a:r>
              <a:rPr lang="en-US" sz="3200" dirty="0">
                <a:latin typeface="Calibri" panose="020F0502020204030204"/>
                <a:ea typeface="MS PGothic" panose="020B0600070205080204" pitchFamily="34" charset="-128"/>
                <a:cs typeface="Calibri" panose="020F0502020204030204"/>
              </a:rPr>
              <a:t>O(N * 2</a:t>
            </a:r>
            <a:r>
              <a:rPr lang="en-US" sz="3200" baseline="30000" dirty="0">
                <a:latin typeface="Calibri" panose="020F0502020204030204"/>
                <a:ea typeface="MS PGothic" panose="020B0600070205080204" pitchFamily="34" charset="-128"/>
                <a:cs typeface="Calibri" panose="020F0502020204030204"/>
              </a:rPr>
              <a:t>k+1</a:t>
            </a:r>
            <a:r>
              <a:rPr lang="en-US" sz="3200" dirty="0">
                <a:latin typeface="Calibri" panose="020F0502020204030204"/>
                <a:ea typeface="MS PGothic" panose="020B0600070205080204" pitchFamily="34" charset="-128"/>
                <a:cs typeface="Calibri" panose="020F0502020204030204"/>
              </a:rPr>
              <a:t>)</a:t>
            </a:r>
          </a:p>
          <a:p>
            <a:pPr eaLnBrk="1" hangingPunct="1">
              <a:lnSpc>
                <a:spcPct val="90000"/>
              </a:lnSpc>
              <a:buFont typeface="Wingdings" panose="05000000000000000000" pitchFamily="2" charset="2"/>
              <a:buNone/>
            </a:pPr>
            <a:endParaRPr lang="en-US" sz="2400" dirty="0">
              <a:latin typeface="Calibri" panose="020F0502020204030204"/>
              <a:ea typeface="MS PGothic" panose="020B0600070205080204" pitchFamily="34" charset="-128"/>
              <a:cs typeface="Calibri" panose="020F0502020204030204"/>
            </a:endParaRPr>
          </a:p>
        </p:txBody>
      </p:sp>
      <p:pic>
        <p:nvPicPr>
          <p:cNvPr id="1076228" name="Picture 4"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1981200"/>
            <a:ext cx="233045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1" y="4208551"/>
            <a:ext cx="7696198" cy="2674428"/>
          </a:xfrm>
          <a:prstGeom prst="rect">
            <a:avLst/>
          </a:prstGeom>
        </p:spPr>
      </p:pic>
      <p:sp>
        <p:nvSpPr>
          <p:cNvPr id="6" name="Rectangle 3"/>
          <p:cNvSpPr txBox="1">
            <a:spLocks noChangeArrowheads="1"/>
          </p:cNvSpPr>
          <p:nvPr/>
        </p:nvSpPr>
        <p:spPr bwMode="auto">
          <a:xfrm>
            <a:off x="5638800" y="1371600"/>
            <a:ext cx="6400800" cy="2514600"/>
          </a:xfrm>
          <a:prstGeom prst="rect">
            <a:avLst/>
          </a:prstGeom>
          <a:noFill/>
          <a:ln w="9525">
            <a:no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pPr>
              <a:lnSpc>
                <a:spcPct val="90000"/>
              </a:lnSpc>
            </a:pPr>
            <a:r>
              <a:rPr lang="en-US" sz="2400" dirty="0">
                <a:latin typeface="Calibri" panose="020F0502020204030204"/>
                <a:ea typeface="MS PGothic" panose="020B0600070205080204" pitchFamily="34" charset="-128"/>
                <a:cs typeface="Calibri" panose="020F0502020204030204"/>
              </a:rPr>
              <a:t>Both give you the power to calculate</a:t>
            </a:r>
          </a:p>
          <a:p>
            <a:pPr lvl="7">
              <a:lnSpc>
                <a:spcPct val="90000"/>
              </a:lnSpc>
            </a:pPr>
            <a:endParaRPr lang="en-US" sz="1200" dirty="0">
              <a:latin typeface="Calibri" panose="020F0502020204030204"/>
              <a:ea typeface="MS PGothic" panose="020B0600070205080204" pitchFamily="34" charset="-128"/>
              <a:cs typeface="Calibri" panose="020F0502020204030204"/>
            </a:endParaRPr>
          </a:p>
          <a:p>
            <a:pPr>
              <a:lnSpc>
                <a:spcPct val="90000"/>
              </a:lnSpc>
            </a:pPr>
            <a:endParaRPr lang="en-US" sz="2400" dirty="0">
              <a:latin typeface="Calibri" panose="020F0502020204030204"/>
              <a:ea typeface="MS PGothic" panose="020B0600070205080204" pitchFamily="34" charset="-128"/>
              <a:cs typeface="Calibri" panose="020F0502020204030204"/>
            </a:endParaRPr>
          </a:p>
          <a:p>
            <a:pPr>
              <a:lnSpc>
                <a:spcPct val="90000"/>
              </a:lnSpc>
            </a:pPr>
            <a:r>
              <a:rPr lang="en-US" sz="2400" dirty="0">
                <a:latin typeface="Calibri" panose="020F0502020204030204"/>
                <a:ea typeface="MS PGothic" panose="020B0600070205080204" pitchFamily="34" charset="-128"/>
                <a:cs typeface="Calibri" panose="020F0502020204030204"/>
              </a:rPr>
              <a:t>BNs: Huge space savings!</a:t>
            </a:r>
          </a:p>
          <a:p>
            <a:pPr lvl="5">
              <a:lnSpc>
                <a:spcPct val="90000"/>
              </a:lnSpc>
            </a:pPr>
            <a:endParaRPr lang="en-US" sz="1200" dirty="0">
              <a:latin typeface="Calibri" panose="020F0502020204030204"/>
              <a:ea typeface="MS PGothic" panose="020B0600070205080204" pitchFamily="34" charset="-128"/>
              <a:cs typeface="Calibri" panose="020F0502020204030204"/>
            </a:endParaRPr>
          </a:p>
          <a:p>
            <a:pPr>
              <a:lnSpc>
                <a:spcPct val="90000"/>
              </a:lnSpc>
            </a:pPr>
            <a:r>
              <a:rPr lang="en-US" sz="2400" dirty="0">
                <a:latin typeface="Calibri" panose="020F0502020204030204"/>
                <a:ea typeface="MS PGothic" panose="020B0600070205080204" pitchFamily="34" charset="-128"/>
                <a:cs typeface="Calibri" panose="020F0502020204030204"/>
              </a:rPr>
              <a:t>Also easier to elicit local CPTs</a:t>
            </a:r>
          </a:p>
          <a:p>
            <a:pPr lvl="6">
              <a:lnSpc>
                <a:spcPct val="90000"/>
              </a:lnSpc>
            </a:pPr>
            <a:endParaRPr lang="en-US" sz="1200" dirty="0">
              <a:latin typeface="Calibri" panose="020F0502020204030204"/>
              <a:ea typeface="MS PGothic" panose="020B0600070205080204" pitchFamily="34" charset="-128"/>
              <a:cs typeface="Calibri" panose="020F0502020204030204"/>
            </a:endParaRPr>
          </a:p>
          <a:p>
            <a:pPr>
              <a:lnSpc>
                <a:spcPct val="90000"/>
              </a:lnSpc>
            </a:pPr>
            <a:r>
              <a:rPr lang="en-US" sz="2400" dirty="0">
                <a:latin typeface="Calibri" panose="020F0502020204030204"/>
                <a:ea typeface="MS PGothic" panose="020B0600070205080204" pitchFamily="34" charset="-128"/>
                <a:cs typeface="Calibri" panose="020F0502020204030204"/>
              </a:rPr>
              <a:t>Also faster to answer queries (coming)	</a:t>
            </a:r>
          </a:p>
          <a:p>
            <a:pPr lvl="5">
              <a:lnSpc>
                <a:spcPct val="90000"/>
              </a:lnSpc>
            </a:pPr>
            <a:endParaRPr lang="en-US" sz="1200" dirty="0">
              <a:latin typeface="Calibri" panose="020F0502020204030204"/>
              <a:ea typeface="MS PGothic" panose="020B0600070205080204" pitchFamily="34" charset="-128"/>
              <a:cs typeface="Calibri" panose="020F0502020204030204"/>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6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6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62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62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62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ea typeface="MS PGothic" panose="020B0600070205080204" pitchFamily="34" charset="-128"/>
              </a:rPr>
              <a:t>Bayes</a:t>
            </a:r>
            <a:r>
              <a:rPr lang="en-US" altLang="en-US">
                <a:ea typeface="MS PGothic" panose="020B0600070205080204" pitchFamily="34" charset="-128"/>
              </a:rPr>
              <a:t>’</a:t>
            </a:r>
            <a:r>
              <a:rPr lang="en-US">
                <a:ea typeface="MS PGothic" panose="020B0600070205080204" pitchFamily="34" charset="-128"/>
              </a:rPr>
              <a:t> Nets</a:t>
            </a:r>
          </a:p>
        </p:txBody>
      </p:sp>
      <p:sp>
        <p:nvSpPr>
          <p:cNvPr id="38914" name="Content Placeholder 2"/>
          <p:cNvSpPr>
            <a:spLocks noGrp="1"/>
          </p:cNvSpPr>
          <p:nvPr>
            <p:ph idx="1"/>
          </p:nvPr>
        </p:nvSpPr>
        <p:spPr>
          <a:xfrm>
            <a:off x="3124200" y="1397001"/>
            <a:ext cx="8661400" cy="4729164"/>
          </a:xfrm>
        </p:spPr>
        <p:txBody>
          <a:bodyPr/>
          <a:lstStyle/>
          <a:p>
            <a:r>
              <a:rPr lang="en-US" dirty="0">
                <a:ea typeface="MS PGothic" panose="020B0600070205080204" pitchFamily="34" charset="-128"/>
              </a:rPr>
              <a:t>Representation</a:t>
            </a:r>
          </a:p>
          <a:p>
            <a:pPr lvl="3"/>
            <a:endParaRPr lang="en-US" dirty="0">
              <a:ea typeface="MS PGothic" panose="020B0600070205080204" pitchFamily="34" charset="-128"/>
            </a:endParaRPr>
          </a:p>
          <a:p>
            <a:r>
              <a:rPr lang="en-US" dirty="0">
                <a:ea typeface="MS PGothic" panose="020B0600070205080204" pitchFamily="34" charset="-128"/>
              </a:rPr>
              <a:t>Conditional Independences</a:t>
            </a:r>
          </a:p>
          <a:p>
            <a:pPr lvl="3"/>
            <a:endParaRPr lang="en-US" dirty="0">
              <a:ea typeface="MS PGothic" panose="020B0600070205080204" pitchFamily="34" charset="-128"/>
            </a:endParaRPr>
          </a:p>
          <a:p>
            <a:r>
              <a:rPr lang="en-US" dirty="0">
                <a:ea typeface="MS PGothic" panose="020B0600070205080204" pitchFamily="34" charset="-128"/>
              </a:rPr>
              <a:t>Probabilistic Inference</a:t>
            </a:r>
          </a:p>
          <a:p>
            <a:pPr lvl="3"/>
            <a:endParaRPr lang="en-US" dirty="0">
              <a:ea typeface="MS PGothic" panose="020B0600070205080204" pitchFamily="34" charset="-128"/>
            </a:endParaRPr>
          </a:p>
          <a:p>
            <a:r>
              <a:rPr lang="en-US" dirty="0">
                <a:ea typeface="MS PGothic" panose="020B0600070205080204" pitchFamily="34" charset="-128"/>
              </a:rPr>
              <a:t>Learning Bayes</a:t>
            </a:r>
            <a:r>
              <a:rPr lang="en-US" altLang="en-US" dirty="0">
                <a:ea typeface="MS PGothic" panose="020B0600070205080204" pitchFamily="34" charset="-128"/>
              </a:rPr>
              <a:t>’</a:t>
            </a:r>
            <a:r>
              <a:rPr lang="en-US" dirty="0">
                <a:ea typeface="MS PGothic" panose="020B0600070205080204" pitchFamily="34" charset="-128"/>
              </a:rPr>
              <a:t> Nets from Data</a:t>
            </a:r>
          </a:p>
        </p:txBody>
      </p:sp>
      <p:pic>
        <p:nvPicPr>
          <p:cNvPr id="3891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447800"/>
            <a:ext cx="56673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91" name="Rectangle 3"/>
          <p:cNvSpPr>
            <a:spLocks noGrp="1" noChangeArrowheads="1"/>
          </p:cNvSpPr>
          <p:nvPr>
            <p:ph idx="1"/>
          </p:nvPr>
        </p:nvSpPr>
        <p:spPr>
          <a:xfrm>
            <a:off x="406400" y="1397001"/>
            <a:ext cx="10871200" cy="4729164"/>
          </a:xfrm>
        </p:spPr>
        <p:txBody>
          <a:bodyPr/>
          <a:lstStyle/>
          <a:p>
            <a:pPr>
              <a:lnSpc>
                <a:spcPct val="90000"/>
              </a:lnSpc>
            </a:pPr>
            <a:r>
              <a:rPr lang="en-US" dirty="0">
                <a:latin typeface="Calibri" panose="020F0502020204030204"/>
                <a:cs typeface="Calibri" panose="020F0502020204030204"/>
              </a:rPr>
              <a:t>X and Y are </a:t>
            </a:r>
            <a:r>
              <a:rPr lang="en-US" dirty="0">
                <a:solidFill>
                  <a:srgbClr val="CC0000"/>
                </a:solidFill>
                <a:latin typeface="Calibri" panose="020F0502020204030204"/>
                <a:cs typeface="Calibri" panose="020F0502020204030204"/>
              </a:rPr>
              <a:t>independent </a:t>
            </a:r>
            <a:r>
              <a:rPr lang="en-US" dirty="0">
                <a:latin typeface="Calibri" panose="020F0502020204030204"/>
                <a:cs typeface="Calibri" panose="020F0502020204030204"/>
              </a:rPr>
              <a:t>if</a:t>
            </a:r>
          </a:p>
          <a:p>
            <a:pPr eaLnBrk="1" hangingPunct="1">
              <a:lnSpc>
                <a:spcPct val="90000"/>
              </a:lnSpc>
            </a:pPr>
            <a:endParaRPr lang="en-US" dirty="0">
              <a:latin typeface="Calibri" panose="020F0502020204030204"/>
              <a:cs typeface="Calibri" panose="020F0502020204030204"/>
            </a:endParaRPr>
          </a:p>
          <a:p>
            <a:pPr lvl="1" eaLnBrk="1" hangingPunct="1">
              <a:lnSpc>
                <a:spcPct val="90000"/>
              </a:lnSpc>
            </a:pPr>
            <a:endParaRPr lang="en-US" dirty="0">
              <a:latin typeface="Calibri" panose="020F0502020204030204"/>
              <a:cs typeface="Calibri" panose="020F0502020204030204"/>
            </a:endParaRPr>
          </a:p>
          <a:p>
            <a:pPr>
              <a:lnSpc>
                <a:spcPct val="90000"/>
              </a:lnSpc>
            </a:pPr>
            <a:r>
              <a:rPr lang="en-US" dirty="0">
                <a:latin typeface="Calibri" panose="020F0502020204030204"/>
                <a:cs typeface="Calibri" panose="020F0502020204030204"/>
              </a:rPr>
              <a:t>X and Y are </a:t>
            </a:r>
            <a:r>
              <a:rPr lang="en-US" dirty="0">
                <a:solidFill>
                  <a:srgbClr val="CC0000"/>
                </a:solidFill>
                <a:latin typeface="Calibri" panose="020F0502020204030204"/>
                <a:cs typeface="Calibri" panose="020F0502020204030204"/>
              </a:rPr>
              <a:t>conditionally independent</a:t>
            </a:r>
            <a:r>
              <a:rPr lang="en-US" dirty="0">
                <a:latin typeface="Calibri" panose="020F0502020204030204"/>
                <a:cs typeface="Calibri" panose="020F0502020204030204"/>
              </a:rPr>
              <a:t> given Z</a:t>
            </a:r>
          </a:p>
          <a:p>
            <a:pPr marL="457200" lvl="1" indent="0" eaLnBrk="1" hangingPunct="1">
              <a:lnSpc>
                <a:spcPct val="90000"/>
              </a:lnSpc>
              <a:buNone/>
            </a:pPr>
            <a:endParaRPr lang="en-US" dirty="0">
              <a:latin typeface="Calibri" panose="020F0502020204030204"/>
              <a:cs typeface="Calibri" panose="020F0502020204030204"/>
            </a:endParaRPr>
          </a:p>
          <a:p>
            <a:pPr marL="457200" lvl="1" indent="0" eaLnBrk="1" hangingPunct="1">
              <a:lnSpc>
                <a:spcPct val="90000"/>
              </a:lnSpc>
              <a:buNone/>
            </a:pPr>
            <a:endParaRPr lang="en-US" dirty="0">
              <a:latin typeface="Calibri" panose="020F0502020204030204"/>
              <a:cs typeface="Calibri" panose="020F0502020204030204"/>
            </a:endParaRPr>
          </a:p>
          <a:p>
            <a:pPr>
              <a:lnSpc>
                <a:spcPct val="90000"/>
              </a:lnSpc>
            </a:pPr>
            <a:r>
              <a:rPr lang="en-US" dirty="0">
                <a:latin typeface="Calibri" panose="020F0502020204030204"/>
                <a:cs typeface="Calibri" panose="020F0502020204030204"/>
              </a:rPr>
              <a:t>(Conditional) independence is a property of a distribution</a:t>
            </a:r>
          </a:p>
          <a:p>
            <a:pPr>
              <a:lnSpc>
                <a:spcPct val="90000"/>
              </a:lnSpc>
            </a:pPr>
            <a:endParaRPr lang="en-US" dirty="0">
              <a:latin typeface="Calibri" panose="020F0502020204030204"/>
              <a:cs typeface="Calibri" panose="020F0502020204030204"/>
            </a:endParaRPr>
          </a:p>
          <a:p>
            <a:pPr>
              <a:lnSpc>
                <a:spcPct val="90000"/>
              </a:lnSpc>
            </a:pPr>
            <a:r>
              <a:rPr lang="en-US" dirty="0">
                <a:latin typeface="Calibri" panose="020F0502020204030204"/>
                <a:cs typeface="Calibri" panose="020F0502020204030204"/>
              </a:rPr>
              <a:t>Example: </a:t>
            </a:r>
          </a:p>
          <a:p>
            <a:pPr eaLnBrk="1" hangingPunct="1">
              <a:lnSpc>
                <a:spcPct val="90000"/>
              </a:lnSpc>
            </a:pPr>
            <a:endParaRPr lang="en-US" dirty="0">
              <a:latin typeface="Calibri" panose="020F0502020204030204"/>
              <a:cs typeface="Calibri" panose="020F0502020204030204"/>
            </a:endParaRPr>
          </a:p>
        </p:txBody>
      </p:sp>
      <p:sp>
        <p:nvSpPr>
          <p:cNvPr id="13" name="Line 5"/>
          <p:cNvSpPr>
            <a:spLocks noChangeShapeType="1"/>
          </p:cNvSpPr>
          <p:nvPr/>
        </p:nvSpPr>
        <p:spPr bwMode="auto">
          <a:xfrm>
            <a:off x="7162800" y="3625850"/>
            <a:ext cx="1066800" cy="0"/>
          </a:xfrm>
          <a:prstGeom prst="line">
            <a:avLst/>
          </a:prstGeom>
          <a:noFill/>
          <a:ln w="38100">
            <a:solidFill>
              <a:schemeClr val="tx1"/>
            </a:solidFill>
            <a:prstDash val="dash"/>
            <a:round/>
            <a:tailEnd type="triangle" w="lg" len="med"/>
          </a:ln>
          <a:extLst>
            <a:ext uri="{909E8E84-426E-40DD-AFC4-6F175D3DCCD1}">
              <a14:hiddenFill xmlns:a14="http://schemas.microsoft.com/office/drawing/2010/main">
                <a:noFill/>
              </a14:hiddenFill>
            </a:ext>
          </a:extLst>
        </p:spPr>
        <p:txBody>
          <a:bodyPr/>
          <a:lstStyle/>
          <a:p>
            <a:endParaRPr lang="en-US">
              <a:latin typeface="Calibri" panose="020F0502020204030204"/>
              <a:cs typeface="Calibri" panose="020F0502020204030204"/>
            </a:endParaRPr>
          </a:p>
        </p:txBody>
      </p:sp>
      <p:sp>
        <p:nvSpPr>
          <p:cNvPr id="12291" name="Rectangle 2"/>
          <p:cNvSpPr>
            <a:spLocks noGrp="1" noChangeArrowheads="1"/>
          </p:cNvSpPr>
          <p:nvPr>
            <p:ph type="title"/>
          </p:nvPr>
        </p:nvSpPr>
        <p:spPr/>
        <p:txBody>
          <a:bodyPr/>
          <a:lstStyle/>
          <a:p>
            <a:pPr eaLnBrk="1" hangingPunct="1"/>
            <a:r>
              <a:rPr lang="en-US">
                <a:latin typeface="Calibri" panose="020F0502020204030204"/>
                <a:cs typeface="Calibri" panose="020F0502020204030204"/>
              </a:rPr>
              <a:t>Conditional Independence</a:t>
            </a:r>
          </a:p>
        </p:txBody>
      </p:sp>
      <p:pic>
        <p:nvPicPr>
          <p:cNvPr id="1087492" name="Picture 4"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7239000" y="2251075"/>
            <a:ext cx="10160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7493" name="Line 5"/>
          <p:cNvSpPr>
            <a:spLocks noChangeShapeType="1"/>
          </p:cNvSpPr>
          <p:nvPr/>
        </p:nvSpPr>
        <p:spPr bwMode="auto">
          <a:xfrm>
            <a:off x="5867400" y="2362200"/>
            <a:ext cx="1066800" cy="0"/>
          </a:xfrm>
          <a:prstGeom prst="line">
            <a:avLst/>
          </a:prstGeom>
          <a:noFill/>
          <a:ln w="38100">
            <a:solidFill>
              <a:schemeClr val="tx1"/>
            </a:solidFill>
            <a:prstDash val="dash"/>
            <a:round/>
            <a:tailEnd type="triangle" w="lg" len="med"/>
          </a:ln>
          <a:extLst>
            <a:ext uri="{909E8E84-426E-40DD-AFC4-6F175D3DCCD1}">
              <a14:hiddenFill xmlns:a14="http://schemas.microsoft.com/office/drawing/2010/main">
                <a:noFill/>
              </a14:hiddenFill>
            </a:ext>
          </a:extLst>
        </p:spPr>
        <p:txBody>
          <a:bodyPr/>
          <a:lstStyle/>
          <a:p>
            <a:endParaRPr lang="en-US">
              <a:latin typeface="Calibri" panose="020F0502020204030204"/>
              <a:cs typeface="Calibri" panose="020F0502020204030204"/>
            </a:endParaRPr>
          </a:p>
        </p:txBody>
      </p:sp>
      <p:pic>
        <p:nvPicPr>
          <p:cNvPr id="11" name="Picture 10" descr="txp_fi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363133" y="3441700"/>
            <a:ext cx="5537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7496" name="Picture 8" descr="txp_fig"/>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295400" y="2212975"/>
            <a:ext cx="4310063"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7497" name="Picture 9" descr="txp_fig"/>
          <p:cNvPicPr>
            <a:picLocks noChangeAspect="1" noChangeArrowheads="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399903" y="3441700"/>
            <a:ext cx="14017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10600" y="4380211"/>
            <a:ext cx="4327711" cy="2885140"/>
          </a:xfrm>
          <a:prstGeom prst="rect">
            <a:avLst/>
          </a:prstGeom>
        </p:spPr>
      </p:pic>
      <p:pic>
        <p:nvPicPr>
          <p:cNvPr id="3" name="Picture 2" descr="txp_fig.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bwMode="auto">
          <a:xfrm>
            <a:off x="3733800" y="5638800"/>
            <a:ext cx="3469361"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atin typeface="Calibri" panose="020F0502020204030204"/>
                <a:ea typeface="MS PGothic" panose="020B0600070205080204" pitchFamily="34" charset="-128"/>
                <a:cs typeface="Calibri" panose="020F0502020204030204"/>
              </a:rPr>
              <a:t>Bayes Nets: Assumptions</a:t>
            </a:r>
          </a:p>
        </p:txBody>
      </p:sp>
      <p:sp>
        <p:nvSpPr>
          <p:cNvPr id="10243" name="Content Placeholder 2"/>
          <p:cNvSpPr>
            <a:spLocks noGrp="1"/>
          </p:cNvSpPr>
          <p:nvPr>
            <p:ph idx="1"/>
          </p:nvPr>
        </p:nvSpPr>
        <p:spPr>
          <a:xfrm>
            <a:off x="228600" y="1371600"/>
            <a:ext cx="7543800" cy="4525963"/>
          </a:xfrm>
        </p:spPr>
        <p:txBody>
          <a:bodyPr/>
          <a:lstStyle/>
          <a:p>
            <a:r>
              <a:rPr lang="en-US" sz="2400" dirty="0">
                <a:latin typeface="Calibri" panose="020F0502020204030204"/>
                <a:ea typeface="MS PGothic" panose="020B0600070205080204" pitchFamily="34" charset="-128"/>
                <a:cs typeface="Calibri" panose="020F0502020204030204"/>
                <a:sym typeface="Wingdings" panose="05000000000000000000" pitchFamily="2" charset="2"/>
              </a:rPr>
              <a:t>Assumptions we are required to make to define the Bayes net when given the graph:</a:t>
            </a:r>
          </a:p>
          <a:p>
            <a:endParaRPr lang="en-US" sz="2400" dirty="0">
              <a:latin typeface="Calibri" panose="020F0502020204030204"/>
              <a:ea typeface="MS PGothic" panose="020B0600070205080204" pitchFamily="34" charset="-128"/>
              <a:cs typeface="Calibri" panose="020F0502020204030204"/>
              <a:sym typeface="Wingdings" panose="05000000000000000000" pitchFamily="2" charset="2"/>
            </a:endParaRPr>
          </a:p>
          <a:p>
            <a:pPr lvl="2"/>
            <a:endParaRPr lang="en-US" sz="1600" dirty="0">
              <a:latin typeface="Calibri" panose="020F0502020204030204"/>
              <a:ea typeface="MS PGothic" panose="020B0600070205080204" pitchFamily="34" charset="-128"/>
              <a:cs typeface="Calibri" panose="020F0502020204030204"/>
              <a:sym typeface="Wingdings" panose="05000000000000000000" pitchFamily="2" charset="2"/>
            </a:endParaRPr>
          </a:p>
          <a:p>
            <a:r>
              <a:rPr lang="en-US" sz="2400" dirty="0">
                <a:latin typeface="Calibri" panose="020F0502020204030204"/>
                <a:ea typeface="MS PGothic" panose="020B0600070205080204" pitchFamily="34" charset="-128"/>
                <a:cs typeface="Calibri" panose="020F0502020204030204"/>
                <a:sym typeface="Wingdings" panose="05000000000000000000" pitchFamily="2" charset="2"/>
              </a:rPr>
              <a:t>Beyond above </a:t>
            </a:r>
            <a:r>
              <a:rPr lang="en-US" altLang="en-US" sz="2400" dirty="0">
                <a:latin typeface="Calibri" panose="020F0502020204030204"/>
                <a:ea typeface="MS PGothic" panose="020B0600070205080204" pitchFamily="34" charset="-128"/>
                <a:cs typeface="Calibri" panose="020F0502020204030204"/>
                <a:sym typeface="Wingdings" panose="05000000000000000000" pitchFamily="2" charset="2"/>
              </a:rPr>
              <a:t>“</a:t>
            </a:r>
            <a:r>
              <a:rPr lang="en-US" altLang="ja-JP" sz="2400" dirty="0">
                <a:latin typeface="Calibri" panose="020F0502020204030204"/>
                <a:ea typeface="MS PGothic" panose="020B0600070205080204" pitchFamily="34" charset="-128"/>
                <a:cs typeface="Calibri" panose="020F0502020204030204"/>
                <a:sym typeface="Wingdings" panose="05000000000000000000" pitchFamily="2" charset="2"/>
              </a:rPr>
              <a:t>chain rule </a:t>
            </a:r>
            <a:r>
              <a:rPr lang="en-US" altLang="ja-JP" sz="1800" dirty="0">
                <a:latin typeface="Calibri" panose="020F0502020204030204"/>
                <a:ea typeface="MS PGothic" panose="020B0600070205080204" pitchFamily="34" charset="-128"/>
                <a:cs typeface="Calibri" panose="020F0502020204030204"/>
                <a:sym typeface="Wingdings" panose="05000000000000000000" pitchFamily="2" charset="2"/>
              </a:rPr>
              <a:t> </a:t>
            </a:r>
            <a:r>
              <a:rPr lang="en-US" altLang="ja-JP" sz="2400" dirty="0">
                <a:latin typeface="Calibri" panose="020F0502020204030204"/>
                <a:ea typeface="MS PGothic" panose="020B0600070205080204" pitchFamily="34" charset="-128"/>
                <a:cs typeface="Calibri" panose="020F0502020204030204"/>
                <a:sym typeface="Wingdings" panose="05000000000000000000" pitchFamily="2" charset="2"/>
              </a:rPr>
              <a:t>Bayes net</a:t>
            </a:r>
            <a:r>
              <a:rPr lang="en-US" altLang="en-US" sz="2400" dirty="0">
                <a:latin typeface="Calibri" panose="020F0502020204030204"/>
                <a:ea typeface="MS PGothic" panose="020B0600070205080204" pitchFamily="34" charset="-128"/>
                <a:cs typeface="Calibri" panose="020F0502020204030204"/>
                <a:sym typeface="Wingdings" panose="05000000000000000000" pitchFamily="2" charset="2"/>
              </a:rPr>
              <a:t>”</a:t>
            </a:r>
            <a:r>
              <a:rPr lang="en-US" altLang="ja-JP" sz="2400" dirty="0">
                <a:latin typeface="Calibri" panose="020F0502020204030204"/>
                <a:ea typeface="MS PGothic" panose="020B0600070205080204" pitchFamily="34" charset="-128"/>
                <a:cs typeface="Calibri" panose="020F0502020204030204"/>
                <a:sym typeface="Wingdings" panose="05000000000000000000" pitchFamily="2" charset="2"/>
              </a:rPr>
              <a:t> conditional independence assumptions </a:t>
            </a:r>
          </a:p>
          <a:p>
            <a:pPr lvl="6"/>
            <a:endParaRPr lang="en-US" altLang="ja-JP" sz="1200" dirty="0">
              <a:latin typeface="Calibri" panose="020F0502020204030204"/>
              <a:ea typeface="MS PGothic" panose="020B0600070205080204" pitchFamily="34" charset="-128"/>
              <a:cs typeface="Calibri" panose="020F0502020204030204"/>
              <a:sym typeface="Wingdings" panose="05000000000000000000" pitchFamily="2" charset="2"/>
            </a:endParaRPr>
          </a:p>
          <a:p>
            <a:pPr lvl="1"/>
            <a:r>
              <a:rPr lang="en-US" sz="2000" dirty="0">
                <a:latin typeface="Calibri" panose="020F0502020204030204"/>
                <a:ea typeface="MS PGothic" panose="020B0600070205080204" pitchFamily="34" charset="-128"/>
                <a:cs typeface="Calibri" panose="020F0502020204030204"/>
                <a:sym typeface="Wingdings" panose="05000000000000000000" pitchFamily="2" charset="2"/>
              </a:rPr>
              <a:t>Often additional conditional independences</a:t>
            </a:r>
          </a:p>
          <a:p>
            <a:pPr lvl="7"/>
            <a:endParaRPr lang="en-US" sz="1200" dirty="0">
              <a:latin typeface="Calibri" panose="020F0502020204030204"/>
              <a:ea typeface="MS PGothic" panose="020B0600070205080204" pitchFamily="34" charset="-128"/>
              <a:cs typeface="Calibri" panose="020F0502020204030204"/>
              <a:sym typeface="Wingdings" panose="05000000000000000000" pitchFamily="2" charset="2"/>
            </a:endParaRPr>
          </a:p>
          <a:p>
            <a:pPr lvl="1"/>
            <a:r>
              <a:rPr lang="en-US" sz="2000" dirty="0">
                <a:latin typeface="Calibri" panose="020F0502020204030204"/>
                <a:ea typeface="MS PGothic" panose="020B0600070205080204" pitchFamily="34" charset="-128"/>
                <a:cs typeface="Calibri" panose="020F0502020204030204"/>
                <a:sym typeface="Wingdings" panose="05000000000000000000" pitchFamily="2" charset="2"/>
              </a:rPr>
              <a:t>They can be read off the graph</a:t>
            </a:r>
          </a:p>
          <a:p>
            <a:pPr lvl="4"/>
            <a:endParaRPr lang="en-US" sz="1200" dirty="0">
              <a:latin typeface="Calibri" panose="020F0502020204030204"/>
              <a:ea typeface="MS PGothic" panose="020B0600070205080204" pitchFamily="34" charset="-128"/>
              <a:cs typeface="Calibri" panose="020F0502020204030204"/>
              <a:sym typeface="Wingdings" panose="05000000000000000000" pitchFamily="2" charset="2"/>
            </a:endParaRPr>
          </a:p>
          <a:p>
            <a:r>
              <a:rPr lang="en-US" sz="2400" dirty="0">
                <a:latin typeface="Calibri" panose="020F0502020204030204"/>
                <a:ea typeface="MS PGothic" panose="020B0600070205080204" pitchFamily="34" charset="-128"/>
                <a:cs typeface="Calibri" panose="020F0502020204030204"/>
                <a:sym typeface="Wingdings" panose="05000000000000000000" pitchFamily="2" charset="2"/>
              </a:rPr>
              <a:t>Important for modeling: understand assumptions made when choosing a Bayes net graph</a:t>
            </a:r>
            <a:endParaRPr lang="en-US" sz="2400" dirty="0">
              <a:latin typeface="Calibri" panose="020F0502020204030204"/>
              <a:ea typeface="MS PGothic" panose="020B0600070205080204" pitchFamily="34" charset="-128"/>
              <a:cs typeface="Calibri" panose="020F0502020204030204"/>
            </a:endParaRPr>
          </a:p>
        </p:txBody>
      </p:sp>
      <p:pic>
        <p:nvPicPr>
          <p:cNvPr id="102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359377"/>
            <a:ext cx="475615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752600"/>
            <a:ext cx="4859973" cy="4042573"/>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a:latin typeface="Calibri" panose="020F0502020204030204"/>
                <a:ea typeface="MS PGothic" panose="020B0600070205080204" pitchFamily="34" charset="-128"/>
                <a:cs typeface="Calibri" panose="020F0502020204030204"/>
              </a:rPr>
              <a:t>Example</a:t>
            </a:r>
          </a:p>
        </p:txBody>
      </p:sp>
      <p:sp>
        <p:nvSpPr>
          <p:cNvPr id="50178" name="Content Placeholder 2"/>
          <p:cNvSpPr>
            <a:spLocks noGrp="1"/>
          </p:cNvSpPr>
          <p:nvPr>
            <p:ph idx="1"/>
          </p:nvPr>
        </p:nvSpPr>
        <p:spPr>
          <a:xfrm>
            <a:off x="457200" y="2636837"/>
            <a:ext cx="10972800" cy="3382963"/>
          </a:xfrm>
        </p:spPr>
        <p:txBody>
          <a:bodyPr/>
          <a:lstStyle/>
          <a:p>
            <a:r>
              <a:rPr lang="en-US" sz="2400" dirty="0">
                <a:latin typeface="Calibri" panose="020F0502020204030204"/>
                <a:ea typeface="MS PGothic" panose="020B0600070205080204" pitchFamily="34" charset="-128"/>
                <a:cs typeface="Calibri" panose="020F0502020204030204"/>
              </a:rPr>
              <a:t>Conditional independence assumptions directly from simplifications in chain rule:</a:t>
            </a:r>
          </a:p>
          <a:p>
            <a:endParaRPr lang="en-US" sz="2400" dirty="0">
              <a:latin typeface="Calibri" panose="020F0502020204030204"/>
              <a:ea typeface="MS PGothic" panose="020B0600070205080204" pitchFamily="34" charset="-128"/>
              <a:cs typeface="Calibri" panose="020F0502020204030204"/>
            </a:endParaRPr>
          </a:p>
          <a:p>
            <a:endParaRPr lang="en-US" sz="2400" dirty="0">
              <a:latin typeface="Calibri" panose="020F0502020204030204"/>
              <a:ea typeface="MS PGothic" panose="020B0600070205080204" pitchFamily="34" charset="-128"/>
              <a:cs typeface="Calibri" panose="020F0502020204030204"/>
            </a:endParaRPr>
          </a:p>
          <a:p>
            <a:endParaRPr lang="en-US" sz="2400" dirty="0">
              <a:latin typeface="Calibri" panose="020F0502020204030204"/>
              <a:ea typeface="MS PGothic" panose="020B0600070205080204" pitchFamily="34" charset="-128"/>
              <a:cs typeface="Calibri" panose="020F0502020204030204"/>
            </a:endParaRPr>
          </a:p>
          <a:p>
            <a:r>
              <a:rPr lang="en-US" sz="2400" dirty="0">
                <a:latin typeface="Calibri" panose="020F0502020204030204"/>
                <a:ea typeface="MS PGothic" panose="020B0600070205080204" pitchFamily="34" charset="-128"/>
                <a:cs typeface="Calibri" panose="020F0502020204030204"/>
              </a:rPr>
              <a:t>Additional implied conditional independence assumptions?</a:t>
            </a:r>
          </a:p>
        </p:txBody>
      </p:sp>
      <p:grpSp>
        <p:nvGrpSpPr>
          <p:cNvPr id="2" name="Group 1"/>
          <p:cNvGrpSpPr/>
          <p:nvPr/>
        </p:nvGrpSpPr>
        <p:grpSpPr>
          <a:xfrm>
            <a:off x="3257550" y="1524000"/>
            <a:ext cx="5657850" cy="838200"/>
            <a:chOff x="3962400" y="1676400"/>
            <a:chExt cx="4114800" cy="609600"/>
          </a:xfrm>
        </p:grpSpPr>
        <p:sp>
          <p:nvSpPr>
            <p:cNvPr id="5" name="Oval 4"/>
            <p:cNvSpPr>
              <a:spLocks noChangeArrowheads="1"/>
            </p:cNvSpPr>
            <p:nvPr/>
          </p:nvSpPr>
          <p:spPr bwMode="auto">
            <a:xfrm>
              <a:off x="3962400" y="1676400"/>
              <a:ext cx="609600" cy="609600"/>
            </a:xfrm>
            <a:prstGeom prst="ellipse">
              <a:avLst/>
            </a:prstGeom>
            <a:solidFill>
              <a:schemeClr val="bg1"/>
            </a:solidFill>
            <a:ln w="28575">
              <a:solidFill>
                <a:schemeClr val="tx1"/>
              </a:solidFill>
              <a:round/>
            </a:ln>
          </p:spPr>
          <p:txBody>
            <a:bodyPr wrap="none" anchor="ctr"/>
            <a:lstStyle/>
            <a:p>
              <a:pPr algn="ctr"/>
              <a:r>
                <a:rPr lang="en-US" sz="2800">
                  <a:latin typeface="Calibri" panose="020F0502020204030204"/>
                  <a:cs typeface="Calibri" panose="020F0502020204030204"/>
                </a:rPr>
                <a:t>X</a:t>
              </a:r>
            </a:p>
          </p:txBody>
        </p:sp>
        <p:sp>
          <p:nvSpPr>
            <p:cNvPr id="6" name="Oval 5"/>
            <p:cNvSpPr>
              <a:spLocks noChangeArrowheads="1"/>
            </p:cNvSpPr>
            <p:nvPr/>
          </p:nvSpPr>
          <p:spPr bwMode="auto">
            <a:xfrm>
              <a:off x="5181600" y="1676400"/>
              <a:ext cx="609600" cy="609600"/>
            </a:xfrm>
            <a:prstGeom prst="ellipse">
              <a:avLst/>
            </a:prstGeom>
            <a:solidFill>
              <a:schemeClr val="bg1"/>
            </a:solidFill>
            <a:ln w="28575">
              <a:solidFill>
                <a:schemeClr val="tx1"/>
              </a:solidFill>
              <a:round/>
            </a:ln>
          </p:spPr>
          <p:txBody>
            <a:bodyPr wrap="none" anchor="ctr"/>
            <a:lstStyle/>
            <a:p>
              <a:pPr algn="ctr"/>
              <a:r>
                <a:rPr lang="en-US" sz="2800">
                  <a:latin typeface="Calibri" panose="020F0502020204030204"/>
                  <a:cs typeface="Calibri" panose="020F0502020204030204"/>
                </a:rPr>
                <a:t>Y</a:t>
              </a:r>
            </a:p>
          </p:txBody>
        </p:sp>
        <p:sp>
          <p:nvSpPr>
            <p:cNvPr id="7" name="Oval 6"/>
            <p:cNvSpPr>
              <a:spLocks noChangeArrowheads="1"/>
            </p:cNvSpPr>
            <p:nvPr/>
          </p:nvSpPr>
          <p:spPr bwMode="auto">
            <a:xfrm>
              <a:off x="6324600" y="1676400"/>
              <a:ext cx="609600" cy="609600"/>
            </a:xfrm>
            <a:prstGeom prst="ellipse">
              <a:avLst/>
            </a:prstGeom>
            <a:solidFill>
              <a:schemeClr val="bg1"/>
            </a:solidFill>
            <a:ln w="28575">
              <a:solidFill>
                <a:schemeClr val="tx1"/>
              </a:solidFill>
              <a:round/>
            </a:ln>
          </p:spPr>
          <p:txBody>
            <a:bodyPr wrap="none" anchor="ctr"/>
            <a:lstStyle/>
            <a:p>
              <a:pPr algn="ctr"/>
              <a:r>
                <a:rPr lang="en-US" sz="2800">
                  <a:latin typeface="Calibri" panose="020F0502020204030204"/>
                  <a:cs typeface="Calibri" panose="020F0502020204030204"/>
                </a:rPr>
                <a:t>Z</a:t>
              </a:r>
            </a:p>
          </p:txBody>
        </p:sp>
        <p:cxnSp>
          <p:nvCxnSpPr>
            <p:cNvPr id="8" name="AutoShape 7"/>
            <p:cNvCxnSpPr>
              <a:cxnSpLocks noChangeShapeType="1"/>
              <a:stCxn id="5" idx="6"/>
              <a:endCxn id="6" idx="2"/>
            </p:cNvCxnSpPr>
            <p:nvPr/>
          </p:nvCxnSpPr>
          <p:spPr bwMode="auto">
            <a:xfrm>
              <a:off x="4586288" y="1981200"/>
              <a:ext cx="581025" cy="0"/>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cxnSp>
          <p:nvCxnSpPr>
            <p:cNvPr id="9" name="AutoShape 8"/>
            <p:cNvCxnSpPr>
              <a:cxnSpLocks noChangeShapeType="1"/>
              <a:stCxn id="6" idx="6"/>
              <a:endCxn id="7" idx="2"/>
            </p:cNvCxnSpPr>
            <p:nvPr/>
          </p:nvCxnSpPr>
          <p:spPr bwMode="auto">
            <a:xfrm>
              <a:off x="5805488" y="1981200"/>
              <a:ext cx="504825" cy="0"/>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sp>
          <p:nvSpPr>
            <p:cNvPr id="10" name="Oval 9"/>
            <p:cNvSpPr>
              <a:spLocks noChangeArrowheads="1"/>
            </p:cNvSpPr>
            <p:nvPr/>
          </p:nvSpPr>
          <p:spPr bwMode="auto">
            <a:xfrm>
              <a:off x="7467600" y="1676400"/>
              <a:ext cx="609600" cy="609600"/>
            </a:xfrm>
            <a:prstGeom prst="ellipse">
              <a:avLst/>
            </a:prstGeom>
            <a:solidFill>
              <a:schemeClr val="bg1"/>
            </a:solidFill>
            <a:ln w="28575">
              <a:solidFill>
                <a:schemeClr val="tx1"/>
              </a:solidFill>
              <a:round/>
            </a:ln>
          </p:spPr>
          <p:txBody>
            <a:bodyPr wrap="none" anchor="ctr"/>
            <a:lstStyle/>
            <a:p>
              <a:pPr algn="ctr"/>
              <a:r>
                <a:rPr lang="en-US" sz="2800">
                  <a:latin typeface="Calibri" panose="020F0502020204030204"/>
                  <a:cs typeface="Calibri" panose="020F0502020204030204"/>
                </a:rPr>
                <a:t>W</a:t>
              </a:r>
            </a:p>
          </p:txBody>
        </p:sp>
        <p:cxnSp>
          <p:nvCxnSpPr>
            <p:cNvPr id="11" name="AutoShape 8"/>
            <p:cNvCxnSpPr>
              <a:cxnSpLocks noChangeShapeType="1"/>
              <a:endCxn id="10" idx="2"/>
            </p:cNvCxnSpPr>
            <p:nvPr/>
          </p:nvCxnSpPr>
          <p:spPr bwMode="auto">
            <a:xfrm>
              <a:off x="6948488" y="1981200"/>
              <a:ext cx="504825" cy="0"/>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atin typeface="Calibri" panose="020F0502020204030204"/>
                <a:cs typeface="Calibri" panose="020F0502020204030204"/>
              </a:rPr>
              <a:t>Independence in a BN</a:t>
            </a:r>
          </a:p>
        </p:txBody>
      </p:sp>
      <p:sp>
        <p:nvSpPr>
          <p:cNvPr id="1088515" name="Rectangle 3"/>
          <p:cNvSpPr>
            <a:spLocks noGrp="1" noChangeArrowheads="1"/>
          </p:cNvSpPr>
          <p:nvPr>
            <p:ph idx="1"/>
          </p:nvPr>
        </p:nvSpPr>
        <p:spPr>
          <a:xfrm>
            <a:off x="1905000" y="1524000"/>
            <a:ext cx="9601200" cy="4800600"/>
          </a:xfrm>
        </p:spPr>
        <p:txBody>
          <a:bodyPr/>
          <a:lstStyle/>
          <a:p>
            <a:pPr eaLnBrk="1" hangingPunct="1">
              <a:lnSpc>
                <a:spcPct val="90000"/>
              </a:lnSpc>
            </a:pPr>
            <a:r>
              <a:rPr lang="en-US" sz="2800" dirty="0">
                <a:latin typeface="Calibri" panose="020F0502020204030204"/>
                <a:cs typeface="Calibri" panose="020F0502020204030204"/>
              </a:rPr>
              <a:t>Important question about a BN:</a:t>
            </a:r>
          </a:p>
          <a:p>
            <a:pPr lvl="1" eaLnBrk="1" hangingPunct="1">
              <a:lnSpc>
                <a:spcPct val="90000"/>
              </a:lnSpc>
            </a:pPr>
            <a:r>
              <a:rPr lang="en-US" sz="2400" dirty="0">
                <a:latin typeface="Calibri" panose="020F0502020204030204"/>
                <a:cs typeface="Calibri" panose="020F0502020204030204"/>
              </a:rPr>
              <a:t>Are two nodes independent given certain evidence?</a:t>
            </a:r>
          </a:p>
          <a:p>
            <a:pPr lvl="1" eaLnBrk="1" hangingPunct="1">
              <a:lnSpc>
                <a:spcPct val="90000"/>
              </a:lnSpc>
            </a:pPr>
            <a:r>
              <a:rPr lang="en-US" sz="2400" dirty="0">
                <a:latin typeface="Calibri" panose="020F0502020204030204"/>
                <a:cs typeface="Calibri" panose="020F0502020204030204"/>
              </a:rPr>
              <a:t>If yes, can prove using algebra (tedious in general)</a:t>
            </a:r>
          </a:p>
          <a:p>
            <a:pPr lvl="1" eaLnBrk="1" hangingPunct="1">
              <a:lnSpc>
                <a:spcPct val="90000"/>
              </a:lnSpc>
            </a:pPr>
            <a:r>
              <a:rPr lang="en-US" sz="2400" dirty="0">
                <a:latin typeface="Calibri" panose="020F0502020204030204"/>
                <a:cs typeface="Calibri" panose="020F0502020204030204"/>
              </a:rPr>
              <a:t>If no, can prove with a counter example</a:t>
            </a:r>
          </a:p>
          <a:p>
            <a:pPr lvl="1" eaLnBrk="1" hangingPunct="1">
              <a:lnSpc>
                <a:spcPct val="90000"/>
              </a:lnSpc>
            </a:pPr>
            <a:r>
              <a:rPr lang="en-US" sz="2400" dirty="0">
                <a:latin typeface="Calibri" panose="020F0502020204030204"/>
                <a:cs typeface="Calibri" panose="020F0502020204030204"/>
              </a:rPr>
              <a:t>Example:</a:t>
            </a:r>
          </a:p>
          <a:p>
            <a:pPr lvl="1" eaLnBrk="1" hangingPunct="1">
              <a:lnSpc>
                <a:spcPct val="90000"/>
              </a:lnSpc>
            </a:pPr>
            <a:endParaRPr lang="en-US" sz="2400" dirty="0">
              <a:latin typeface="Calibri" panose="020F0502020204030204"/>
              <a:cs typeface="Calibri" panose="020F0502020204030204"/>
            </a:endParaRPr>
          </a:p>
          <a:p>
            <a:pPr lvl="1" eaLnBrk="1" hangingPunct="1">
              <a:lnSpc>
                <a:spcPct val="90000"/>
              </a:lnSpc>
            </a:pPr>
            <a:endParaRPr lang="en-US" sz="2400" dirty="0">
              <a:latin typeface="Calibri" panose="020F0502020204030204"/>
              <a:cs typeface="Calibri" panose="020F0502020204030204"/>
            </a:endParaRPr>
          </a:p>
          <a:p>
            <a:pPr lvl="1" eaLnBrk="1" hangingPunct="1">
              <a:lnSpc>
                <a:spcPct val="90000"/>
              </a:lnSpc>
            </a:pPr>
            <a:endParaRPr lang="en-US" sz="2400" dirty="0">
              <a:latin typeface="Calibri" panose="020F0502020204030204"/>
              <a:cs typeface="Calibri" panose="020F0502020204030204"/>
            </a:endParaRPr>
          </a:p>
          <a:p>
            <a:pPr lvl="1" eaLnBrk="1" hangingPunct="1">
              <a:lnSpc>
                <a:spcPct val="90000"/>
              </a:lnSpc>
            </a:pPr>
            <a:r>
              <a:rPr lang="en-US" sz="2400" dirty="0">
                <a:latin typeface="Calibri" panose="020F0502020204030204"/>
                <a:cs typeface="Calibri" panose="020F0502020204030204"/>
              </a:rPr>
              <a:t>Question: are X and Z necessarily independent?</a:t>
            </a:r>
          </a:p>
          <a:p>
            <a:pPr lvl="2" eaLnBrk="1" hangingPunct="1">
              <a:lnSpc>
                <a:spcPct val="90000"/>
              </a:lnSpc>
            </a:pPr>
            <a:r>
              <a:rPr lang="en-US" sz="2000" dirty="0">
                <a:latin typeface="Calibri" panose="020F0502020204030204"/>
                <a:cs typeface="Calibri" panose="020F0502020204030204"/>
              </a:rPr>
              <a:t>Answer: no.  Example: low pressure causes rain, which causes traffic.</a:t>
            </a:r>
          </a:p>
          <a:p>
            <a:pPr lvl="2" eaLnBrk="1" hangingPunct="1">
              <a:lnSpc>
                <a:spcPct val="90000"/>
              </a:lnSpc>
            </a:pPr>
            <a:r>
              <a:rPr lang="en-US" sz="2000" dirty="0">
                <a:latin typeface="Calibri" panose="020F0502020204030204"/>
                <a:cs typeface="Calibri" panose="020F0502020204030204"/>
              </a:rPr>
              <a:t>X can influence Z, Z can influence X (via Y)</a:t>
            </a:r>
          </a:p>
          <a:p>
            <a:pPr lvl="2" eaLnBrk="1" hangingPunct="1">
              <a:lnSpc>
                <a:spcPct val="90000"/>
              </a:lnSpc>
            </a:pPr>
            <a:r>
              <a:rPr lang="en-US" sz="2000" dirty="0">
                <a:latin typeface="Calibri" panose="020F0502020204030204"/>
                <a:cs typeface="Calibri" panose="020F0502020204030204"/>
              </a:rPr>
              <a:t>Addendum: they </a:t>
            </a:r>
            <a:r>
              <a:rPr lang="en-US" sz="2000" i="1" dirty="0">
                <a:latin typeface="Calibri" panose="020F0502020204030204"/>
                <a:cs typeface="Calibri" panose="020F0502020204030204"/>
              </a:rPr>
              <a:t>could </a:t>
            </a:r>
            <a:r>
              <a:rPr lang="en-US" sz="2000" dirty="0">
                <a:latin typeface="Calibri" panose="020F0502020204030204"/>
                <a:cs typeface="Calibri" panose="020F0502020204030204"/>
              </a:rPr>
              <a:t>be independent: how?</a:t>
            </a:r>
          </a:p>
        </p:txBody>
      </p:sp>
      <p:sp>
        <p:nvSpPr>
          <p:cNvPr id="1088516" name="Oval 4"/>
          <p:cNvSpPr>
            <a:spLocks noChangeArrowheads="1"/>
          </p:cNvSpPr>
          <p:nvPr/>
        </p:nvSpPr>
        <p:spPr bwMode="auto">
          <a:xfrm>
            <a:off x="4495800" y="3835400"/>
            <a:ext cx="609600" cy="609600"/>
          </a:xfrm>
          <a:prstGeom prst="ellipse">
            <a:avLst/>
          </a:prstGeom>
          <a:solidFill>
            <a:schemeClr val="bg1"/>
          </a:solidFill>
          <a:ln w="28575">
            <a:solidFill>
              <a:schemeClr val="tx1"/>
            </a:solidFill>
            <a:round/>
          </a:ln>
        </p:spPr>
        <p:txBody>
          <a:bodyPr wrap="none" anchor="ctr"/>
          <a:lstStyle/>
          <a:p>
            <a:pPr algn="ctr"/>
            <a:r>
              <a:rPr lang="en-US" sz="2800">
                <a:latin typeface="Calibri" panose="020F0502020204030204"/>
                <a:cs typeface="Calibri" panose="020F0502020204030204"/>
              </a:rPr>
              <a:t>X</a:t>
            </a:r>
          </a:p>
        </p:txBody>
      </p:sp>
      <p:sp>
        <p:nvSpPr>
          <p:cNvPr id="1088517" name="Oval 5"/>
          <p:cNvSpPr>
            <a:spLocks noChangeArrowheads="1"/>
          </p:cNvSpPr>
          <p:nvPr/>
        </p:nvSpPr>
        <p:spPr bwMode="auto">
          <a:xfrm>
            <a:off x="5715000" y="3835400"/>
            <a:ext cx="609600" cy="609600"/>
          </a:xfrm>
          <a:prstGeom prst="ellipse">
            <a:avLst/>
          </a:prstGeom>
          <a:solidFill>
            <a:schemeClr val="bg1"/>
          </a:solidFill>
          <a:ln w="28575">
            <a:solidFill>
              <a:schemeClr val="tx1"/>
            </a:solidFill>
            <a:round/>
          </a:ln>
        </p:spPr>
        <p:txBody>
          <a:bodyPr wrap="none" anchor="ctr"/>
          <a:lstStyle/>
          <a:p>
            <a:pPr algn="ctr"/>
            <a:r>
              <a:rPr lang="en-US" sz="2800">
                <a:latin typeface="Calibri" panose="020F0502020204030204"/>
                <a:cs typeface="Calibri" panose="020F0502020204030204"/>
              </a:rPr>
              <a:t>Y</a:t>
            </a:r>
          </a:p>
        </p:txBody>
      </p:sp>
      <p:sp>
        <p:nvSpPr>
          <p:cNvPr id="1088518" name="Oval 6"/>
          <p:cNvSpPr>
            <a:spLocks noChangeArrowheads="1"/>
          </p:cNvSpPr>
          <p:nvPr/>
        </p:nvSpPr>
        <p:spPr bwMode="auto">
          <a:xfrm>
            <a:off x="6858000" y="3835400"/>
            <a:ext cx="609600" cy="609600"/>
          </a:xfrm>
          <a:prstGeom prst="ellipse">
            <a:avLst/>
          </a:prstGeom>
          <a:solidFill>
            <a:schemeClr val="bg1"/>
          </a:solidFill>
          <a:ln w="28575">
            <a:solidFill>
              <a:schemeClr val="tx1"/>
            </a:solidFill>
            <a:round/>
          </a:ln>
        </p:spPr>
        <p:txBody>
          <a:bodyPr wrap="none" anchor="ctr"/>
          <a:lstStyle/>
          <a:p>
            <a:pPr algn="ctr"/>
            <a:r>
              <a:rPr lang="en-US" sz="2800">
                <a:latin typeface="Calibri" panose="020F0502020204030204"/>
                <a:cs typeface="Calibri" panose="020F0502020204030204"/>
              </a:rPr>
              <a:t>Z</a:t>
            </a:r>
          </a:p>
        </p:txBody>
      </p:sp>
      <p:cxnSp>
        <p:nvCxnSpPr>
          <p:cNvPr id="1088519" name="AutoShape 7"/>
          <p:cNvCxnSpPr>
            <a:cxnSpLocks noChangeShapeType="1"/>
            <a:stCxn id="1088516" idx="6"/>
            <a:endCxn id="1088517" idx="2"/>
          </p:cNvCxnSpPr>
          <p:nvPr/>
        </p:nvCxnSpPr>
        <p:spPr bwMode="auto">
          <a:xfrm>
            <a:off x="5119687" y="4140200"/>
            <a:ext cx="581025" cy="0"/>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cxnSp>
        <p:nvCxnSpPr>
          <p:cNvPr id="1088520" name="AutoShape 8"/>
          <p:cNvCxnSpPr>
            <a:cxnSpLocks noChangeShapeType="1"/>
            <a:stCxn id="1088517" idx="6"/>
            <a:endCxn id="1088518" idx="2"/>
          </p:cNvCxnSpPr>
          <p:nvPr/>
        </p:nvCxnSpPr>
        <p:spPr bwMode="auto">
          <a:xfrm>
            <a:off x="6338887" y="4140200"/>
            <a:ext cx="504825" cy="0"/>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851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85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85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85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85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85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8851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885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8851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885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8516" grpId="0" animBg="1"/>
      <p:bldP spid="1088517" grpId="0" animBg="1"/>
      <p:bldP spid="10885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MS PGothic" panose="020B0600070205080204" pitchFamily="34" charset="-128"/>
              </a:rPr>
              <a:t>D-separation: Outline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295400"/>
            <a:ext cx="6733473" cy="49715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34438A6D-B88C-4DE2-BFDB-F578CA5DA36C}" type="slidenum">
              <a:rPr lang="en-US" altLang="zh-CN"/>
              <a:t>6</a:t>
            </a:fld>
            <a:endParaRPr lang="en-US" altLang="zh-CN"/>
          </a:p>
        </p:txBody>
      </p:sp>
      <p:sp>
        <p:nvSpPr>
          <p:cNvPr id="590850" name="Text Box 2"/>
          <p:cNvSpPr txBox="1">
            <a:spLocks noChangeArrowheads="1"/>
          </p:cNvSpPr>
          <p:nvPr/>
        </p:nvSpPr>
        <p:spPr bwMode="auto">
          <a:xfrm>
            <a:off x="527051" y="188913"/>
            <a:ext cx="1118658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5.1.2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不确定性的表示</a:t>
            </a:r>
          </a:p>
        </p:txBody>
      </p:sp>
      <p:sp>
        <p:nvSpPr>
          <p:cNvPr id="590851" name="Text Box 3"/>
          <p:cNvSpPr txBox="1">
            <a:spLocks noChangeArrowheads="1"/>
          </p:cNvSpPr>
          <p:nvPr/>
        </p:nvSpPr>
        <p:spPr bwMode="auto">
          <a:xfrm>
            <a:off x="239185" y="1304925"/>
            <a:ext cx="11569700" cy="5358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10000"/>
              </a:spcBef>
              <a:spcAft>
                <a:spcPct val="10000"/>
              </a:spcAft>
            </a:pPr>
            <a:r>
              <a:rPr lang="en-US" altLang="zh-CN" sz="2400" b="1" dirty="0">
                <a:solidFill>
                  <a:srgbClr val="CC0000"/>
                </a:solidFill>
                <a:latin typeface="FangSong_GB2312" panose="02010609030101010101" pitchFamily="49" charset="-122"/>
                <a:ea typeface="FangSong_GB2312" panose="02010609030101010101" pitchFamily="49" charset="-122"/>
                <a:cs typeface="+mj-cs"/>
              </a:rPr>
              <a:t>(1) </a:t>
            </a:r>
            <a:r>
              <a:rPr lang="zh-CN" altLang="en-US" sz="2400" b="1" dirty="0">
                <a:solidFill>
                  <a:srgbClr val="CC0000"/>
                </a:solidFill>
                <a:latin typeface="FangSong_GB2312" panose="02010609030101010101" pitchFamily="49" charset="-122"/>
                <a:ea typeface="FangSong_GB2312" panose="02010609030101010101" pitchFamily="49" charset="-122"/>
                <a:cs typeface="+mj-cs"/>
              </a:rPr>
              <a:t>知识的不确定性的表示 </a:t>
            </a:r>
          </a:p>
          <a:p>
            <a:pPr>
              <a:lnSpc>
                <a:spcPct val="110000"/>
              </a:lnSpc>
              <a:spcBef>
                <a:spcPct val="10000"/>
              </a:spcBef>
              <a:spcAft>
                <a:spcPct val="10000"/>
              </a:spcAft>
            </a:pPr>
            <a:r>
              <a:rPr kumimoji="1" lang="zh-CN" altLang="en-US" sz="2000" b="1" dirty="0">
                <a:solidFill>
                  <a:srgbClr val="660033"/>
                </a:solidFill>
                <a:latin typeface="Times New Roman" panose="02020603050405020304" pitchFamily="18" charset="0"/>
                <a:ea typeface="仿宋_GB2312" pitchFamily="49" charset="-122"/>
              </a:rPr>
              <a:t>    考虑因素</a:t>
            </a:r>
            <a:r>
              <a:rPr kumimoji="1" lang="zh-CN" altLang="en-US" sz="2000" b="1" dirty="0">
                <a:solidFill>
                  <a:srgbClr val="0000CC"/>
                </a:solidFill>
                <a:latin typeface="Times New Roman" panose="02020603050405020304" pitchFamily="18" charset="0"/>
                <a:ea typeface="仿宋_GB2312" pitchFamily="49" charset="-122"/>
              </a:rPr>
              <a:t>：问题的描述能力，推理中不确定性的计算</a:t>
            </a:r>
          </a:p>
          <a:p>
            <a:pPr>
              <a:lnSpc>
                <a:spcPct val="110000"/>
              </a:lnSpc>
              <a:spcBef>
                <a:spcPct val="10000"/>
              </a:spcBef>
              <a:spcAft>
                <a:spcPct val="10000"/>
              </a:spcAft>
            </a:pPr>
            <a:r>
              <a:rPr kumimoji="1" lang="zh-CN" altLang="en-US" sz="2000" b="1" dirty="0">
                <a:solidFill>
                  <a:srgbClr val="0000CC"/>
                </a:solidFill>
                <a:latin typeface="Times New Roman" panose="02020603050405020304" pitchFamily="18" charset="0"/>
                <a:ea typeface="仿宋_GB2312" pitchFamily="49" charset="-122"/>
              </a:rPr>
              <a:t>    </a:t>
            </a:r>
            <a:r>
              <a:rPr kumimoji="1" lang="zh-CN" altLang="en-US" sz="2000" b="1" dirty="0">
                <a:solidFill>
                  <a:srgbClr val="660033"/>
                </a:solidFill>
                <a:latin typeface="Times New Roman" panose="02020603050405020304" pitchFamily="18" charset="0"/>
                <a:ea typeface="仿宋_GB2312" pitchFamily="49" charset="-122"/>
              </a:rPr>
              <a:t>含义：</a:t>
            </a:r>
            <a:r>
              <a:rPr kumimoji="1" lang="zh-CN" altLang="en-US" sz="2000" b="1" dirty="0">
                <a:solidFill>
                  <a:srgbClr val="0000CC"/>
                </a:solidFill>
                <a:latin typeface="Times New Roman" panose="02020603050405020304" pitchFamily="18" charset="0"/>
                <a:ea typeface="仿宋_GB2312" pitchFamily="49" charset="-122"/>
              </a:rPr>
              <a:t>知识的确定性程度，或动态强度</a:t>
            </a:r>
          </a:p>
          <a:p>
            <a:pPr>
              <a:lnSpc>
                <a:spcPct val="110000"/>
              </a:lnSpc>
              <a:spcBef>
                <a:spcPct val="10000"/>
              </a:spcBef>
              <a:spcAft>
                <a:spcPct val="10000"/>
              </a:spcAft>
            </a:pPr>
            <a:r>
              <a:rPr kumimoji="1" lang="zh-CN" altLang="en-US" sz="2000" b="1" dirty="0">
                <a:solidFill>
                  <a:srgbClr val="0000CC"/>
                </a:solidFill>
                <a:latin typeface="Times New Roman" panose="02020603050405020304" pitchFamily="18" charset="0"/>
                <a:ea typeface="仿宋_GB2312" pitchFamily="49" charset="-122"/>
              </a:rPr>
              <a:t>    </a:t>
            </a:r>
            <a:r>
              <a:rPr kumimoji="1" lang="zh-CN" altLang="en-US" sz="2000" b="1" dirty="0">
                <a:solidFill>
                  <a:srgbClr val="660033"/>
                </a:solidFill>
                <a:latin typeface="Times New Roman" panose="02020603050405020304" pitchFamily="18" charset="0"/>
                <a:ea typeface="仿宋_GB2312" pitchFamily="49" charset="-122"/>
              </a:rPr>
              <a:t>表示：</a:t>
            </a:r>
            <a:r>
              <a:rPr kumimoji="1" lang="zh-CN" altLang="en-US" sz="2000" b="1" dirty="0">
                <a:solidFill>
                  <a:srgbClr val="006600"/>
                </a:solidFill>
                <a:latin typeface="Times New Roman" panose="02020603050405020304" pitchFamily="18" charset="0"/>
                <a:ea typeface="仿宋_GB2312" pitchFamily="49" charset="-122"/>
              </a:rPr>
              <a:t>用概率</a:t>
            </a:r>
            <a:r>
              <a:rPr kumimoji="1" lang="zh-CN" altLang="en-US" sz="2000" b="1" dirty="0">
                <a:solidFill>
                  <a:srgbClr val="0000CC"/>
                </a:solidFill>
                <a:latin typeface="Times New Roman" panose="02020603050405020304" pitchFamily="18" charset="0"/>
                <a:ea typeface="仿宋_GB2312" pitchFamily="49" charset="-122"/>
              </a:rPr>
              <a:t>，</a:t>
            </a:r>
            <a:r>
              <a:rPr kumimoji="1" lang="en-US" altLang="zh-CN" sz="2000" b="1" dirty="0">
                <a:solidFill>
                  <a:srgbClr val="0000CC"/>
                </a:solidFill>
                <a:latin typeface="Times New Roman" panose="02020603050405020304" pitchFamily="18" charset="0"/>
                <a:ea typeface="仿宋_GB2312" pitchFamily="49" charset="-122"/>
              </a:rPr>
              <a:t>[0,1]</a:t>
            </a:r>
            <a:r>
              <a:rPr kumimoji="1" lang="zh-CN" altLang="en-US" sz="2000" b="1" dirty="0">
                <a:solidFill>
                  <a:srgbClr val="0000CC"/>
                </a:solidFill>
                <a:latin typeface="Times New Roman" panose="02020603050405020304" pitchFamily="18" charset="0"/>
                <a:ea typeface="仿宋_GB2312" pitchFamily="49" charset="-122"/>
              </a:rPr>
              <a:t>，</a:t>
            </a:r>
            <a:r>
              <a:rPr kumimoji="1" lang="en-US" altLang="zh-CN" sz="2000" b="1" dirty="0">
                <a:solidFill>
                  <a:srgbClr val="0000CC"/>
                </a:solidFill>
                <a:latin typeface="Times New Roman" panose="02020603050405020304" pitchFamily="18" charset="0"/>
                <a:ea typeface="仿宋_GB2312" pitchFamily="49" charset="-122"/>
              </a:rPr>
              <a:t>0</a:t>
            </a:r>
            <a:r>
              <a:rPr kumimoji="1" lang="zh-CN" altLang="en-US" sz="2000" b="1" dirty="0">
                <a:solidFill>
                  <a:srgbClr val="0000CC"/>
                </a:solidFill>
                <a:latin typeface="Times New Roman" panose="02020603050405020304" pitchFamily="18" charset="0"/>
                <a:ea typeface="仿宋_GB2312" pitchFamily="49" charset="-122"/>
              </a:rPr>
              <a:t>接近于假，</a:t>
            </a:r>
            <a:r>
              <a:rPr kumimoji="1" lang="en-US" altLang="zh-CN" sz="2000" b="1" dirty="0">
                <a:solidFill>
                  <a:srgbClr val="0000CC"/>
                </a:solidFill>
                <a:latin typeface="Times New Roman" panose="02020603050405020304" pitchFamily="18" charset="0"/>
                <a:ea typeface="仿宋_GB2312" pitchFamily="49" charset="-122"/>
              </a:rPr>
              <a:t>1</a:t>
            </a:r>
            <a:r>
              <a:rPr kumimoji="1" lang="zh-CN" altLang="en-US" sz="2000" b="1" dirty="0">
                <a:solidFill>
                  <a:srgbClr val="0000CC"/>
                </a:solidFill>
                <a:latin typeface="Times New Roman" panose="02020603050405020304" pitchFamily="18" charset="0"/>
                <a:ea typeface="仿宋_GB2312" pitchFamily="49" charset="-122"/>
              </a:rPr>
              <a:t>接近于假</a:t>
            </a:r>
          </a:p>
          <a:p>
            <a:pPr>
              <a:lnSpc>
                <a:spcPct val="110000"/>
              </a:lnSpc>
              <a:spcBef>
                <a:spcPct val="10000"/>
              </a:spcBef>
              <a:spcAft>
                <a:spcPct val="10000"/>
              </a:spcAft>
            </a:pPr>
            <a:r>
              <a:rPr kumimoji="1" lang="zh-CN" altLang="en-US" sz="2000" b="1" dirty="0">
                <a:solidFill>
                  <a:srgbClr val="0000CC"/>
                </a:solidFill>
                <a:latin typeface="Times New Roman" panose="02020603050405020304" pitchFamily="18" charset="0"/>
                <a:ea typeface="仿宋_GB2312" pitchFamily="49" charset="-122"/>
              </a:rPr>
              <a:t>                </a:t>
            </a:r>
            <a:r>
              <a:rPr kumimoji="1" lang="zh-CN" altLang="en-US" sz="2000" b="1" dirty="0">
                <a:solidFill>
                  <a:srgbClr val="006600"/>
                </a:solidFill>
                <a:latin typeface="Times New Roman" panose="02020603050405020304" pitchFamily="18" charset="0"/>
                <a:ea typeface="仿宋_GB2312" pitchFamily="49" charset="-122"/>
              </a:rPr>
              <a:t>用可信度</a:t>
            </a:r>
            <a:r>
              <a:rPr kumimoji="1" lang="zh-CN" altLang="en-US" sz="2000" b="1" dirty="0">
                <a:solidFill>
                  <a:srgbClr val="0000CC"/>
                </a:solidFill>
                <a:latin typeface="Times New Roman" panose="02020603050405020304" pitchFamily="18" charset="0"/>
                <a:ea typeface="仿宋_GB2312" pitchFamily="49" charset="-122"/>
              </a:rPr>
              <a:t>，</a:t>
            </a:r>
            <a:r>
              <a:rPr kumimoji="1" lang="en-US" altLang="zh-CN" sz="2000" b="1" dirty="0">
                <a:solidFill>
                  <a:srgbClr val="0000CC"/>
                </a:solidFill>
                <a:latin typeface="Times New Roman" panose="02020603050405020304" pitchFamily="18" charset="0"/>
                <a:ea typeface="仿宋_GB2312" pitchFamily="49" charset="-122"/>
              </a:rPr>
              <a:t>[-1,1]</a:t>
            </a:r>
            <a:r>
              <a:rPr kumimoji="1" lang="zh-CN" altLang="en-US" sz="2000" b="1" dirty="0">
                <a:solidFill>
                  <a:srgbClr val="0000CC"/>
                </a:solidFill>
                <a:latin typeface="Times New Roman" panose="02020603050405020304" pitchFamily="18" charset="0"/>
                <a:ea typeface="仿宋_GB2312" pitchFamily="49" charset="-122"/>
              </a:rPr>
              <a:t>，大于</a:t>
            </a:r>
            <a:r>
              <a:rPr kumimoji="1" lang="en-US" altLang="zh-CN" sz="2000" b="1" dirty="0">
                <a:solidFill>
                  <a:srgbClr val="0000CC"/>
                </a:solidFill>
                <a:latin typeface="Times New Roman" panose="02020603050405020304" pitchFamily="18" charset="0"/>
                <a:ea typeface="仿宋_GB2312" pitchFamily="49" charset="-122"/>
              </a:rPr>
              <a:t>0</a:t>
            </a:r>
            <a:r>
              <a:rPr kumimoji="1" lang="zh-CN" altLang="en-US" sz="2000" b="1" dirty="0">
                <a:solidFill>
                  <a:srgbClr val="0000CC"/>
                </a:solidFill>
                <a:latin typeface="Times New Roman" panose="02020603050405020304" pitchFamily="18" charset="0"/>
                <a:ea typeface="仿宋_GB2312" pitchFamily="49" charset="-122"/>
              </a:rPr>
              <a:t>接近于真，小于</a:t>
            </a:r>
            <a:r>
              <a:rPr kumimoji="1" lang="en-US" altLang="zh-CN" sz="2000" b="1" dirty="0">
                <a:solidFill>
                  <a:srgbClr val="0000CC"/>
                </a:solidFill>
                <a:latin typeface="Times New Roman" panose="02020603050405020304" pitchFamily="18" charset="0"/>
                <a:ea typeface="仿宋_GB2312" pitchFamily="49" charset="-122"/>
              </a:rPr>
              <a:t>0</a:t>
            </a:r>
            <a:r>
              <a:rPr kumimoji="1" lang="zh-CN" altLang="en-US" sz="2000" b="1" dirty="0">
                <a:solidFill>
                  <a:srgbClr val="0000CC"/>
                </a:solidFill>
                <a:latin typeface="Times New Roman" panose="02020603050405020304" pitchFamily="18" charset="0"/>
                <a:ea typeface="仿宋_GB2312" pitchFamily="49" charset="-122"/>
              </a:rPr>
              <a:t>接近于假</a:t>
            </a:r>
          </a:p>
          <a:p>
            <a:pPr>
              <a:lnSpc>
                <a:spcPct val="110000"/>
              </a:lnSpc>
              <a:spcBef>
                <a:spcPct val="10000"/>
              </a:spcBef>
              <a:spcAft>
                <a:spcPct val="10000"/>
              </a:spcAft>
            </a:pPr>
            <a:r>
              <a:rPr lang="en-US" altLang="zh-CN" sz="2400" b="1" dirty="0">
                <a:solidFill>
                  <a:srgbClr val="CC0000"/>
                </a:solidFill>
                <a:latin typeface="FangSong_GB2312" panose="02010609030101010101" pitchFamily="49" charset="-122"/>
                <a:ea typeface="FangSong_GB2312" panose="02010609030101010101" pitchFamily="49" charset="-122"/>
                <a:cs typeface="+mj-cs"/>
              </a:rPr>
              <a:t>(2) </a:t>
            </a:r>
            <a:r>
              <a:rPr lang="zh-CN" altLang="en-US" sz="2400" b="1" dirty="0">
                <a:solidFill>
                  <a:srgbClr val="CC0000"/>
                </a:solidFill>
                <a:latin typeface="FangSong_GB2312" panose="02010609030101010101" pitchFamily="49" charset="-122"/>
                <a:ea typeface="FangSong_GB2312" panose="02010609030101010101" pitchFamily="49" charset="-122"/>
                <a:cs typeface="+mj-cs"/>
              </a:rPr>
              <a:t>证据不确定性的表示 </a:t>
            </a:r>
          </a:p>
          <a:p>
            <a:pPr>
              <a:lnSpc>
                <a:spcPct val="110000"/>
              </a:lnSpc>
              <a:spcBef>
                <a:spcPct val="10000"/>
              </a:spcBef>
              <a:spcAft>
                <a:spcPct val="10000"/>
              </a:spcAft>
            </a:pPr>
            <a:r>
              <a:rPr kumimoji="1" lang="zh-CN" altLang="en-US" sz="2000" b="1" dirty="0">
                <a:solidFill>
                  <a:srgbClr val="A50021"/>
                </a:solidFill>
                <a:latin typeface="Times New Roman" panose="02020603050405020304" pitchFamily="18" charset="0"/>
                <a:ea typeface="仿宋_GB2312" pitchFamily="49" charset="-122"/>
              </a:rPr>
              <a:t>    </a:t>
            </a:r>
            <a:r>
              <a:rPr kumimoji="1" lang="zh-CN" altLang="en-US" sz="2000" b="1" dirty="0">
                <a:solidFill>
                  <a:srgbClr val="660033"/>
                </a:solidFill>
                <a:latin typeface="Times New Roman" panose="02020603050405020304" pitchFamily="18" charset="0"/>
                <a:ea typeface="仿宋_GB2312" pitchFamily="49" charset="-122"/>
              </a:rPr>
              <a:t>证据的类型：</a:t>
            </a:r>
            <a:r>
              <a:rPr kumimoji="1" lang="zh-CN" altLang="en-US" sz="2000" b="1" dirty="0">
                <a:solidFill>
                  <a:srgbClr val="006600"/>
                </a:solidFill>
                <a:latin typeface="Times New Roman" panose="02020603050405020304" pitchFamily="18" charset="0"/>
                <a:ea typeface="仿宋_GB2312" pitchFamily="49" charset="-122"/>
              </a:rPr>
              <a:t>按证据组织：</a:t>
            </a:r>
            <a:r>
              <a:rPr kumimoji="1" lang="zh-CN" altLang="en-US" sz="2000" b="1" dirty="0">
                <a:solidFill>
                  <a:srgbClr val="0000CC"/>
                </a:solidFill>
                <a:latin typeface="Times New Roman" panose="02020603050405020304" pitchFamily="18" charset="0"/>
                <a:ea typeface="仿宋_GB2312" pitchFamily="49" charset="-122"/>
              </a:rPr>
              <a:t>基本证据，组合证据</a:t>
            </a:r>
          </a:p>
          <a:p>
            <a:pPr>
              <a:lnSpc>
                <a:spcPct val="110000"/>
              </a:lnSpc>
              <a:spcBef>
                <a:spcPct val="10000"/>
              </a:spcBef>
              <a:spcAft>
                <a:spcPct val="10000"/>
              </a:spcAft>
            </a:pPr>
            <a:r>
              <a:rPr kumimoji="1" lang="zh-CN" altLang="en-US" sz="2000" b="1" dirty="0">
                <a:solidFill>
                  <a:srgbClr val="0000CC"/>
                </a:solidFill>
                <a:latin typeface="Times New Roman" panose="02020603050405020304" pitchFamily="18" charset="0"/>
                <a:ea typeface="仿宋_GB2312" pitchFamily="49" charset="-122"/>
              </a:rPr>
              <a:t>                            </a:t>
            </a:r>
            <a:r>
              <a:rPr kumimoji="1" lang="zh-CN" altLang="en-US" sz="2000" b="1" dirty="0">
                <a:solidFill>
                  <a:srgbClr val="006600"/>
                </a:solidFill>
                <a:latin typeface="Times New Roman" panose="02020603050405020304" pitchFamily="18" charset="0"/>
                <a:ea typeface="仿宋_GB2312" pitchFamily="49" charset="-122"/>
              </a:rPr>
              <a:t>按证据来源：</a:t>
            </a:r>
            <a:r>
              <a:rPr kumimoji="1" lang="zh-CN" altLang="en-US" sz="2000" b="1" dirty="0">
                <a:solidFill>
                  <a:srgbClr val="0000CC"/>
                </a:solidFill>
                <a:latin typeface="Times New Roman" panose="02020603050405020304" pitchFamily="18" charset="0"/>
                <a:ea typeface="仿宋_GB2312" pitchFamily="49" charset="-122"/>
              </a:rPr>
              <a:t>初始证据，中间结论</a:t>
            </a:r>
          </a:p>
          <a:p>
            <a:pPr>
              <a:lnSpc>
                <a:spcPct val="110000"/>
              </a:lnSpc>
              <a:spcBef>
                <a:spcPct val="10000"/>
              </a:spcBef>
              <a:spcAft>
                <a:spcPct val="10000"/>
              </a:spcAft>
            </a:pPr>
            <a:r>
              <a:rPr kumimoji="1" lang="zh-CN" altLang="en-US" sz="2000" b="1" dirty="0">
                <a:solidFill>
                  <a:srgbClr val="660033"/>
                </a:solidFill>
                <a:latin typeface="Times New Roman" panose="02020603050405020304" pitchFamily="18" charset="0"/>
                <a:ea typeface="仿宋_GB2312" pitchFamily="49" charset="-122"/>
              </a:rPr>
              <a:t>    表示方法：</a:t>
            </a:r>
            <a:r>
              <a:rPr kumimoji="1" lang="zh-CN" altLang="en-US" sz="2000" b="1" dirty="0">
                <a:solidFill>
                  <a:srgbClr val="0000CC"/>
                </a:solidFill>
                <a:latin typeface="Times New Roman" panose="02020603050405020304" pitchFamily="18" charset="0"/>
                <a:ea typeface="仿宋_GB2312" pitchFamily="49" charset="-122"/>
              </a:rPr>
              <a:t>概率，可信度，模糊集等</a:t>
            </a:r>
            <a:endParaRPr kumimoji="1" lang="zh-CN" altLang="en-US" sz="2000" b="1" dirty="0">
              <a:solidFill>
                <a:srgbClr val="A50021"/>
              </a:solidFill>
              <a:latin typeface="Times New Roman" panose="02020603050405020304" pitchFamily="18" charset="0"/>
              <a:ea typeface="仿宋_GB2312" pitchFamily="49" charset="-122"/>
            </a:endParaRPr>
          </a:p>
          <a:p>
            <a:pPr>
              <a:lnSpc>
                <a:spcPct val="110000"/>
              </a:lnSpc>
              <a:spcBef>
                <a:spcPct val="10000"/>
              </a:spcBef>
              <a:spcAft>
                <a:spcPct val="10000"/>
              </a:spcAft>
            </a:pPr>
            <a:r>
              <a:rPr kumimoji="1" lang="zh-CN" altLang="en-US" sz="2000" b="1" dirty="0">
                <a:solidFill>
                  <a:srgbClr val="660033"/>
                </a:solidFill>
                <a:latin typeface="Times New Roman" panose="02020603050405020304" pitchFamily="18" charset="0"/>
                <a:ea typeface="仿宋_GB2312" pitchFamily="49" charset="-122"/>
              </a:rPr>
              <a:t>    基本证据：</a:t>
            </a:r>
            <a:r>
              <a:rPr kumimoji="1" lang="zh-CN" altLang="en-US" sz="2000" b="1" dirty="0">
                <a:solidFill>
                  <a:srgbClr val="0000CC"/>
                </a:solidFill>
                <a:latin typeface="Times New Roman" panose="02020603050405020304" pitchFamily="18" charset="0"/>
                <a:ea typeface="仿宋_GB2312" pitchFamily="49" charset="-122"/>
              </a:rPr>
              <a:t>常与知识表示方法一致，如概率，可信度，模糊集等</a:t>
            </a:r>
          </a:p>
          <a:p>
            <a:pPr>
              <a:lnSpc>
                <a:spcPct val="110000"/>
              </a:lnSpc>
              <a:spcBef>
                <a:spcPct val="10000"/>
              </a:spcBef>
              <a:spcAft>
                <a:spcPct val="10000"/>
              </a:spcAft>
            </a:pPr>
            <a:r>
              <a:rPr kumimoji="1" lang="zh-CN" altLang="en-US" sz="2000" b="1" dirty="0">
                <a:solidFill>
                  <a:srgbClr val="660033"/>
                </a:solidFill>
                <a:latin typeface="Times New Roman" panose="02020603050405020304" pitchFamily="18" charset="0"/>
                <a:ea typeface="仿宋_GB2312" pitchFamily="49" charset="-122"/>
              </a:rPr>
              <a:t>    组合证据：</a:t>
            </a:r>
            <a:r>
              <a:rPr kumimoji="1" lang="zh-CN" altLang="en-US" sz="2000" b="1" dirty="0">
                <a:solidFill>
                  <a:srgbClr val="006600"/>
                </a:solidFill>
                <a:latin typeface="Times New Roman" panose="02020603050405020304" pitchFamily="18" charset="0"/>
                <a:ea typeface="仿宋_GB2312" pitchFamily="49" charset="-122"/>
              </a:rPr>
              <a:t>组合方式：</a:t>
            </a:r>
            <a:r>
              <a:rPr kumimoji="1" lang="zh-CN" altLang="en-US" sz="2000" b="1" dirty="0">
                <a:solidFill>
                  <a:srgbClr val="0000CC"/>
                </a:solidFill>
                <a:latin typeface="Times New Roman" panose="02020603050405020304" pitchFamily="18" charset="0"/>
                <a:ea typeface="仿宋_GB2312" pitchFamily="49" charset="-122"/>
              </a:rPr>
              <a:t>析取的关系，合取的关系。</a:t>
            </a:r>
          </a:p>
          <a:p>
            <a:pPr>
              <a:lnSpc>
                <a:spcPct val="110000"/>
              </a:lnSpc>
              <a:spcBef>
                <a:spcPct val="10000"/>
              </a:spcBef>
              <a:spcAft>
                <a:spcPct val="10000"/>
              </a:spcAft>
            </a:pPr>
            <a:r>
              <a:rPr kumimoji="1" lang="zh-CN" altLang="en-US" sz="2000" b="1" dirty="0">
                <a:solidFill>
                  <a:srgbClr val="0000CC"/>
                </a:solidFill>
                <a:latin typeface="Times New Roman" panose="02020603050405020304" pitchFamily="18" charset="0"/>
                <a:ea typeface="仿宋_GB2312" pitchFamily="49" charset="-122"/>
              </a:rPr>
              <a:t>                         </a:t>
            </a:r>
            <a:r>
              <a:rPr kumimoji="1" lang="zh-CN" altLang="en-US" sz="2000" b="1" dirty="0">
                <a:solidFill>
                  <a:srgbClr val="006600"/>
                </a:solidFill>
                <a:latin typeface="Times New Roman" panose="02020603050405020304" pitchFamily="18" charset="0"/>
                <a:ea typeface="仿宋_GB2312" pitchFamily="49" charset="-122"/>
              </a:rPr>
              <a:t>计算方法：</a:t>
            </a:r>
            <a:r>
              <a:rPr kumimoji="1" lang="zh-CN" altLang="en-US" sz="2000" b="1" dirty="0">
                <a:solidFill>
                  <a:srgbClr val="0000CC"/>
                </a:solidFill>
                <a:latin typeface="Times New Roman" panose="02020603050405020304" pitchFamily="18" charset="0"/>
                <a:ea typeface="仿宋_GB2312" pitchFamily="49" charset="-122"/>
              </a:rPr>
              <a:t>基于基本证据</a:t>
            </a:r>
          </a:p>
          <a:p>
            <a:pPr>
              <a:lnSpc>
                <a:spcPct val="110000"/>
              </a:lnSpc>
              <a:spcBef>
                <a:spcPct val="10000"/>
              </a:spcBef>
              <a:spcAft>
                <a:spcPct val="10000"/>
              </a:spcAft>
            </a:pPr>
            <a:r>
              <a:rPr kumimoji="1" lang="zh-CN" altLang="en-US" sz="2000" b="1" dirty="0">
                <a:solidFill>
                  <a:srgbClr val="0000CC"/>
                </a:solidFill>
                <a:latin typeface="Times New Roman" panose="02020603050405020304" pitchFamily="18" charset="0"/>
                <a:ea typeface="仿宋_GB2312" pitchFamily="49" charset="-122"/>
              </a:rPr>
              <a:t>                                            最大最小方法，概率方法，有界方法</a:t>
            </a:r>
            <a:r>
              <a:rPr kumimoji="1" lang="zh-CN" altLang="en-US" sz="2000" dirty="0">
                <a:solidFill>
                  <a:srgbClr val="0000CC"/>
                </a:solidFill>
                <a:latin typeface="Times New Roman" panose="02020603050405020304" pitchFamily="18" charset="0"/>
                <a:ea typeface="仿宋_GB2312" pitchFamily="49" charset="-122"/>
              </a:rPr>
              <a:t> </a:t>
            </a:r>
            <a:r>
              <a:rPr kumimoji="1" lang="zh-CN" altLang="en-US" sz="2000" b="1" dirty="0">
                <a:solidFill>
                  <a:srgbClr val="0000CC"/>
                </a:solidFill>
                <a:latin typeface="Times New Roman" panose="02020603050405020304" pitchFamily="18" charset="0"/>
                <a:ea typeface="仿宋_GB2312" pitchFamily="49" charset="-122"/>
              </a:rPr>
              <a:t>等。</a:t>
            </a:r>
            <a:endParaRPr lang="zh-CN" altLang="en-US" sz="2000" dirty="0">
              <a:latin typeface="Times New Roman" panose="02020603050405020304" pitchFamily="18" charset="0"/>
              <a:ea typeface="仿宋_GB2312" pitchFamily="49"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MS PGothic" panose="020B0600070205080204" pitchFamily="34" charset="-128"/>
              </a:rPr>
              <a:t>D-separation: Outline</a:t>
            </a:r>
          </a:p>
        </p:txBody>
      </p:sp>
      <p:sp>
        <p:nvSpPr>
          <p:cNvPr id="13315" name="Content Placeholder 2"/>
          <p:cNvSpPr>
            <a:spLocks noGrp="1"/>
          </p:cNvSpPr>
          <p:nvPr>
            <p:ph idx="1"/>
          </p:nvPr>
        </p:nvSpPr>
        <p:spPr>
          <a:xfrm>
            <a:off x="1143000" y="1397001"/>
            <a:ext cx="10642600" cy="4729164"/>
          </a:xfrm>
        </p:spPr>
        <p:txBody>
          <a:bodyPr/>
          <a:lstStyle/>
          <a:p>
            <a:r>
              <a:rPr lang="en-US" dirty="0">
                <a:ea typeface="MS PGothic" panose="020B0600070205080204" pitchFamily="34" charset="-128"/>
              </a:rPr>
              <a:t>Study independence properties for triples</a:t>
            </a:r>
          </a:p>
          <a:p>
            <a:endParaRPr lang="en-US" dirty="0">
              <a:ea typeface="MS PGothic" panose="020B0600070205080204" pitchFamily="34" charset="-128"/>
            </a:endParaRPr>
          </a:p>
          <a:p>
            <a:pPr eaLnBrk="1" hangingPunct="1"/>
            <a:r>
              <a:rPr lang="en-US" dirty="0">
                <a:ea typeface="MS PGothic" panose="020B0600070205080204" pitchFamily="34" charset="-128"/>
              </a:rPr>
              <a:t>Analyze complex cases in terms of member triples</a:t>
            </a:r>
          </a:p>
          <a:p>
            <a:pPr eaLnBrk="1" hangingPunct="1"/>
            <a:endParaRPr lang="en-US" dirty="0">
              <a:ea typeface="MS PGothic" panose="020B0600070205080204" pitchFamily="34" charset="-128"/>
            </a:endParaRPr>
          </a:p>
          <a:p>
            <a:pPr eaLnBrk="1" hangingPunct="1"/>
            <a:r>
              <a:rPr lang="en-US" dirty="0">
                <a:ea typeface="MS PGothic" panose="020B0600070205080204" pitchFamily="34" charset="-128"/>
              </a:rPr>
              <a:t>D-separation: a condition / algorithm for answering such queries</a:t>
            </a:r>
          </a:p>
          <a:p>
            <a:pPr eaLnBrk="1" hangingPunct="1"/>
            <a:endParaRPr lang="en-US" dirty="0">
              <a:ea typeface="MS PGothic" panose="020B0600070205080204" pitchFamily="34" charset="-128"/>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atin typeface="Calibri" panose="020F0502020204030204"/>
                <a:ea typeface="MS PGothic" panose="020B0600070205080204" pitchFamily="34" charset="-128"/>
                <a:cs typeface="Calibri" panose="020F0502020204030204"/>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panose="020F0502020204030204"/>
                <a:ea typeface="MS PGothic" panose="020B0600070205080204" pitchFamily="34" charset="-128"/>
                <a:cs typeface="Calibri" panose="020F0502020204030204"/>
              </a:rPr>
              <a:t>This configuration is a </a:t>
            </a:r>
            <a:r>
              <a:rPr lang="ja-JP" altLang="en-US" sz="2400" dirty="0">
                <a:latin typeface="Calibri" panose="020F0502020204030204"/>
                <a:ea typeface="MS PGothic" panose="020B0600070205080204" pitchFamily="34" charset="-128"/>
                <a:cs typeface="Calibri" panose="020F0502020204030204"/>
              </a:rPr>
              <a:t>“</a:t>
            </a:r>
            <a:r>
              <a:rPr lang="en-US" altLang="ja-JP" sz="2400" dirty="0">
                <a:latin typeface="Calibri" panose="020F0502020204030204"/>
                <a:ea typeface="MS PGothic" panose="020B0600070205080204" pitchFamily="34" charset="-128"/>
                <a:cs typeface="Calibri" panose="020F0502020204030204"/>
              </a:rPr>
              <a:t>causal chain</a:t>
            </a:r>
            <a:r>
              <a:rPr lang="ja-JP" altLang="en-US" sz="2400" dirty="0">
                <a:latin typeface="Calibri" panose="020F0502020204030204"/>
                <a:ea typeface="MS PGothic" panose="020B0600070205080204" pitchFamily="34" charset="-128"/>
                <a:cs typeface="Calibri" panose="020F0502020204030204"/>
              </a:rPr>
              <a:t>”</a:t>
            </a:r>
            <a:endParaRPr lang="en-US" altLang="ja-JP" sz="2400" dirty="0">
              <a:latin typeface="Calibri" panose="020F0502020204030204"/>
              <a:ea typeface="MS PGothic" panose="020B0600070205080204" pitchFamily="34" charset="-128"/>
              <a:cs typeface="Calibri" panose="020F0502020204030204"/>
            </a:endParaRPr>
          </a:p>
          <a:p>
            <a:pPr lvl="1" eaLnBrk="1" hangingPunct="1">
              <a:lnSpc>
                <a:spcPct val="80000"/>
              </a:lnSpc>
            </a:pPr>
            <a:endParaRPr lang="en-US" sz="2400" dirty="0">
              <a:latin typeface="Calibri" panose="020F0502020204030204"/>
              <a:ea typeface="MS PGothic" panose="020B0600070205080204" pitchFamily="34" charset="-128"/>
              <a:cs typeface="Calibri" panose="020F0502020204030204"/>
            </a:endParaRPr>
          </a:p>
          <a:p>
            <a:pPr lvl="1" eaLnBrk="1" hangingPunct="1">
              <a:lnSpc>
                <a:spcPct val="80000"/>
              </a:lnSpc>
            </a:pPr>
            <a:endParaRPr lang="en-US" sz="2400" dirty="0">
              <a:latin typeface="Calibri" panose="020F0502020204030204"/>
              <a:ea typeface="MS PGothic" panose="020B0600070205080204" pitchFamily="34" charset="-128"/>
              <a:cs typeface="Calibri" panose="020F0502020204030204"/>
            </a:endParaRPr>
          </a:p>
          <a:p>
            <a:pPr lvl="1" eaLnBrk="1" hangingPunct="1">
              <a:lnSpc>
                <a:spcPct val="80000"/>
              </a:lnSpc>
            </a:pPr>
            <a:endParaRPr lang="en-US" sz="2400" dirty="0">
              <a:latin typeface="Calibri" panose="020F0502020204030204"/>
              <a:ea typeface="MS PGothic" panose="020B0600070205080204" pitchFamily="34" charset="-128"/>
              <a:cs typeface="Calibri" panose="020F0502020204030204"/>
            </a:endParaRPr>
          </a:p>
          <a:p>
            <a:pPr lvl="1" eaLnBrk="1" hangingPunct="1">
              <a:lnSpc>
                <a:spcPct val="80000"/>
              </a:lnSpc>
            </a:pPr>
            <a:endParaRPr lang="en-US" sz="2400" dirty="0">
              <a:latin typeface="Calibri" panose="020F0502020204030204"/>
              <a:ea typeface="MS PGothic" panose="020B0600070205080204" pitchFamily="34" charset="-128"/>
              <a:cs typeface="Calibri" panose="020F0502020204030204"/>
            </a:endParaRPr>
          </a:p>
          <a:p>
            <a:pPr lvl="3" eaLnBrk="1" hangingPunct="1">
              <a:lnSpc>
                <a:spcPct val="80000"/>
              </a:lnSpc>
            </a:pPr>
            <a:endParaRPr lang="en-US" sz="1600" dirty="0">
              <a:latin typeface="Calibri" panose="020F0502020204030204"/>
              <a:ea typeface="MS PGothic" panose="020B0600070205080204" pitchFamily="34" charset="-128"/>
              <a:cs typeface="Calibri" panose="020F0502020204030204"/>
            </a:endParaRPr>
          </a:p>
          <a:p>
            <a:pPr>
              <a:lnSpc>
                <a:spcPct val="80000"/>
              </a:lnSpc>
            </a:pPr>
            <a:endParaRPr lang="en-US" sz="2800" dirty="0">
              <a:latin typeface="Calibri" panose="020F0502020204030204"/>
              <a:ea typeface="MS PGothic" panose="020B0600070205080204" pitchFamily="34" charset="-128"/>
              <a:cs typeface="Calibri" panose="020F0502020204030204"/>
            </a:endParaRPr>
          </a:p>
          <a:p>
            <a:pPr>
              <a:lnSpc>
                <a:spcPct val="80000"/>
              </a:lnSpc>
            </a:pPr>
            <a:endParaRPr lang="en-US" sz="2800" dirty="0">
              <a:latin typeface="Calibri" panose="020F0502020204030204"/>
              <a:ea typeface="MS PGothic" panose="020B0600070205080204" pitchFamily="34" charset="-128"/>
              <a:cs typeface="Calibri" panose="020F0502020204030204"/>
            </a:endParaRPr>
          </a:p>
          <a:p>
            <a:pPr>
              <a:lnSpc>
                <a:spcPct val="80000"/>
              </a:lnSpc>
            </a:pPr>
            <a:endParaRPr lang="en-US" sz="2800" dirty="0">
              <a:latin typeface="Calibri" panose="020F0502020204030204"/>
              <a:ea typeface="MS PGothic" panose="020B0600070205080204" pitchFamily="34" charset="-128"/>
              <a:cs typeface="Calibri" panose="020F0502020204030204"/>
            </a:endParaRPr>
          </a:p>
          <a:p>
            <a:pPr>
              <a:lnSpc>
                <a:spcPct val="80000"/>
              </a:lnSpc>
            </a:pPr>
            <a:endParaRPr lang="en-US" sz="2800" dirty="0">
              <a:latin typeface="Calibri" panose="020F0502020204030204"/>
              <a:ea typeface="MS PGothic" panose="020B0600070205080204" pitchFamily="34" charset="-128"/>
              <a:cs typeface="Calibri" panose="020F0502020204030204"/>
            </a:endParaRPr>
          </a:p>
          <a:p>
            <a:pPr>
              <a:lnSpc>
                <a:spcPct val="80000"/>
              </a:lnSpc>
            </a:pPr>
            <a:endParaRPr lang="en-US" sz="2800" dirty="0">
              <a:latin typeface="Calibri" panose="020F0502020204030204"/>
              <a:ea typeface="MS PGothic" panose="020B0600070205080204" pitchFamily="34" charset="-128"/>
              <a:cs typeface="Calibri" panose="020F0502020204030204"/>
            </a:endParaRPr>
          </a:p>
        </p:txBody>
      </p:sp>
      <p:pic>
        <p:nvPicPr>
          <p:cNvPr id="54280" name="Picture 9"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998537" y="5486400"/>
            <a:ext cx="4335463"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1"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sz="1800" dirty="0">
                <a:latin typeface="Calibri" panose="020F0502020204030204"/>
                <a:cs typeface="Calibri" panose="020F0502020204030204"/>
              </a:rPr>
              <a:t>X: Low pressure          Y: Rain                          Z: Traffic</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pPr>
              <a:lnSpc>
                <a:spcPct val="80000"/>
              </a:lnSpc>
            </a:pPr>
            <a:r>
              <a:rPr lang="en-US" sz="2400" dirty="0">
                <a:latin typeface="Calibri" panose="020F0502020204030204"/>
                <a:ea typeface="MS PGothic" panose="020B0600070205080204" pitchFamily="34" charset="-128"/>
                <a:cs typeface="Calibri" panose="020F0502020204030204"/>
              </a:rPr>
              <a:t>Guaranteed X independent of Z ?  </a:t>
            </a:r>
            <a:r>
              <a:rPr lang="en-US" sz="2400" i="1" dirty="0">
                <a:solidFill>
                  <a:srgbClr val="FF0000"/>
                </a:solidFill>
                <a:latin typeface="Calibri" panose="020F0502020204030204"/>
                <a:ea typeface="MS PGothic" panose="020B0600070205080204" pitchFamily="34" charset="-128"/>
                <a:cs typeface="Calibri" panose="020F0502020204030204"/>
              </a:rPr>
              <a:t> No!</a:t>
            </a:r>
          </a:p>
          <a:p>
            <a:pPr lvl="4">
              <a:lnSpc>
                <a:spcPct val="80000"/>
              </a:lnSpc>
            </a:pPr>
            <a:endParaRPr lang="en-US" dirty="0">
              <a:latin typeface="Calibri" panose="020F0502020204030204"/>
              <a:cs typeface="Calibri" panose="020F0502020204030204"/>
            </a:endParaRPr>
          </a:p>
          <a:p>
            <a:pPr lvl="1">
              <a:lnSpc>
                <a:spcPct val="80000"/>
              </a:lnSpc>
            </a:pPr>
            <a:r>
              <a:rPr lang="en-US" sz="2000" dirty="0">
                <a:latin typeface="Calibri" panose="020F0502020204030204"/>
                <a:cs typeface="Calibri" panose="020F0502020204030204"/>
              </a:rPr>
              <a:t>One example set of CPTs for which X is not independent of Z is sufficient to show this independence is not guaranteed.</a:t>
            </a:r>
          </a:p>
          <a:p>
            <a:pPr lvl="2">
              <a:lnSpc>
                <a:spcPct val="80000"/>
              </a:lnSpc>
            </a:pPr>
            <a:endParaRPr lang="en-US" sz="2000" dirty="0">
              <a:latin typeface="Calibri" panose="020F0502020204030204"/>
              <a:cs typeface="Calibri" panose="020F0502020204030204"/>
            </a:endParaRPr>
          </a:p>
          <a:p>
            <a:pPr lvl="1">
              <a:lnSpc>
                <a:spcPct val="80000"/>
              </a:lnSpc>
            </a:pPr>
            <a:r>
              <a:rPr lang="en-US" sz="2000" dirty="0">
                <a:latin typeface="Calibri" panose="020F0502020204030204"/>
                <a:cs typeface="Calibri" panose="020F0502020204030204"/>
              </a:rPr>
              <a:t>Example:</a:t>
            </a:r>
          </a:p>
          <a:p>
            <a:pPr lvl="6">
              <a:lnSpc>
                <a:spcPct val="80000"/>
              </a:lnSpc>
            </a:pPr>
            <a:endParaRPr lang="en-US" sz="1200" dirty="0">
              <a:latin typeface="Calibri" panose="020F0502020204030204"/>
              <a:cs typeface="Calibri" panose="020F0502020204030204"/>
            </a:endParaRPr>
          </a:p>
          <a:p>
            <a:pPr lvl="2">
              <a:lnSpc>
                <a:spcPct val="80000"/>
              </a:lnSpc>
            </a:pPr>
            <a:r>
              <a:rPr lang="en-US" sz="2000" dirty="0">
                <a:latin typeface="Calibri" panose="020F0502020204030204"/>
                <a:cs typeface="Calibri" panose="020F0502020204030204"/>
              </a:rPr>
              <a:t>Low pressure causes rain causes traffic,</a:t>
            </a:r>
          </a:p>
          <a:p>
            <a:pPr marL="914400" lvl="2" indent="0">
              <a:lnSpc>
                <a:spcPct val="80000"/>
              </a:lnSpc>
              <a:buNone/>
            </a:pPr>
            <a:r>
              <a:rPr lang="en-US" sz="2000" dirty="0">
                <a:latin typeface="Calibri" panose="020F0502020204030204"/>
                <a:cs typeface="Calibri" panose="020F0502020204030204"/>
              </a:rPr>
              <a:t>    high pressure causes no rain causes no </a:t>
            </a:r>
          </a:p>
          <a:p>
            <a:pPr marL="914400" lvl="2" indent="0">
              <a:lnSpc>
                <a:spcPct val="80000"/>
              </a:lnSpc>
              <a:buNone/>
            </a:pPr>
            <a:r>
              <a:rPr lang="en-US" sz="2000" dirty="0">
                <a:latin typeface="Calibri" panose="020F0502020204030204"/>
                <a:cs typeface="Calibri" panose="020F0502020204030204"/>
              </a:rPr>
              <a:t>    traffic</a:t>
            </a:r>
          </a:p>
          <a:p>
            <a:pPr lvl="2">
              <a:lnSpc>
                <a:spcPct val="80000"/>
              </a:lnSpc>
            </a:pPr>
            <a:endParaRPr lang="en-US" sz="1600" dirty="0">
              <a:latin typeface="Calibri" panose="020F0502020204030204"/>
              <a:cs typeface="Calibri" panose="020F0502020204030204"/>
            </a:endParaRPr>
          </a:p>
          <a:p>
            <a:pPr lvl="2">
              <a:lnSpc>
                <a:spcPct val="80000"/>
              </a:lnSpc>
            </a:pPr>
            <a:r>
              <a:rPr lang="en-US" sz="2000" dirty="0">
                <a:latin typeface="Calibri" panose="020F0502020204030204"/>
                <a:cs typeface="Calibri" panose="020F0502020204030204"/>
              </a:rPr>
              <a:t>In numbers:</a:t>
            </a:r>
          </a:p>
          <a:p>
            <a:pPr marL="914400" lvl="2" indent="0">
              <a:lnSpc>
                <a:spcPct val="80000"/>
              </a:lnSpc>
              <a:buNone/>
            </a:pPr>
            <a:r>
              <a:rPr lang="en-US" sz="2000" dirty="0">
                <a:latin typeface="Calibri" panose="020F0502020204030204"/>
                <a:cs typeface="Calibri" panose="020F0502020204030204"/>
              </a:rPr>
              <a:t>	</a:t>
            </a:r>
          </a:p>
          <a:p>
            <a:pPr marL="914400" lvl="2" indent="0">
              <a:lnSpc>
                <a:spcPct val="80000"/>
              </a:lnSpc>
              <a:buNone/>
            </a:pPr>
            <a:r>
              <a:rPr lang="en-US" sz="2000" dirty="0">
                <a:latin typeface="Calibri" panose="020F0502020204030204"/>
                <a:cs typeface="Calibri" panose="020F0502020204030204"/>
              </a:rPr>
              <a:t>    P( +y | +x ) = 1, P( -y | - x ) = 1,</a:t>
            </a:r>
          </a:p>
          <a:p>
            <a:pPr lvl="2">
              <a:lnSpc>
                <a:spcPct val="80000"/>
              </a:lnSpc>
              <a:buFont typeface="Wingdings" panose="05000000000000000000" pitchFamily="2" charset="2"/>
              <a:buNone/>
            </a:pPr>
            <a:r>
              <a:rPr lang="en-US" sz="2000" dirty="0">
                <a:latin typeface="Calibri" panose="020F0502020204030204"/>
                <a:cs typeface="Calibri" panose="020F0502020204030204"/>
              </a:rPr>
              <a:t>    P( +z | +y ) = 1, P( -z | -y ) = 1</a:t>
            </a:r>
          </a:p>
          <a:p>
            <a:pPr lvl="1">
              <a:lnSpc>
                <a:spcPct val="80000"/>
              </a:lnSpc>
            </a:pPr>
            <a:endParaRPr lang="en-US" sz="2000" dirty="0">
              <a:latin typeface="Calibri" panose="020F0502020204030204"/>
              <a:cs typeface="Calibri" panose="020F0502020204030204"/>
            </a:endParaRPr>
          </a:p>
          <a:p>
            <a:pPr lvl="1">
              <a:lnSpc>
                <a:spcPct val="80000"/>
              </a:lnSpc>
              <a:buFont typeface="Wingdings" panose="05000000000000000000" pitchFamily="2" charset="2"/>
              <a:buNone/>
            </a:pPr>
            <a:endParaRPr lang="en-US" sz="2000" dirty="0">
              <a:latin typeface="Calibri" panose="020F0502020204030204"/>
              <a:cs typeface="Calibri" panose="020F0502020204030204"/>
            </a:endParaRPr>
          </a:p>
          <a:p>
            <a:pPr lvl="1">
              <a:lnSpc>
                <a:spcPct val="80000"/>
              </a:lnSpc>
            </a:pPr>
            <a:endParaRPr lang="en-US" sz="2000" dirty="0">
              <a:latin typeface="Calibri" panose="020F0502020204030204"/>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atin typeface="Calibri" panose="020F0502020204030204"/>
                <a:ea typeface="MS PGothic" panose="020B0600070205080204" pitchFamily="34" charset="-128"/>
                <a:cs typeface="Calibri" panose="020F0502020204030204"/>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panose="020F0502020204030204"/>
                <a:ea typeface="MS PGothic" panose="020B0600070205080204" pitchFamily="34" charset="-128"/>
                <a:cs typeface="Calibri" panose="020F0502020204030204"/>
              </a:rPr>
              <a:t>This configuration is a </a:t>
            </a:r>
            <a:r>
              <a:rPr lang="ja-JP" altLang="en-US" sz="2400" dirty="0">
                <a:latin typeface="Calibri" panose="020F0502020204030204"/>
                <a:ea typeface="MS PGothic" panose="020B0600070205080204" pitchFamily="34" charset="-128"/>
                <a:cs typeface="Calibri" panose="020F0502020204030204"/>
              </a:rPr>
              <a:t>“</a:t>
            </a:r>
            <a:r>
              <a:rPr lang="en-US" altLang="ja-JP" sz="2400" dirty="0">
                <a:latin typeface="Calibri" panose="020F0502020204030204"/>
                <a:ea typeface="MS PGothic" panose="020B0600070205080204" pitchFamily="34" charset="-128"/>
                <a:cs typeface="Calibri" panose="020F0502020204030204"/>
              </a:rPr>
              <a:t>causal chain</a:t>
            </a:r>
            <a:r>
              <a:rPr lang="ja-JP" altLang="en-US" sz="2400" dirty="0">
                <a:latin typeface="Calibri" panose="020F0502020204030204"/>
                <a:ea typeface="MS PGothic" panose="020B0600070205080204" pitchFamily="34" charset="-128"/>
                <a:cs typeface="Calibri" panose="020F0502020204030204"/>
              </a:rPr>
              <a:t>”</a:t>
            </a:r>
            <a:endParaRPr lang="en-US" altLang="ja-JP" sz="2400" dirty="0">
              <a:latin typeface="Calibri" panose="020F0502020204030204"/>
              <a:ea typeface="MS PGothic" panose="020B0600070205080204" pitchFamily="34" charset="-128"/>
              <a:cs typeface="Calibri" panose="020F0502020204030204"/>
            </a:endParaRPr>
          </a:p>
          <a:p>
            <a:pPr lvl="1" eaLnBrk="1" hangingPunct="1">
              <a:lnSpc>
                <a:spcPct val="80000"/>
              </a:lnSpc>
            </a:pPr>
            <a:endParaRPr lang="en-US" sz="2400" dirty="0">
              <a:latin typeface="Calibri" panose="020F0502020204030204"/>
              <a:ea typeface="MS PGothic" panose="020B0600070205080204" pitchFamily="34" charset="-128"/>
              <a:cs typeface="Calibri" panose="020F0502020204030204"/>
            </a:endParaRPr>
          </a:p>
          <a:p>
            <a:pPr lvl="1" eaLnBrk="1" hangingPunct="1">
              <a:lnSpc>
                <a:spcPct val="80000"/>
              </a:lnSpc>
            </a:pPr>
            <a:endParaRPr lang="en-US" sz="2400" dirty="0">
              <a:latin typeface="Calibri" panose="020F0502020204030204"/>
              <a:ea typeface="MS PGothic" panose="020B0600070205080204" pitchFamily="34" charset="-128"/>
              <a:cs typeface="Calibri" panose="020F0502020204030204"/>
            </a:endParaRPr>
          </a:p>
          <a:p>
            <a:pPr lvl="1" eaLnBrk="1" hangingPunct="1">
              <a:lnSpc>
                <a:spcPct val="80000"/>
              </a:lnSpc>
            </a:pPr>
            <a:endParaRPr lang="en-US" sz="2400" dirty="0">
              <a:latin typeface="Calibri" panose="020F0502020204030204"/>
              <a:ea typeface="MS PGothic" panose="020B0600070205080204" pitchFamily="34" charset="-128"/>
              <a:cs typeface="Calibri" panose="020F0502020204030204"/>
            </a:endParaRPr>
          </a:p>
          <a:p>
            <a:pPr lvl="1" eaLnBrk="1" hangingPunct="1">
              <a:lnSpc>
                <a:spcPct val="80000"/>
              </a:lnSpc>
            </a:pPr>
            <a:endParaRPr lang="en-US" sz="2400" dirty="0">
              <a:latin typeface="Calibri" panose="020F0502020204030204"/>
              <a:ea typeface="MS PGothic" panose="020B0600070205080204" pitchFamily="34" charset="-128"/>
              <a:cs typeface="Calibri" panose="020F0502020204030204"/>
            </a:endParaRPr>
          </a:p>
          <a:p>
            <a:pPr lvl="3" eaLnBrk="1" hangingPunct="1">
              <a:lnSpc>
                <a:spcPct val="80000"/>
              </a:lnSpc>
            </a:pPr>
            <a:endParaRPr lang="en-US" sz="1600" dirty="0">
              <a:latin typeface="Calibri" panose="020F0502020204030204"/>
              <a:ea typeface="MS PGothic" panose="020B0600070205080204" pitchFamily="34" charset="-128"/>
              <a:cs typeface="Calibri" panose="020F0502020204030204"/>
            </a:endParaRPr>
          </a:p>
          <a:p>
            <a:pPr>
              <a:lnSpc>
                <a:spcPct val="80000"/>
              </a:lnSpc>
            </a:pPr>
            <a:endParaRPr lang="en-US" sz="2800" dirty="0">
              <a:latin typeface="Calibri" panose="020F0502020204030204"/>
              <a:ea typeface="MS PGothic" panose="020B0600070205080204" pitchFamily="34" charset="-128"/>
              <a:cs typeface="Calibri" panose="020F0502020204030204"/>
            </a:endParaRPr>
          </a:p>
          <a:p>
            <a:pPr>
              <a:lnSpc>
                <a:spcPct val="80000"/>
              </a:lnSpc>
            </a:pPr>
            <a:endParaRPr lang="en-US" sz="2800" dirty="0">
              <a:latin typeface="Calibri" panose="020F0502020204030204"/>
              <a:ea typeface="MS PGothic" panose="020B0600070205080204" pitchFamily="34" charset="-128"/>
              <a:cs typeface="Calibri" panose="020F0502020204030204"/>
            </a:endParaRPr>
          </a:p>
          <a:p>
            <a:pPr>
              <a:lnSpc>
                <a:spcPct val="80000"/>
              </a:lnSpc>
            </a:pPr>
            <a:endParaRPr lang="en-US" sz="2800" dirty="0">
              <a:latin typeface="Calibri" panose="020F0502020204030204"/>
              <a:ea typeface="MS PGothic" panose="020B0600070205080204" pitchFamily="34" charset="-128"/>
              <a:cs typeface="Calibri" panose="020F0502020204030204"/>
            </a:endParaRPr>
          </a:p>
          <a:p>
            <a:pPr>
              <a:lnSpc>
                <a:spcPct val="80000"/>
              </a:lnSpc>
            </a:pPr>
            <a:endParaRPr lang="en-US" sz="2800" dirty="0">
              <a:latin typeface="Calibri" panose="020F0502020204030204"/>
              <a:ea typeface="MS PGothic" panose="020B0600070205080204" pitchFamily="34" charset="-128"/>
              <a:cs typeface="Calibri" panose="020F0502020204030204"/>
            </a:endParaRPr>
          </a:p>
          <a:p>
            <a:pPr>
              <a:lnSpc>
                <a:spcPct val="80000"/>
              </a:lnSpc>
            </a:pPr>
            <a:endParaRPr lang="en-US" sz="2800" dirty="0">
              <a:latin typeface="Calibri" panose="020F0502020204030204"/>
              <a:ea typeface="MS PGothic" panose="020B0600070205080204" pitchFamily="34" charset="-128"/>
              <a:cs typeface="Calibri" panose="020F0502020204030204"/>
            </a:endParaRPr>
          </a:p>
        </p:txBody>
      </p:sp>
      <p:pic>
        <p:nvPicPr>
          <p:cNvPr id="54280" name="Picture 9"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685800" y="5486400"/>
            <a:ext cx="4335463"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pPr>
              <a:lnSpc>
                <a:spcPct val="80000"/>
              </a:lnSpc>
            </a:pPr>
            <a:r>
              <a:rPr lang="en-US" sz="2400" dirty="0">
                <a:latin typeface="Calibri" panose="020F0502020204030204"/>
                <a:cs typeface="Calibri" panose="020F0502020204030204"/>
              </a:rPr>
              <a:t>Guaranteed X independent of Z given Y?</a:t>
            </a:r>
          </a:p>
          <a:p>
            <a:pPr lvl="1">
              <a:lnSpc>
                <a:spcPct val="80000"/>
              </a:lnSpc>
            </a:pPr>
            <a:endParaRPr lang="en-US" sz="2400" dirty="0">
              <a:latin typeface="Calibri" panose="020F0502020204030204"/>
              <a:cs typeface="Calibri" panose="020F0502020204030204"/>
            </a:endParaRPr>
          </a:p>
          <a:p>
            <a:pPr lvl="1">
              <a:lnSpc>
                <a:spcPct val="80000"/>
              </a:lnSpc>
            </a:pPr>
            <a:endParaRPr lang="en-US" sz="2400" dirty="0">
              <a:latin typeface="Calibri" panose="020F0502020204030204"/>
              <a:cs typeface="Calibri" panose="020F0502020204030204"/>
            </a:endParaRPr>
          </a:p>
          <a:p>
            <a:pPr lvl="1">
              <a:lnSpc>
                <a:spcPct val="80000"/>
              </a:lnSpc>
            </a:pPr>
            <a:endParaRPr lang="en-US" sz="2400" dirty="0">
              <a:latin typeface="Calibri" panose="020F0502020204030204"/>
              <a:cs typeface="Calibri" panose="020F0502020204030204"/>
            </a:endParaRPr>
          </a:p>
          <a:p>
            <a:pPr lvl="1">
              <a:lnSpc>
                <a:spcPct val="80000"/>
              </a:lnSpc>
            </a:pPr>
            <a:endParaRPr lang="en-US" sz="2400" dirty="0">
              <a:latin typeface="Calibri" panose="020F0502020204030204"/>
              <a:cs typeface="Calibri" panose="020F0502020204030204"/>
            </a:endParaRPr>
          </a:p>
          <a:p>
            <a:pPr lvl="1">
              <a:lnSpc>
                <a:spcPct val="80000"/>
              </a:lnSpc>
            </a:pPr>
            <a:endParaRPr lang="en-US" sz="2400" dirty="0">
              <a:latin typeface="Calibri" panose="020F0502020204030204"/>
              <a:cs typeface="Calibri" panose="020F0502020204030204"/>
            </a:endParaRPr>
          </a:p>
          <a:p>
            <a:pPr lvl="1">
              <a:lnSpc>
                <a:spcPct val="80000"/>
              </a:lnSpc>
            </a:pPr>
            <a:endParaRPr lang="en-US" sz="2400" dirty="0">
              <a:solidFill>
                <a:srgbClr val="CC0000"/>
              </a:solidFill>
              <a:latin typeface="Calibri" panose="020F0502020204030204"/>
              <a:cs typeface="Calibri" panose="020F0502020204030204"/>
            </a:endParaRPr>
          </a:p>
          <a:p>
            <a:pPr lvl="1">
              <a:lnSpc>
                <a:spcPct val="80000"/>
              </a:lnSpc>
            </a:pPr>
            <a:endParaRPr lang="en-US" sz="2400" dirty="0">
              <a:solidFill>
                <a:srgbClr val="CC0000"/>
              </a:solidFill>
              <a:latin typeface="Calibri" panose="020F0502020204030204"/>
              <a:cs typeface="Calibri" panose="020F0502020204030204"/>
            </a:endParaRPr>
          </a:p>
          <a:p>
            <a:pPr lvl="1">
              <a:lnSpc>
                <a:spcPct val="80000"/>
              </a:lnSpc>
            </a:pPr>
            <a:endParaRPr lang="en-US" sz="2400" dirty="0">
              <a:solidFill>
                <a:srgbClr val="CC0000"/>
              </a:solidFill>
              <a:latin typeface="Calibri" panose="020F0502020204030204"/>
              <a:cs typeface="Calibri" panose="020F0502020204030204"/>
            </a:endParaRPr>
          </a:p>
          <a:p>
            <a:pPr lvl="1">
              <a:lnSpc>
                <a:spcPct val="80000"/>
              </a:lnSpc>
            </a:pPr>
            <a:endParaRPr lang="en-US" sz="2400" dirty="0">
              <a:solidFill>
                <a:srgbClr val="CC0000"/>
              </a:solidFill>
              <a:latin typeface="Calibri" panose="020F0502020204030204"/>
              <a:cs typeface="Calibri" panose="020F0502020204030204"/>
            </a:endParaRPr>
          </a:p>
          <a:p>
            <a:pPr lvl="1">
              <a:lnSpc>
                <a:spcPct val="80000"/>
              </a:lnSpc>
            </a:pPr>
            <a:endParaRPr lang="en-US" sz="2400" dirty="0">
              <a:solidFill>
                <a:srgbClr val="CC0000"/>
              </a:solidFill>
              <a:latin typeface="Calibri" panose="020F0502020204030204"/>
              <a:cs typeface="Calibri" panose="020F0502020204030204"/>
            </a:endParaRPr>
          </a:p>
          <a:p>
            <a:pPr lvl="5">
              <a:lnSpc>
                <a:spcPct val="80000"/>
              </a:lnSpc>
            </a:pPr>
            <a:endParaRPr lang="en-US" sz="1600" dirty="0">
              <a:solidFill>
                <a:srgbClr val="CC0000"/>
              </a:solidFill>
              <a:latin typeface="Calibri" panose="020F0502020204030204"/>
              <a:cs typeface="Calibri" panose="020F0502020204030204"/>
            </a:endParaRPr>
          </a:p>
          <a:p>
            <a:pPr lvl="1">
              <a:lnSpc>
                <a:spcPct val="80000"/>
              </a:lnSpc>
            </a:pPr>
            <a:r>
              <a:rPr lang="en-US" sz="2400" dirty="0">
                <a:solidFill>
                  <a:srgbClr val="CC0000"/>
                </a:solidFill>
                <a:latin typeface="Calibri" panose="020F0502020204030204"/>
                <a:cs typeface="Calibri" panose="020F0502020204030204"/>
              </a:rPr>
              <a:t>Evidence along the chain </a:t>
            </a:r>
            <a:r>
              <a:rPr lang="ja-JP" altLang="en-US" sz="2400" dirty="0">
                <a:solidFill>
                  <a:srgbClr val="CC0000"/>
                </a:solidFill>
                <a:latin typeface="Calibri" panose="020F0502020204030204"/>
                <a:cs typeface="Calibri" panose="020F0502020204030204"/>
              </a:rPr>
              <a:t>“</a:t>
            </a:r>
            <a:r>
              <a:rPr lang="en-US" altLang="ja-JP" sz="2400" dirty="0">
                <a:solidFill>
                  <a:srgbClr val="CC0000"/>
                </a:solidFill>
                <a:latin typeface="Calibri" panose="020F0502020204030204"/>
                <a:cs typeface="Calibri" panose="020F0502020204030204"/>
              </a:rPr>
              <a:t>blocks</a:t>
            </a:r>
            <a:r>
              <a:rPr lang="ja-JP" altLang="en-US" sz="2400" dirty="0">
                <a:solidFill>
                  <a:srgbClr val="CC0000"/>
                </a:solidFill>
                <a:latin typeface="Calibri" panose="020F0502020204030204"/>
                <a:cs typeface="Calibri" panose="020F0502020204030204"/>
              </a:rPr>
              <a:t>”</a:t>
            </a:r>
            <a:r>
              <a:rPr lang="en-US" altLang="ja-JP" sz="2400" dirty="0">
                <a:solidFill>
                  <a:srgbClr val="CC0000"/>
                </a:solidFill>
                <a:latin typeface="Calibri" panose="020F0502020204030204"/>
                <a:cs typeface="Calibri" panose="020F0502020204030204"/>
              </a:rPr>
              <a:t> the influence</a:t>
            </a:r>
            <a:endParaRPr lang="en-US" sz="2400" dirty="0">
              <a:solidFill>
                <a:srgbClr val="CC0000"/>
              </a:solidFill>
              <a:latin typeface="Calibri" panose="020F0502020204030204"/>
              <a:cs typeface="Calibri" panose="020F0502020204030204"/>
            </a:endParaRPr>
          </a:p>
        </p:txBody>
      </p:sp>
      <p:pic>
        <p:nvPicPr>
          <p:cNvPr id="8" name="Picture 10" descr="txp_fig"/>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086600" y="2362200"/>
            <a:ext cx="3028950"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descr="txp_fig"/>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8458200" y="3429000"/>
            <a:ext cx="29845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descr="txp_fig"/>
          <p:cNvPicPr>
            <a:picLocks noChangeAspect="1" noChangeArrowheads="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3"/>
          <p:cNvSpPr txBox="1">
            <a:spLocks noChangeArrowheads="1"/>
          </p:cNvSpPr>
          <p:nvPr/>
        </p:nvSpPr>
        <p:spPr bwMode="auto">
          <a:xfrm>
            <a:off x="8458200" y="51054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i="1" dirty="0">
                <a:solidFill>
                  <a:srgbClr val="CC0000"/>
                </a:solidFill>
                <a:latin typeface="Calibri" panose="020F0502020204030204"/>
                <a:cs typeface="Calibri" panose="020F0502020204030204"/>
              </a:rPr>
              <a:t>Yes!</a:t>
            </a:r>
          </a:p>
        </p:txBody>
      </p:sp>
      <p:sp>
        <p:nvSpPr>
          <p:cNvPr id="12"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sz="1800" dirty="0">
                <a:latin typeface="Calibri" panose="020F0502020204030204"/>
                <a:cs typeface="Calibri" panose="020F0502020204030204"/>
              </a:rPr>
              <a:t>X: Low pressure          Y: Rain                          Z: Traffic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a:latin typeface="Calibri" panose="020F0502020204030204"/>
                <a:ea typeface="MS PGothic" panose="020B0600070205080204" pitchFamily="34" charset="-128"/>
                <a:cs typeface="Calibri" panose="020F0502020204030204"/>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panose="020F0502020204030204"/>
                <a:ea typeface="MS PGothic" panose="020B0600070205080204" pitchFamily="34" charset="-128"/>
                <a:cs typeface="Calibri" panose="020F0502020204030204"/>
              </a:rPr>
              <a:t>This configuration is a </a:t>
            </a:r>
            <a:r>
              <a:rPr lang="ja-JP" altLang="en-US" sz="2400" dirty="0">
                <a:latin typeface="Calibri" panose="020F0502020204030204"/>
                <a:ea typeface="MS PGothic" panose="020B0600070205080204" pitchFamily="34" charset="-128"/>
                <a:cs typeface="Calibri" panose="020F0502020204030204"/>
              </a:rPr>
              <a:t>“</a:t>
            </a:r>
            <a:r>
              <a:rPr lang="en-US" altLang="ja-JP" sz="2400" dirty="0">
                <a:latin typeface="Calibri" panose="020F0502020204030204"/>
                <a:ea typeface="MS PGothic" panose="020B0600070205080204" pitchFamily="34" charset="-128"/>
                <a:cs typeface="Calibri" panose="020F0502020204030204"/>
              </a:rPr>
              <a:t>common cause</a:t>
            </a:r>
            <a:r>
              <a:rPr lang="ja-JP" altLang="en-US" sz="2400" dirty="0">
                <a:latin typeface="Calibri" panose="020F0502020204030204"/>
                <a:ea typeface="MS PGothic" panose="020B0600070205080204" pitchFamily="34" charset="-128"/>
                <a:cs typeface="Calibri" panose="020F0502020204030204"/>
              </a:rPr>
              <a:t>”</a:t>
            </a:r>
            <a:endParaRPr lang="en-US" altLang="ja-JP" sz="2400" dirty="0">
              <a:latin typeface="Calibri" panose="020F0502020204030204"/>
              <a:ea typeface="MS PGothic" panose="020B0600070205080204" pitchFamily="34" charset="-128"/>
              <a:cs typeface="Calibri" panose="020F0502020204030204"/>
            </a:endParaRPr>
          </a:p>
          <a:p>
            <a:pPr lvl="1" eaLnBrk="1" hangingPunct="1">
              <a:lnSpc>
                <a:spcPct val="80000"/>
              </a:lnSpc>
            </a:pPr>
            <a:endParaRPr lang="en-US" sz="2400" dirty="0">
              <a:latin typeface="Calibri" panose="020F0502020204030204"/>
              <a:ea typeface="MS PGothic" panose="020B0600070205080204" pitchFamily="34" charset="-128"/>
              <a:cs typeface="Calibri" panose="020F0502020204030204"/>
            </a:endParaRPr>
          </a:p>
          <a:p>
            <a:pPr lvl="1" eaLnBrk="1" hangingPunct="1">
              <a:lnSpc>
                <a:spcPct val="80000"/>
              </a:lnSpc>
            </a:pPr>
            <a:endParaRPr lang="en-US" sz="2400" dirty="0">
              <a:latin typeface="Calibri" panose="020F0502020204030204"/>
              <a:ea typeface="MS PGothic" panose="020B0600070205080204" pitchFamily="34" charset="-128"/>
              <a:cs typeface="Calibri" panose="020F0502020204030204"/>
            </a:endParaRPr>
          </a:p>
          <a:p>
            <a:pPr lvl="1" eaLnBrk="1" hangingPunct="1">
              <a:lnSpc>
                <a:spcPct val="80000"/>
              </a:lnSpc>
            </a:pPr>
            <a:endParaRPr lang="en-US" sz="2400" dirty="0">
              <a:latin typeface="Calibri" panose="020F0502020204030204"/>
              <a:ea typeface="MS PGothic" panose="020B0600070205080204" pitchFamily="34" charset="-128"/>
              <a:cs typeface="Calibri" panose="020F0502020204030204"/>
            </a:endParaRPr>
          </a:p>
          <a:p>
            <a:pPr lvl="1" eaLnBrk="1" hangingPunct="1">
              <a:lnSpc>
                <a:spcPct val="80000"/>
              </a:lnSpc>
            </a:pPr>
            <a:endParaRPr lang="en-US" sz="2400" dirty="0">
              <a:latin typeface="Calibri" panose="020F0502020204030204"/>
              <a:ea typeface="MS PGothic" panose="020B0600070205080204" pitchFamily="34" charset="-128"/>
              <a:cs typeface="Calibri" panose="020F0502020204030204"/>
            </a:endParaRPr>
          </a:p>
          <a:p>
            <a:pPr lvl="3" eaLnBrk="1" hangingPunct="1">
              <a:lnSpc>
                <a:spcPct val="80000"/>
              </a:lnSpc>
            </a:pPr>
            <a:endParaRPr lang="en-US" sz="1600" dirty="0">
              <a:latin typeface="Calibri" panose="020F0502020204030204"/>
              <a:ea typeface="MS PGothic" panose="020B0600070205080204" pitchFamily="34" charset="-128"/>
              <a:cs typeface="Calibri" panose="020F0502020204030204"/>
            </a:endParaRPr>
          </a:p>
          <a:p>
            <a:pPr>
              <a:lnSpc>
                <a:spcPct val="80000"/>
              </a:lnSpc>
            </a:pPr>
            <a:endParaRPr lang="en-US" sz="2800" dirty="0">
              <a:latin typeface="Calibri" panose="020F0502020204030204"/>
              <a:ea typeface="MS PGothic" panose="020B0600070205080204" pitchFamily="34" charset="-128"/>
              <a:cs typeface="Calibri" panose="020F0502020204030204"/>
            </a:endParaRPr>
          </a:p>
          <a:p>
            <a:pPr>
              <a:lnSpc>
                <a:spcPct val="80000"/>
              </a:lnSpc>
            </a:pPr>
            <a:endParaRPr lang="en-US" sz="2800" dirty="0">
              <a:latin typeface="Calibri" panose="020F0502020204030204"/>
              <a:ea typeface="MS PGothic" panose="020B0600070205080204" pitchFamily="34" charset="-128"/>
              <a:cs typeface="Calibri" panose="020F0502020204030204"/>
            </a:endParaRPr>
          </a:p>
          <a:p>
            <a:pPr>
              <a:lnSpc>
                <a:spcPct val="80000"/>
              </a:lnSpc>
            </a:pPr>
            <a:endParaRPr lang="en-US" sz="2800" dirty="0">
              <a:latin typeface="Calibri" panose="020F0502020204030204"/>
              <a:ea typeface="MS PGothic" panose="020B0600070205080204" pitchFamily="34" charset="-128"/>
              <a:cs typeface="Calibri" panose="020F0502020204030204"/>
            </a:endParaRPr>
          </a:p>
          <a:p>
            <a:pPr>
              <a:lnSpc>
                <a:spcPct val="80000"/>
              </a:lnSpc>
            </a:pPr>
            <a:endParaRPr lang="en-US" sz="2800" dirty="0">
              <a:latin typeface="Calibri" panose="020F0502020204030204"/>
              <a:ea typeface="MS PGothic" panose="020B0600070205080204" pitchFamily="34" charset="-128"/>
              <a:cs typeface="Calibri" panose="020F0502020204030204"/>
            </a:endParaRPr>
          </a:p>
          <a:p>
            <a:pPr>
              <a:lnSpc>
                <a:spcPct val="80000"/>
              </a:lnSpc>
            </a:pPr>
            <a:endParaRPr lang="en-US" sz="2800" dirty="0">
              <a:latin typeface="Calibri" panose="020F0502020204030204"/>
              <a:ea typeface="MS PGothic" panose="020B0600070205080204" pitchFamily="34" charset="-128"/>
              <a:cs typeface="Calibri" panose="020F0502020204030204"/>
            </a:endParaRPr>
          </a:p>
        </p:txBody>
      </p:sp>
      <p:pic>
        <p:nvPicPr>
          <p:cNvPr id="4" name="Picture 3" descr="txp_fig.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sp>
        <p:nvSpPr>
          <p:cNvPr id="13" name="Rectangle 3"/>
          <p:cNvSpPr txBox="1">
            <a:spLocks noChangeArrowheads="1"/>
          </p:cNvSpPr>
          <p:nvPr/>
        </p:nvSpPr>
        <p:spPr bwMode="auto">
          <a:xfrm>
            <a:off x="6172200" y="1371600"/>
            <a:ext cx="5943600" cy="5105400"/>
          </a:xfrm>
          <a:prstGeom prst="rect">
            <a:avLst/>
          </a:prstGeom>
          <a:noFill/>
          <a:ln w="9525">
            <a:no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pPr>
              <a:lnSpc>
                <a:spcPct val="80000"/>
              </a:lnSpc>
            </a:pPr>
            <a:r>
              <a:rPr lang="en-US" sz="2400" dirty="0">
                <a:latin typeface="Calibri" panose="020F0502020204030204"/>
                <a:ea typeface="MS PGothic" panose="020B0600070205080204" pitchFamily="34" charset="-128"/>
                <a:cs typeface="Calibri" panose="020F0502020204030204"/>
              </a:rPr>
              <a:t>Guaranteed X independent of Z ?  </a:t>
            </a:r>
            <a:r>
              <a:rPr lang="en-US" sz="2400" i="1" dirty="0">
                <a:solidFill>
                  <a:srgbClr val="FF0000"/>
                </a:solidFill>
                <a:latin typeface="Calibri" panose="020F0502020204030204"/>
                <a:ea typeface="MS PGothic" panose="020B0600070205080204" pitchFamily="34" charset="-128"/>
                <a:cs typeface="Calibri" panose="020F0502020204030204"/>
              </a:rPr>
              <a:t> No!</a:t>
            </a:r>
          </a:p>
          <a:p>
            <a:pPr lvl="4">
              <a:lnSpc>
                <a:spcPct val="80000"/>
              </a:lnSpc>
            </a:pPr>
            <a:endParaRPr lang="en-US" dirty="0">
              <a:latin typeface="Calibri" panose="020F0502020204030204"/>
              <a:cs typeface="Calibri" panose="020F0502020204030204"/>
            </a:endParaRPr>
          </a:p>
          <a:p>
            <a:pPr lvl="1">
              <a:lnSpc>
                <a:spcPct val="80000"/>
              </a:lnSpc>
            </a:pPr>
            <a:r>
              <a:rPr lang="en-US" sz="2000" dirty="0">
                <a:latin typeface="Calibri" panose="020F0502020204030204"/>
                <a:cs typeface="Calibri" panose="020F0502020204030204"/>
              </a:rPr>
              <a:t>One example set of CPTs for which X is not independent of Z is sufficient to show this independence is not guaranteed.</a:t>
            </a:r>
          </a:p>
          <a:p>
            <a:pPr lvl="2">
              <a:lnSpc>
                <a:spcPct val="80000"/>
              </a:lnSpc>
            </a:pPr>
            <a:endParaRPr lang="en-US" sz="2000" dirty="0">
              <a:latin typeface="Calibri" panose="020F0502020204030204"/>
              <a:cs typeface="Calibri" panose="020F0502020204030204"/>
            </a:endParaRPr>
          </a:p>
          <a:p>
            <a:pPr lvl="1">
              <a:lnSpc>
                <a:spcPct val="80000"/>
              </a:lnSpc>
            </a:pPr>
            <a:r>
              <a:rPr lang="en-US" sz="2000" dirty="0">
                <a:latin typeface="Calibri" panose="020F0502020204030204"/>
                <a:cs typeface="Calibri" panose="020F0502020204030204"/>
              </a:rPr>
              <a:t>Example:</a:t>
            </a:r>
          </a:p>
          <a:p>
            <a:pPr lvl="6">
              <a:lnSpc>
                <a:spcPct val="80000"/>
              </a:lnSpc>
            </a:pPr>
            <a:endParaRPr lang="en-US" sz="1200" dirty="0">
              <a:latin typeface="Calibri" panose="020F0502020204030204"/>
              <a:cs typeface="Calibri" panose="020F0502020204030204"/>
            </a:endParaRPr>
          </a:p>
          <a:p>
            <a:pPr lvl="2">
              <a:lnSpc>
                <a:spcPct val="80000"/>
              </a:lnSpc>
            </a:pPr>
            <a:r>
              <a:rPr lang="en-US" sz="2000" dirty="0">
                <a:latin typeface="Calibri" panose="020F0502020204030204"/>
                <a:cs typeface="Calibri" panose="020F0502020204030204"/>
              </a:rPr>
              <a:t>Project due causes both forums busy </a:t>
            </a:r>
          </a:p>
          <a:p>
            <a:pPr marL="914400" lvl="2" indent="0">
              <a:lnSpc>
                <a:spcPct val="80000"/>
              </a:lnSpc>
              <a:buNone/>
            </a:pPr>
            <a:r>
              <a:rPr lang="en-US" sz="2000" dirty="0">
                <a:latin typeface="Calibri" panose="020F0502020204030204"/>
                <a:cs typeface="Calibri" panose="020F0502020204030204"/>
              </a:rPr>
              <a:t>	    and lab full </a:t>
            </a:r>
          </a:p>
          <a:p>
            <a:pPr lvl="2">
              <a:lnSpc>
                <a:spcPct val="80000"/>
              </a:lnSpc>
            </a:pPr>
            <a:endParaRPr lang="en-US" sz="2000" dirty="0">
              <a:latin typeface="Calibri" panose="020F0502020204030204"/>
              <a:cs typeface="Calibri" panose="020F0502020204030204"/>
            </a:endParaRPr>
          </a:p>
          <a:p>
            <a:pPr lvl="2">
              <a:lnSpc>
                <a:spcPct val="80000"/>
              </a:lnSpc>
            </a:pPr>
            <a:r>
              <a:rPr lang="en-US" sz="2000" dirty="0">
                <a:latin typeface="Calibri" panose="020F0502020204030204"/>
                <a:cs typeface="Calibri" panose="020F0502020204030204"/>
              </a:rPr>
              <a:t>In numbers:</a:t>
            </a:r>
          </a:p>
          <a:p>
            <a:pPr marL="914400" lvl="2" indent="0">
              <a:lnSpc>
                <a:spcPct val="80000"/>
              </a:lnSpc>
              <a:buNone/>
            </a:pPr>
            <a:r>
              <a:rPr lang="en-US" sz="2000" dirty="0">
                <a:latin typeface="Calibri" panose="020F0502020204030204"/>
                <a:cs typeface="Calibri" panose="020F0502020204030204"/>
              </a:rPr>
              <a:t>	</a:t>
            </a:r>
          </a:p>
          <a:p>
            <a:pPr marL="914400" lvl="2" indent="0">
              <a:lnSpc>
                <a:spcPct val="80000"/>
              </a:lnSpc>
              <a:buNone/>
            </a:pPr>
            <a:r>
              <a:rPr lang="en-US" sz="2000" dirty="0">
                <a:latin typeface="Calibri" panose="020F0502020204030204"/>
                <a:cs typeface="Calibri" panose="020F0502020204030204"/>
              </a:rPr>
              <a:t>         P( +x | +y ) = 1, P( -x | -y ) = 1,</a:t>
            </a:r>
          </a:p>
          <a:p>
            <a:pPr lvl="2">
              <a:lnSpc>
                <a:spcPct val="80000"/>
              </a:lnSpc>
              <a:buFont typeface="Wingdings" panose="05000000000000000000" pitchFamily="2" charset="2"/>
              <a:buNone/>
            </a:pPr>
            <a:r>
              <a:rPr lang="en-US" sz="2000" dirty="0">
                <a:latin typeface="Calibri" panose="020F0502020204030204"/>
                <a:cs typeface="Calibri" panose="020F0502020204030204"/>
              </a:rPr>
              <a:t>	     P( +z | +y ) = 1, P( -z | -y ) = 1</a:t>
            </a:r>
          </a:p>
          <a:p>
            <a:pPr lvl="1">
              <a:lnSpc>
                <a:spcPct val="80000"/>
              </a:lnSpc>
            </a:pPr>
            <a:endParaRPr lang="en-US" sz="2000" dirty="0">
              <a:latin typeface="Calibri" panose="020F0502020204030204"/>
              <a:cs typeface="Calibri" panose="020F0502020204030204"/>
            </a:endParaRPr>
          </a:p>
          <a:p>
            <a:pPr lvl="1">
              <a:lnSpc>
                <a:spcPct val="80000"/>
              </a:lnSpc>
              <a:buFont typeface="Wingdings" panose="05000000000000000000" pitchFamily="2" charset="2"/>
              <a:buNone/>
            </a:pPr>
            <a:endParaRPr lang="en-US" sz="2000" dirty="0">
              <a:latin typeface="Calibri" panose="020F0502020204030204"/>
              <a:cs typeface="Calibri" panose="020F0502020204030204"/>
            </a:endParaRPr>
          </a:p>
          <a:p>
            <a:pPr lvl="1">
              <a:lnSpc>
                <a:spcPct val="80000"/>
              </a:lnSpc>
            </a:pPr>
            <a:endParaRPr lang="en-US" sz="2000" dirty="0">
              <a:latin typeface="Calibri" panose="020F0502020204030204"/>
              <a:cs typeface="Calibri" panose="020F0502020204030204"/>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1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pPr>
            <a:r>
              <a:rPr lang="en-US" sz="2000" dirty="0">
                <a:latin typeface="Calibri" panose="020F0502020204030204"/>
                <a:cs typeface="Calibri" panose="020F0502020204030204"/>
              </a:rPr>
              <a:t>Y: Project due</a:t>
            </a:r>
          </a:p>
        </p:txBody>
      </p:sp>
      <p:sp>
        <p:nvSpPr>
          <p:cNvPr id="14"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pPr>
            <a:r>
              <a:rPr lang="en-US" sz="2000" dirty="0">
                <a:latin typeface="Calibri" panose="020F0502020204030204"/>
                <a:cs typeface="Calibri" panose="020F0502020204030204"/>
              </a:rPr>
              <a:t>X: Forums busy</a:t>
            </a:r>
          </a:p>
        </p:txBody>
      </p:sp>
      <p:sp>
        <p:nvSpPr>
          <p:cNvPr id="15" name="Text Box 13"/>
          <p:cNvSpPr txBox="1">
            <a:spLocks noChangeArrowheads="1"/>
          </p:cNvSpPr>
          <p:nvPr/>
        </p:nvSpPr>
        <p:spPr bwMode="auto">
          <a:xfrm>
            <a:off x="4648200" y="5029200"/>
            <a:ext cx="1447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sz="2000" dirty="0">
                <a:latin typeface="Calibri" panose="020F0502020204030204"/>
                <a:cs typeface="Calibri" panose="020F0502020204030204"/>
              </a:rPr>
              <a:t>Z: Lab full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a:latin typeface="Calibri" panose="020F0502020204030204"/>
                <a:ea typeface="MS PGothic" panose="020B0600070205080204" pitchFamily="34" charset="-128"/>
                <a:cs typeface="Calibri" panose="020F0502020204030204"/>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panose="020F0502020204030204"/>
                <a:ea typeface="MS PGothic" panose="020B0600070205080204" pitchFamily="34" charset="-128"/>
                <a:cs typeface="Calibri" panose="020F0502020204030204"/>
              </a:rPr>
              <a:t>This configuration is a </a:t>
            </a:r>
            <a:r>
              <a:rPr lang="ja-JP" altLang="en-US" sz="2400" dirty="0">
                <a:latin typeface="Calibri" panose="020F0502020204030204"/>
                <a:ea typeface="MS PGothic" panose="020B0600070205080204" pitchFamily="34" charset="-128"/>
                <a:cs typeface="Calibri" panose="020F0502020204030204"/>
              </a:rPr>
              <a:t>“</a:t>
            </a:r>
            <a:r>
              <a:rPr lang="en-US" altLang="ja-JP" sz="2400" dirty="0">
                <a:latin typeface="Calibri" panose="020F0502020204030204"/>
                <a:ea typeface="MS PGothic" panose="020B0600070205080204" pitchFamily="34" charset="-128"/>
                <a:cs typeface="Calibri" panose="020F0502020204030204"/>
              </a:rPr>
              <a:t>common cause</a:t>
            </a:r>
            <a:r>
              <a:rPr lang="ja-JP" altLang="en-US" sz="2400" dirty="0">
                <a:latin typeface="Calibri" panose="020F0502020204030204"/>
                <a:ea typeface="MS PGothic" panose="020B0600070205080204" pitchFamily="34" charset="-128"/>
                <a:cs typeface="Calibri" panose="020F0502020204030204"/>
              </a:rPr>
              <a:t>”</a:t>
            </a:r>
            <a:endParaRPr lang="en-US" altLang="ja-JP" sz="2400" dirty="0">
              <a:latin typeface="Calibri" panose="020F0502020204030204"/>
              <a:ea typeface="MS PGothic" panose="020B0600070205080204" pitchFamily="34" charset="-128"/>
              <a:cs typeface="Calibri" panose="020F0502020204030204"/>
            </a:endParaRPr>
          </a:p>
          <a:p>
            <a:pPr lvl="1" eaLnBrk="1" hangingPunct="1">
              <a:lnSpc>
                <a:spcPct val="80000"/>
              </a:lnSpc>
            </a:pPr>
            <a:endParaRPr lang="en-US" sz="2400" dirty="0">
              <a:latin typeface="Calibri" panose="020F0502020204030204"/>
              <a:ea typeface="MS PGothic" panose="020B0600070205080204" pitchFamily="34" charset="-128"/>
              <a:cs typeface="Calibri" panose="020F0502020204030204"/>
            </a:endParaRPr>
          </a:p>
          <a:p>
            <a:pPr lvl="1" eaLnBrk="1" hangingPunct="1">
              <a:lnSpc>
                <a:spcPct val="80000"/>
              </a:lnSpc>
            </a:pPr>
            <a:endParaRPr lang="en-US" sz="2400" dirty="0">
              <a:latin typeface="Calibri" panose="020F0502020204030204"/>
              <a:ea typeface="MS PGothic" panose="020B0600070205080204" pitchFamily="34" charset="-128"/>
              <a:cs typeface="Calibri" panose="020F0502020204030204"/>
            </a:endParaRPr>
          </a:p>
          <a:p>
            <a:pPr lvl="1" eaLnBrk="1" hangingPunct="1">
              <a:lnSpc>
                <a:spcPct val="80000"/>
              </a:lnSpc>
            </a:pPr>
            <a:endParaRPr lang="en-US" sz="2400" dirty="0">
              <a:latin typeface="Calibri" panose="020F0502020204030204"/>
              <a:ea typeface="MS PGothic" panose="020B0600070205080204" pitchFamily="34" charset="-128"/>
              <a:cs typeface="Calibri" panose="020F0502020204030204"/>
            </a:endParaRPr>
          </a:p>
          <a:p>
            <a:pPr lvl="1" eaLnBrk="1" hangingPunct="1">
              <a:lnSpc>
                <a:spcPct val="80000"/>
              </a:lnSpc>
            </a:pPr>
            <a:endParaRPr lang="en-US" sz="2400" dirty="0">
              <a:latin typeface="Calibri" panose="020F0502020204030204"/>
              <a:ea typeface="MS PGothic" panose="020B0600070205080204" pitchFamily="34" charset="-128"/>
              <a:cs typeface="Calibri" panose="020F0502020204030204"/>
            </a:endParaRPr>
          </a:p>
          <a:p>
            <a:pPr lvl="3" eaLnBrk="1" hangingPunct="1">
              <a:lnSpc>
                <a:spcPct val="80000"/>
              </a:lnSpc>
            </a:pPr>
            <a:endParaRPr lang="en-US" sz="1600" dirty="0">
              <a:latin typeface="Calibri" panose="020F0502020204030204"/>
              <a:ea typeface="MS PGothic" panose="020B0600070205080204" pitchFamily="34" charset="-128"/>
              <a:cs typeface="Calibri" panose="020F0502020204030204"/>
            </a:endParaRPr>
          </a:p>
          <a:p>
            <a:pPr>
              <a:lnSpc>
                <a:spcPct val="80000"/>
              </a:lnSpc>
            </a:pPr>
            <a:endParaRPr lang="en-US" sz="2800" dirty="0">
              <a:latin typeface="Calibri" panose="020F0502020204030204"/>
              <a:ea typeface="MS PGothic" panose="020B0600070205080204" pitchFamily="34" charset="-128"/>
              <a:cs typeface="Calibri" panose="020F0502020204030204"/>
            </a:endParaRPr>
          </a:p>
          <a:p>
            <a:pPr>
              <a:lnSpc>
                <a:spcPct val="80000"/>
              </a:lnSpc>
            </a:pPr>
            <a:endParaRPr lang="en-US" sz="2800" dirty="0">
              <a:latin typeface="Calibri" panose="020F0502020204030204"/>
              <a:ea typeface="MS PGothic" panose="020B0600070205080204" pitchFamily="34" charset="-128"/>
              <a:cs typeface="Calibri" panose="020F0502020204030204"/>
            </a:endParaRPr>
          </a:p>
          <a:p>
            <a:pPr>
              <a:lnSpc>
                <a:spcPct val="80000"/>
              </a:lnSpc>
            </a:pPr>
            <a:endParaRPr lang="en-US" sz="2800" dirty="0">
              <a:latin typeface="Calibri" panose="020F0502020204030204"/>
              <a:ea typeface="MS PGothic" panose="020B0600070205080204" pitchFamily="34" charset="-128"/>
              <a:cs typeface="Calibri" panose="020F0502020204030204"/>
            </a:endParaRPr>
          </a:p>
          <a:p>
            <a:pPr>
              <a:lnSpc>
                <a:spcPct val="80000"/>
              </a:lnSpc>
            </a:pPr>
            <a:endParaRPr lang="en-US" sz="2800" dirty="0">
              <a:latin typeface="Calibri" panose="020F0502020204030204"/>
              <a:ea typeface="MS PGothic" panose="020B0600070205080204" pitchFamily="34" charset="-128"/>
              <a:cs typeface="Calibri" panose="020F0502020204030204"/>
            </a:endParaRPr>
          </a:p>
          <a:p>
            <a:pPr>
              <a:lnSpc>
                <a:spcPct val="80000"/>
              </a:lnSpc>
            </a:pPr>
            <a:endParaRPr lang="en-US" sz="2800" dirty="0">
              <a:latin typeface="Calibri" panose="020F0502020204030204"/>
              <a:ea typeface="MS PGothic" panose="020B0600070205080204" pitchFamily="34" charset="-128"/>
              <a:cs typeface="Calibri" panose="020F0502020204030204"/>
            </a:endParaRPr>
          </a:p>
        </p:txBody>
      </p:sp>
      <p:sp>
        <p:nvSpPr>
          <p:cNvPr id="13" name="Rectangle 3"/>
          <p:cNvSpPr txBox="1">
            <a:spLocks noChangeArrowheads="1"/>
          </p:cNvSpPr>
          <p:nvPr/>
        </p:nvSpPr>
        <p:spPr bwMode="auto">
          <a:xfrm>
            <a:off x="6172200" y="1371600"/>
            <a:ext cx="5943600" cy="5105400"/>
          </a:xfrm>
          <a:prstGeom prst="rect">
            <a:avLst/>
          </a:prstGeom>
          <a:noFill/>
          <a:ln w="9525">
            <a:no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pPr>
              <a:lnSpc>
                <a:spcPct val="80000"/>
              </a:lnSpc>
            </a:pPr>
            <a:r>
              <a:rPr lang="en-US" sz="2400" dirty="0">
                <a:latin typeface="Calibri" panose="020F0502020204030204"/>
                <a:ea typeface="MS PGothic" panose="020B0600070205080204" pitchFamily="34" charset="-128"/>
                <a:cs typeface="Calibri" panose="020F0502020204030204"/>
              </a:rPr>
              <a:t>Guaranteed X and Z independent given Y?</a:t>
            </a:r>
          </a:p>
          <a:p>
            <a:pPr>
              <a:lnSpc>
                <a:spcPct val="80000"/>
              </a:lnSpc>
            </a:pPr>
            <a:endParaRPr lang="en-US" sz="2400" dirty="0">
              <a:latin typeface="Calibri" panose="020F0502020204030204"/>
              <a:ea typeface="MS PGothic" panose="020B0600070205080204" pitchFamily="34" charset="-128"/>
              <a:cs typeface="Calibri" panose="020F0502020204030204"/>
            </a:endParaRPr>
          </a:p>
          <a:p>
            <a:pPr>
              <a:lnSpc>
                <a:spcPct val="80000"/>
              </a:lnSpc>
            </a:pPr>
            <a:endParaRPr lang="en-US" sz="2400" dirty="0">
              <a:latin typeface="Calibri" panose="020F0502020204030204"/>
              <a:ea typeface="MS PGothic" panose="020B0600070205080204" pitchFamily="34" charset="-128"/>
              <a:cs typeface="Calibri" panose="020F0502020204030204"/>
            </a:endParaRPr>
          </a:p>
          <a:p>
            <a:pPr>
              <a:lnSpc>
                <a:spcPct val="80000"/>
              </a:lnSpc>
            </a:pPr>
            <a:endParaRPr lang="en-US" sz="2400" dirty="0">
              <a:latin typeface="Calibri" panose="020F0502020204030204"/>
              <a:ea typeface="MS PGothic" panose="020B0600070205080204" pitchFamily="34" charset="-128"/>
              <a:cs typeface="Calibri" panose="020F0502020204030204"/>
            </a:endParaRPr>
          </a:p>
          <a:p>
            <a:pPr>
              <a:lnSpc>
                <a:spcPct val="80000"/>
              </a:lnSpc>
            </a:pPr>
            <a:endParaRPr lang="en-US" sz="2400" dirty="0">
              <a:latin typeface="Calibri" panose="020F0502020204030204"/>
              <a:ea typeface="MS PGothic" panose="020B0600070205080204" pitchFamily="34" charset="-128"/>
              <a:cs typeface="Calibri" panose="020F0502020204030204"/>
            </a:endParaRPr>
          </a:p>
          <a:p>
            <a:pPr>
              <a:lnSpc>
                <a:spcPct val="80000"/>
              </a:lnSpc>
            </a:pPr>
            <a:endParaRPr lang="en-US" sz="2400" dirty="0">
              <a:latin typeface="Calibri" panose="020F0502020204030204"/>
              <a:ea typeface="MS PGothic" panose="020B0600070205080204" pitchFamily="34" charset="-128"/>
              <a:cs typeface="Calibri" panose="020F0502020204030204"/>
            </a:endParaRPr>
          </a:p>
          <a:p>
            <a:pPr>
              <a:lnSpc>
                <a:spcPct val="80000"/>
              </a:lnSpc>
            </a:pPr>
            <a:endParaRPr lang="en-US" sz="2400" dirty="0">
              <a:latin typeface="Calibri" panose="020F0502020204030204"/>
              <a:ea typeface="MS PGothic" panose="020B0600070205080204" pitchFamily="34" charset="-128"/>
              <a:cs typeface="Calibri" panose="020F0502020204030204"/>
            </a:endParaRPr>
          </a:p>
          <a:p>
            <a:pPr>
              <a:lnSpc>
                <a:spcPct val="80000"/>
              </a:lnSpc>
            </a:pPr>
            <a:endParaRPr lang="en-US" sz="2400" dirty="0">
              <a:latin typeface="Calibri" panose="020F0502020204030204"/>
              <a:ea typeface="MS PGothic" panose="020B0600070205080204" pitchFamily="34" charset="-128"/>
              <a:cs typeface="Calibri" panose="020F0502020204030204"/>
            </a:endParaRPr>
          </a:p>
          <a:p>
            <a:pPr>
              <a:lnSpc>
                <a:spcPct val="80000"/>
              </a:lnSpc>
            </a:pPr>
            <a:endParaRPr lang="en-US" sz="2400" dirty="0">
              <a:latin typeface="Calibri" panose="020F0502020204030204"/>
              <a:ea typeface="MS PGothic" panose="020B0600070205080204" pitchFamily="34" charset="-128"/>
              <a:cs typeface="Calibri" panose="020F0502020204030204"/>
            </a:endParaRPr>
          </a:p>
          <a:p>
            <a:pPr>
              <a:lnSpc>
                <a:spcPct val="80000"/>
              </a:lnSpc>
            </a:pPr>
            <a:endParaRPr lang="en-US" sz="2400" dirty="0">
              <a:latin typeface="Calibri" panose="020F0502020204030204"/>
              <a:ea typeface="MS PGothic" panose="020B0600070205080204" pitchFamily="34" charset="-128"/>
              <a:cs typeface="Calibri" panose="020F0502020204030204"/>
            </a:endParaRPr>
          </a:p>
          <a:p>
            <a:pPr>
              <a:lnSpc>
                <a:spcPct val="80000"/>
              </a:lnSpc>
            </a:pPr>
            <a:endParaRPr lang="en-US" sz="2400" dirty="0">
              <a:latin typeface="Calibri" panose="020F0502020204030204"/>
              <a:ea typeface="MS PGothic" panose="020B0600070205080204" pitchFamily="34" charset="-128"/>
              <a:cs typeface="Calibri" panose="020F0502020204030204"/>
            </a:endParaRPr>
          </a:p>
          <a:p>
            <a:pPr>
              <a:lnSpc>
                <a:spcPct val="80000"/>
              </a:lnSpc>
            </a:pPr>
            <a:endParaRPr lang="en-US" sz="2400" dirty="0">
              <a:latin typeface="Calibri" panose="020F0502020204030204"/>
              <a:ea typeface="MS PGothic" panose="020B0600070205080204" pitchFamily="34" charset="-128"/>
              <a:cs typeface="Calibri" panose="020F0502020204030204"/>
            </a:endParaRPr>
          </a:p>
          <a:p>
            <a:pPr lvl="4">
              <a:lnSpc>
                <a:spcPct val="80000"/>
              </a:lnSpc>
            </a:pPr>
            <a:endParaRPr lang="en-US" sz="1200" dirty="0">
              <a:latin typeface="Calibri" panose="020F0502020204030204"/>
              <a:cs typeface="Calibri" panose="020F0502020204030204"/>
            </a:endParaRPr>
          </a:p>
          <a:p>
            <a:pPr lvl="1">
              <a:lnSpc>
                <a:spcPct val="90000"/>
              </a:lnSpc>
              <a:buClr>
                <a:srgbClr val="000000"/>
              </a:buClr>
            </a:pPr>
            <a:r>
              <a:rPr lang="en-US" sz="2400" kern="0" dirty="0">
                <a:solidFill>
                  <a:srgbClr val="CC0000"/>
                </a:solidFill>
                <a:latin typeface="Calibri" panose="020F0502020204030204"/>
                <a:cs typeface="Calibri" panose="020F0502020204030204"/>
              </a:rPr>
              <a:t>Observing the cause blocks influence between effects.</a:t>
            </a:r>
          </a:p>
          <a:p>
            <a:pPr>
              <a:lnSpc>
                <a:spcPct val="80000"/>
              </a:lnSpc>
            </a:pPr>
            <a:endParaRPr lang="en-US" sz="2000" dirty="0">
              <a:latin typeface="Calibri" panose="020F0502020204030204"/>
              <a:ea typeface="MS PGothic" panose="020B0600070205080204" pitchFamily="34" charset="-128"/>
              <a:cs typeface="Calibri" panose="020F0502020204030204"/>
            </a:endParaRPr>
          </a:p>
        </p:txBody>
      </p:sp>
      <p:pic>
        <p:nvPicPr>
          <p:cNvPr id="11" name="Picture 9"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2209800"/>
            <a:ext cx="3028950"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1"/>
          <p:cNvSpPr txBox="1">
            <a:spLocks noChangeArrowheads="1"/>
          </p:cNvSpPr>
          <p:nvPr/>
        </p:nvSpPr>
        <p:spPr bwMode="auto">
          <a:xfrm>
            <a:off x="8458200" y="51816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i="1" dirty="0">
                <a:solidFill>
                  <a:srgbClr val="CC0000"/>
                </a:solidFill>
                <a:latin typeface="Calibri" panose="020F0502020204030204"/>
                <a:cs typeface="Calibri" panose="020F0502020204030204"/>
              </a:rPr>
              <a:t>Yes!</a:t>
            </a:r>
          </a:p>
        </p:txBody>
      </p:sp>
      <p:pic>
        <p:nvPicPr>
          <p:cNvPr id="17" name="Picture 12"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458200" y="3352800"/>
            <a:ext cx="2970213"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txp_fig.pn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2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pPr>
            <a:r>
              <a:rPr lang="en-US" sz="2000" dirty="0">
                <a:latin typeface="Calibri" panose="020F0502020204030204"/>
                <a:cs typeface="Calibri" panose="020F0502020204030204"/>
              </a:rPr>
              <a:t>Y: Project due</a:t>
            </a:r>
          </a:p>
        </p:txBody>
      </p:sp>
      <p:sp>
        <p:nvSpPr>
          <p:cNvPr id="21"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pPr>
            <a:r>
              <a:rPr lang="en-US" sz="2000" dirty="0">
                <a:latin typeface="Calibri" panose="020F0502020204030204"/>
                <a:cs typeface="Calibri" panose="020F0502020204030204"/>
              </a:rPr>
              <a:t>X: Forums busy</a:t>
            </a:r>
          </a:p>
        </p:txBody>
      </p:sp>
      <p:sp>
        <p:nvSpPr>
          <p:cNvPr id="22" name="Text Box 13"/>
          <p:cNvSpPr txBox="1">
            <a:spLocks noChangeArrowheads="1"/>
          </p:cNvSpPr>
          <p:nvPr/>
        </p:nvSpPr>
        <p:spPr bwMode="auto">
          <a:xfrm>
            <a:off x="4648200" y="5029200"/>
            <a:ext cx="1447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sz="2000" dirty="0">
                <a:latin typeface="Calibri" panose="020F0502020204030204"/>
                <a:cs typeface="Calibri" panose="020F0502020204030204"/>
              </a:rPr>
              <a:t>Z: Lab full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7000"/>
            <a:ext cx="3068642" cy="3886199"/>
          </a:xfrm>
          <a:prstGeom prst="rect">
            <a:avLst/>
          </a:prstGeom>
        </p:spPr>
      </p:pic>
      <p:sp>
        <p:nvSpPr>
          <p:cNvPr id="58369" name="Rectangle 2"/>
          <p:cNvSpPr>
            <a:spLocks noGrp="1" noChangeArrowheads="1"/>
          </p:cNvSpPr>
          <p:nvPr>
            <p:ph type="title"/>
          </p:nvPr>
        </p:nvSpPr>
        <p:spPr/>
        <p:txBody>
          <a:bodyPr/>
          <a:lstStyle/>
          <a:p>
            <a:pPr eaLnBrk="1" hangingPunct="1"/>
            <a:r>
              <a:rPr lang="en-US">
                <a:latin typeface="Calibri" panose="020F0502020204030204"/>
                <a:ea typeface="MS PGothic" panose="020B0600070205080204" pitchFamily="34" charset="-128"/>
                <a:cs typeface="Calibri" panose="020F0502020204030204"/>
              </a:rPr>
              <a:t>Common Effect</a:t>
            </a:r>
          </a:p>
        </p:txBody>
      </p:sp>
      <p:sp>
        <p:nvSpPr>
          <p:cNvPr id="1091587" name="Rectangle 3"/>
          <p:cNvSpPr>
            <a:spLocks noGrp="1" noChangeArrowheads="1"/>
          </p:cNvSpPr>
          <p:nvPr>
            <p:ph idx="1"/>
          </p:nvPr>
        </p:nvSpPr>
        <p:spPr>
          <a:xfrm>
            <a:off x="228600" y="1295400"/>
            <a:ext cx="5410200" cy="4800600"/>
          </a:xfrm>
        </p:spPr>
        <p:txBody>
          <a:bodyPr/>
          <a:lstStyle/>
          <a:p>
            <a:pPr eaLnBrk="1" hangingPunct="1"/>
            <a:r>
              <a:rPr lang="en-US" sz="2400" dirty="0">
                <a:latin typeface="Calibri" panose="020F0502020204030204"/>
                <a:ea typeface="MS PGothic" panose="020B0600070205080204" pitchFamily="34" charset="-128"/>
                <a:cs typeface="Calibri" panose="020F0502020204030204"/>
              </a:rPr>
              <a:t>Last configuration: two causes of one effect (v-structures)</a:t>
            </a:r>
          </a:p>
          <a:p>
            <a:pPr eaLnBrk="1" hangingPunct="1"/>
            <a:endParaRPr lang="en-US" sz="2400" dirty="0">
              <a:latin typeface="Calibri" panose="020F0502020204030204"/>
              <a:ea typeface="MS PGothic" panose="020B0600070205080204" pitchFamily="34" charset="-128"/>
              <a:cs typeface="Calibri" panose="020F0502020204030204"/>
            </a:endParaRPr>
          </a:p>
        </p:txBody>
      </p:sp>
      <p:sp>
        <p:nvSpPr>
          <p:cNvPr id="58376" name="Text Box 9"/>
          <p:cNvSpPr txBox="1">
            <a:spLocks noChangeArrowheads="1"/>
          </p:cNvSpPr>
          <p:nvPr/>
        </p:nvSpPr>
        <p:spPr bwMode="auto">
          <a:xfrm>
            <a:off x="914400" y="5802868"/>
            <a:ext cx="152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sz="1800" dirty="0">
                <a:latin typeface="Calibri" panose="020F0502020204030204"/>
                <a:cs typeface="Calibri" panose="020F0502020204030204"/>
              </a:rPr>
              <a:t>Z: Traffic</a:t>
            </a:r>
          </a:p>
        </p:txBody>
      </p:sp>
      <p:sp>
        <p:nvSpPr>
          <p:cNvPr id="11" name="Rectangle 3"/>
          <p:cNvSpPr txBox="1">
            <a:spLocks noChangeArrowheads="1"/>
          </p:cNvSpPr>
          <p:nvPr/>
        </p:nvSpPr>
        <p:spPr bwMode="auto">
          <a:xfrm>
            <a:off x="5638800" y="1295400"/>
            <a:ext cx="6324600" cy="5029200"/>
          </a:xfrm>
          <a:prstGeom prst="rect">
            <a:avLst/>
          </a:prstGeom>
          <a:noFill/>
          <a:ln w="9525">
            <a:no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r>
              <a:rPr lang="en-US" sz="2400" dirty="0">
                <a:latin typeface="Calibri" panose="020F0502020204030204"/>
                <a:ea typeface="MS PGothic" panose="020B0600070205080204" pitchFamily="34" charset="-128"/>
                <a:cs typeface="Calibri" panose="020F0502020204030204"/>
              </a:rPr>
              <a:t>Are X and Y independent?</a:t>
            </a:r>
          </a:p>
          <a:p>
            <a:pPr lvl="8"/>
            <a:endParaRPr lang="en-US" sz="800" dirty="0">
              <a:latin typeface="Calibri" panose="020F0502020204030204"/>
              <a:ea typeface="MS PGothic" panose="020B0600070205080204" pitchFamily="34" charset="-128"/>
              <a:cs typeface="Calibri" panose="020F0502020204030204"/>
            </a:endParaRPr>
          </a:p>
          <a:p>
            <a:pPr lvl="1"/>
            <a:r>
              <a:rPr lang="en-US" sz="2000" i="1" dirty="0">
                <a:solidFill>
                  <a:srgbClr val="FF0000"/>
                </a:solidFill>
                <a:latin typeface="Calibri" panose="020F0502020204030204"/>
                <a:ea typeface="MS PGothic" panose="020B0600070205080204" pitchFamily="34" charset="-128"/>
                <a:cs typeface="Calibri" panose="020F0502020204030204"/>
              </a:rPr>
              <a:t>Yes</a:t>
            </a:r>
            <a:r>
              <a:rPr lang="en-US" sz="2000" dirty="0">
                <a:latin typeface="Calibri" panose="020F0502020204030204"/>
                <a:ea typeface="MS PGothic" panose="020B0600070205080204" pitchFamily="34" charset="-128"/>
                <a:cs typeface="Calibri" panose="020F0502020204030204"/>
              </a:rPr>
              <a:t>: the ballgame and the rain cause traffic, but they are not correlated</a:t>
            </a:r>
          </a:p>
          <a:p>
            <a:pPr lvl="8"/>
            <a:endParaRPr lang="en-US" sz="800" dirty="0">
              <a:latin typeface="Calibri" panose="020F0502020204030204"/>
              <a:ea typeface="MS PGothic" panose="020B0600070205080204" pitchFamily="34" charset="-128"/>
              <a:cs typeface="Calibri" panose="020F0502020204030204"/>
            </a:endParaRPr>
          </a:p>
          <a:p>
            <a:pPr lvl="1"/>
            <a:r>
              <a:rPr lang="en-US" sz="2000" dirty="0">
                <a:latin typeface="Calibri" panose="020F0502020204030204"/>
                <a:ea typeface="MS PGothic" panose="020B0600070205080204" pitchFamily="34" charset="-128"/>
                <a:cs typeface="Calibri" panose="020F0502020204030204"/>
              </a:rPr>
              <a:t>Still need to prove they must be (try it!)</a:t>
            </a:r>
          </a:p>
          <a:p>
            <a:pPr lvl="7"/>
            <a:endParaRPr lang="en-US" sz="1600" dirty="0">
              <a:latin typeface="Calibri" panose="020F0502020204030204"/>
              <a:ea typeface="MS PGothic" panose="020B0600070205080204" pitchFamily="34" charset="-128"/>
              <a:cs typeface="Calibri" panose="020F0502020204030204"/>
            </a:endParaRPr>
          </a:p>
          <a:p>
            <a:r>
              <a:rPr lang="en-US" sz="2400" dirty="0">
                <a:latin typeface="Calibri" panose="020F0502020204030204"/>
                <a:ea typeface="MS PGothic" panose="020B0600070205080204" pitchFamily="34" charset="-128"/>
                <a:cs typeface="Calibri" panose="020F0502020204030204"/>
              </a:rPr>
              <a:t>Are X </a:t>
            </a:r>
            <a:r>
              <a:rPr lang="en-US" sz="2400">
                <a:latin typeface="Calibri" panose="020F0502020204030204"/>
                <a:ea typeface="MS PGothic" panose="020B0600070205080204" pitchFamily="34" charset="-128"/>
                <a:cs typeface="Calibri" panose="020F0502020204030204"/>
              </a:rPr>
              <a:t>and Y </a:t>
            </a:r>
            <a:r>
              <a:rPr lang="en-US" sz="2400" dirty="0">
                <a:latin typeface="Calibri" panose="020F0502020204030204"/>
                <a:ea typeface="MS PGothic" panose="020B0600070205080204" pitchFamily="34" charset="-128"/>
                <a:cs typeface="Calibri" panose="020F0502020204030204"/>
              </a:rPr>
              <a:t>independent </a:t>
            </a:r>
            <a:r>
              <a:rPr lang="en-US" sz="2400">
                <a:latin typeface="Calibri" panose="020F0502020204030204"/>
                <a:ea typeface="MS PGothic" panose="020B0600070205080204" pitchFamily="34" charset="-128"/>
                <a:cs typeface="Calibri" panose="020F0502020204030204"/>
              </a:rPr>
              <a:t>given Z?</a:t>
            </a:r>
            <a:endParaRPr lang="en-US" sz="2400" dirty="0">
              <a:latin typeface="Calibri" panose="020F0502020204030204"/>
              <a:ea typeface="MS PGothic" panose="020B0600070205080204" pitchFamily="34" charset="-128"/>
              <a:cs typeface="Calibri" panose="020F0502020204030204"/>
            </a:endParaRPr>
          </a:p>
          <a:p>
            <a:pPr lvl="6"/>
            <a:endParaRPr lang="en-US" sz="1200" dirty="0">
              <a:latin typeface="Calibri" panose="020F0502020204030204"/>
              <a:ea typeface="MS PGothic" panose="020B0600070205080204" pitchFamily="34" charset="-128"/>
              <a:cs typeface="Calibri" panose="020F0502020204030204"/>
            </a:endParaRPr>
          </a:p>
          <a:p>
            <a:pPr lvl="1"/>
            <a:r>
              <a:rPr lang="en-US" sz="2000" i="1" dirty="0">
                <a:solidFill>
                  <a:srgbClr val="FF0000"/>
                </a:solidFill>
                <a:latin typeface="Calibri" panose="020F0502020204030204"/>
                <a:ea typeface="MS PGothic" panose="020B0600070205080204" pitchFamily="34" charset="-128"/>
                <a:cs typeface="Calibri" panose="020F0502020204030204"/>
              </a:rPr>
              <a:t>No</a:t>
            </a:r>
            <a:r>
              <a:rPr lang="en-US" sz="2000" dirty="0">
                <a:latin typeface="Calibri" panose="020F0502020204030204"/>
                <a:ea typeface="MS PGothic" panose="020B0600070205080204" pitchFamily="34" charset="-128"/>
                <a:cs typeface="Calibri" panose="020F0502020204030204"/>
              </a:rPr>
              <a:t>: seeing traffic puts the rain and the ballgame in competition as explanation.</a:t>
            </a:r>
          </a:p>
          <a:p>
            <a:pPr lvl="7"/>
            <a:endParaRPr lang="en-US" sz="1600" dirty="0">
              <a:latin typeface="Calibri" panose="020F0502020204030204"/>
              <a:ea typeface="MS PGothic" panose="020B0600070205080204" pitchFamily="34" charset="-128"/>
              <a:cs typeface="Calibri" panose="020F0502020204030204"/>
            </a:endParaRPr>
          </a:p>
          <a:p>
            <a:r>
              <a:rPr lang="en-US" sz="2400" dirty="0">
                <a:solidFill>
                  <a:srgbClr val="CC0000"/>
                </a:solidFill>
                <a:latin typeface="Calibri" panose="020F0502020204030204"/>
                <a:ea typeface="MS PGothic" panose="020B0600070205080204" pitchFamily="34" charset="-128"/>
                <a:cs typeface="Calibri" panose="020F0502020204030204"/>
              </a:rPr>
              <a:t>This is backwards from the other cases</a:t>
            </a:r>
          </a:p>
          <a:p>
            <a:pPr lvl="8"/>
            <a:endParaRPr lang="en-US" sz="800" dirty="0">
              <a:solidFill>
                <a:srgbClr val="CC0000"/>
              </a:solidFill>
              <a:latin typeface="Calibri" panose="020F0502020204030204"/>
              <a:ea typeface="MS PGothic" panose="020B0600070205080204" pitchFamily="34" charset="-128"/>
              <a:cs typeface="Calibri" panose="020F0502020204030204"/>
            </a:endParaRPr>
          </a:p>
          <a:p>
            <a:pPr lvl="1"/>
            <a:r>
              <a:rPr lang="en-US" sz="2000" dirty="0">
                <a:latin typeface="Calibri" panose="020F0502020204030204"/>
                <a:ea typeface="MS PGothic" panose="020B0600070205080204" pitchFamily="34" charset="-128"/>
                <a:cs typeface="Calibri" panose="020F0502020204030204"/>
              </a:rPr>
              <a:t>Observing an effect </a:t>
            </a:r>
            <a:r>
              <a:rPr lang="en-US" sz="2000" dirty="0">
                <a:solidFill>
                  <a:srgbClr val="CC0000"/>
                </a:solidFill>
                <a:latin typeface="Calibri" panose="020F0502020204030204"/>
                <a:ea typeface="MS PGothic" panose="020B0600070205080204" pitchFamily="34" charset="-128"/>
                <a:cs typeface="Calibri" panose="020F0502020204030204"/>
              </a:rPr>
              <a:t>activates </a:t>
            </a:r>
            <a:r>
              <a:rPr lang="en-US" sz="2000" dirty="0">
                <a:latin typeface="Calibri" panose="020F0502020204030204"/>
                <a:ea typeface="MS PGothic" panose="020B0600070205080204" pitchFamily="34" charset="-128"/>
                <a:cs typeface="Calibri" panose="020F0502020204030204"/>
              </a:rPr>
              <a:t>influence between possible causes</a:t>
            </a:r>
            <a:r>
              <a:rPr lang="en-US" dirty="0">
                <a:latin typeface="Calibri" panose="020F0502020204030204"/>
                <a:ea typeface="MS PGothic" panose="020B0600070205080204" pitchFamily="34" charset="-128"/>
                <a:cs typeface="Calibri" panose="020F0502020204030204"/>
              </a:rPr>
              <a:t>.</a:t>
            </a:r>
          </a:p>
          <a:p>
            <a:endParaRPr lang="en-US" sz="2800" dirty="0">
              <a:latin typeface="Calibri" panose="020F0502020204030204"/>
              <a:ea typeface="MS PGothic" panose="020B0600070205080204" pitchFamily="34" charset="-128"/>
              <a:cs typeface="Calibri" panose="020F0502020204030204"/>
            </a:endParaRPr>
          </a:p>
        </p:txBody>
      </p:sp>
      <p:sp>
        <p:nvSpPr>
          <p:cNvPr id="13" name="Text Box 9"/>
          <p:cNvSpPr txBox="1">
            <a:spLocks noChangeArrowheads="1"/>
          </p:cNvSpPr>
          <p:nvPr/>
        </p:nvSpPr>
        <p:spPr bwMode="auto">
          <a:xfrm>
            <a:off x="1143000" y="2362200"/>
            <a:ext cx="152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sz="1800" dirty="0">
                <a:latin typeface="Calibri" panose="020F0502020204030204"/>
                <a:cs typeface="Calibri" panose="020F0502020204030204"/>
              </a:rPr>
              <a:t>X: Raining</a:t>
            </a:r>
          </a:p>
        </p:txBody>
      </p:sp>
      <p:sp>
        <p:nvSpPr>
          <p:cNvPr id="14" name="Text Box 9"/>
          <p:cNvSpPr txBox="1">
            <a:spLocks noChangeArrowheads="1"/>
          </p:cNvSpPr>
          <p:nvPr/>
        </p:nvSpPr>
        <p:spPr bwMode="auto">
          <a:xfrm>
            <a:off x="2819400" y="2362200"/>
            <a:ext cx="152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sz="1800" dirty="0">
                <a:latin typeface="Calibri" panose="020F0502020204030204"/>
                <a:cs typeface="Calibri" panose="020F0502020204030204"/>
              </a:rPr>
              <a:t>Y: Ballgame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en-US">
                <a:latin typeface="Calibri" panose="020F0502020204030204"/>
                <a:ea typeface="MS PGothic" panose="020B0600070205080204" pitchFamily="34" charset="-128"/>
                <a:cs typeface="Calibri" panose="020F0502020204030204"/>
              </a:rPr>
              <a:t>Common Effect</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824" y="1408612"/>
            <a:ext cx="8683752" cy="5103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The General Case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815" y="1524000"/>
            <a:ext cx="6946984" cy="4409647"/>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The General Case</a:t>
            </a:r>
          </a:p>
        </p:txBody>
      </p:sp>
      <p:sp>
        <p:nvSpPr>
          <p:cNvPr id="18435" name="Rectangle 3"/>
          <p:cNvSpPr>
            <a:spLocks noGrp="1" noChangeArrowheads="1"/>
          </p:cNvSpPr>
          <p:nvPr>
            <p:ph idx="1"/>
          </p:nvPr>
        </p:nvSpPr>
        <p:spPr>
          <a:xfrm>
            <a:off x="1066800" y="1676399"/>
            <a:ext cx="10058400" cy="4449765"/>
          </a:xfrm>
        </p:spPr>
        <p:txBody>
          <a:bodyPr/>
          <a:lstStyle/>
          <a:p>
            <a:r>
              <a:rPr lang="en-US" sz="2800" dirty="0"/>
              <a:t>General question: in a given BN, are two variables independent (given evidence)?</a:t>
            </a:r>
          </a:p>
          <a:p>
            <a:pPr eaLnBrk="1" hangingPunct="1"/>
            <a:endParaRPr lang="en-US" sz="2800" dirty="0"/>
          </a:p>
          <a:p>
            <a:pPr eaLnBrk="1" hangingPunct="1"/>
            <a:r>
              <a:rPr lang="en-US" sz="2800" dirty="0"/>
              <a:t>Solution: analyze the graph</a:t>
            </a:r>
          </a:p>
          <a:p>
            <a:pPr eaLnBrk="1" hangingPunct="1"/>
            <a:endParaRPr lang="en-US" sz="2800" dirty="0"/>
          </a:p>
          <a:p>
            <a:r>
              <a:rPr lang="en-US" sz="2800" dirty="0"/>
              <a:t>Any complex example can be broken</a:t>
            </a:r>
          </a:p>
          <a:p>
            <a:pPr marL="0" indent="0">
              <a:buNone/>
            </a:pPr>
            <a:r>
              <a:rPr lang="en-US" sz="2800" dirty="0"/>
              <a:t>    into repetitions of the three canonical cases</a:t>
            </a:r>
          </a:p>
          <a:p>
            <a:endParaRPr lang="en-US" sz="2800" dirty="0"/>
          </a:p>
          <a:p>
            <a:pPr marL="0" indent="0" eaLnBrk="1" hangingPunct="1">
              <a:buNone/>
            </a:pPr>
            <a:endParaRPr lang="en-US" sz="28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2438400"/>
            <a:ext cx="3772710" cy="29718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panose="020F0502020204030204"/>
                <a:cs typeface="Calibri" panose="020F0502020204030204"/>
              </a:rPr>
              <a:t>Reachability</a:t>
            </a:r>
          </a:p>
        </p:txBody>
      </p:sp>
      <p:sp>
        <p:nvSpPr>
          <p:cNvPr id="1094659" name="Rectangle 3"/>
          <p:cNvSpPr>
            <a:spLocks noGrp="1" noChangeArrowheads="1"/>
          </p:cNvSpPr>
          <p:nvPr>
            <p:ph idx="1"/>
          </p:nvPr>
        </p:nvSpPr>
        <p:spPr>
          <a:xfrm>
            <a:off x="457200" y="1600200"/>
            <a:ext cx="5334000" cy="4876800"/>
          </a:xfrm>
        </p:spPr>
        <p:txBody>
          <a:bodyPr/>
          <a:lstStyle/>
          <a:p>
            <a:pPr eaLnBrk="1" hangingPunct="1">
              <a:lnSpc>
                <a:spcPct val="90000"/>
              </a:lnSpc>
            </a:pPr>
            <a:r>
              <a:rPr lang="en-US" sz="2400" dirty="0">
                <a:latin typeface="Calibri" panose="020F0502020204030204"/>
                <a:cs typeface="Calibri" panose="020F0502020204030204"/>
              </a:rPr>
              <a:t>Recipe: shade evidence nodes, look for paths in the resulting graph</a:t>
            </a:r>
          </a:p>
          <a:p>
            <a:pPr eaLnBrk="1" hangingPunct="1">
              <a:lnSpc>
                <a:spcPct val="90000"/>
              </a:lnSpc>
            </a:pPr>
            <a:endParaRPr lang="en-US" sz="2400" dirty="0">
              <a:latin typeface="Calibri" panose="020F0502020204030204"/>
              <a:cs typeface="Calibri" panose="020F0502020204030204"/>
            </a:endParaRPr>
          </a:p>
          <a:p>
            <a:pPr eaLnBrk="1" hangingPunct="1">
              <a:lnSpc>
                <a:spcPct val="90000"/>
              </a:lnSpc>
            </a:pPr>
            <a:r>
              <a:rPr lang="en-US" sz="2400" dirty="0">
                <a:latin typeface="Calibri" panose="020F0502020204030204"/>
                <a:cs typeface="Calibri" panose="020F0502020204030204"/>
              </a:rPr>
              <a:t>Attempt 1: if two nodes are connected by an undirected path not blocked by a shaded node, they are conditionally independent</a:t>
            </a:r>
          </a:p>
          <a:p>
            <a:pPr eaLnBrk="1" hangingPunct="1">
              <a:lnSpc>
                <a:spcPct val="90000"/>
              </a:lnSpc>
            </a:pPr>
            <a:endParaRPr lang="en-US" sz="2400" dirty="0">
              <a:latin typeface="Calibri" panose="020F0502020204030204"/>
              <a:cs typeface="Calibri" panose="020F0502020204030204"/>
            </a:endParaRPr>
          </a:p>
          <a:p>
            <a:pPr eaLnBrk="1" hangingPunct="1">
              <a:lnSpc>
                <a:spcPct val="90000"/>
              </a:lnSpc>
            </a:pPr>
            <a:r>
              <a:rPr lang="en-US" sz="2400" dirty="0">
                <a:latin typeface="Calibri" panose="020F0502020204030204"/>
                <a:cs typeface="Calibri" panose="020F0502020204030204"/>
              </a:rPr>
              <a:t>Almost works, but not quite</a:t>
            </a:r>
          </a:p>
          <a:p>
            <a:pPr lvl="1" eaLnBrk="1" hangingPunct="1">
              <a:lnSpc>
                <a:spcPct val="90000"/>
              </a:lnSpc>
            </a:pPr>
            <a:r>
              <a:rPr lang="en-US" sz="2000" dirty="0">
                <a:latin typeface="Calibri" panose="020F0502020204030204"/>
                <a:cs typeface="Calibri" panose="020F0502020204030204"/>
              </a:rPr>
              <a:t>Where does it break?</a:t>
            </a:r>
          </a:p>
          <a:p>
            <a:pPr lvl="1" eaLnBrk="1" hangingPunct="1">
              <a:lnSpc>
                <a:spcPct val="90000"/>
              </a:lnSpc>
            </a:pPr>
            <a:r>
              <a:rPr lang="en-US" sz="2000" dirty="0">
                <a:latin typeface="Calibri" panose="020F0502020204030204"/>
                <a:cs typeface="Calibri" panose="020F0502020204030204"/>
              </a:rPr>
              <a:t>Answer: the v-structure at T doesn’t count as a link in a path unless “active”</a:t>
            </a:r>
          </a:p>
        </p:txBody>
      </p:sp>
      <p:sp>
        <p:nvSpPr>
          <p:cNvPr id="19460" name="Oval 4"/>
          <p:cNvSpPr>
            <a:spLocks noChangeArrowheads="1"/>
          </p:cNvSpPr>
          <p:nvPr/>
        </p:nvSpPr>
        <p:spPr bwMode="auto">
          <a:xfrm>
            <a:off x="8877300" y="25146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Calibri" panose="020F0502020204030204"/>
                <a:cs typeface="Calibri" panose="020F0502020204030204"/>
              </a:rPr>
              <a:t>R</a:t>
            </a:r>
            <a:endParaRPr lang="en-US" sz="2400" baseline="-25000">
              <a:latin typeface="Calibri" panose="020F0502020204030204"/>
              <a:cs typeface="Calibri" panose="020F0502020204030204"/>
            </a:endParaRPr>
          </a:p>
        </p:txBody>
      </p:sp>
      <p:sp>
        <p:nvSpPr>
          <p:cNvPr id="19461" name="Oval 5"/>
          <p:cNvSpPr>
            <a:spLocks noChangeArrowheads="1"/>
          </p:cNvSpPr>
          <p:nvPr/>
        </p:nvSpPr>
        <p:spPr bwMode="auto">
          <a:xfrm>
            <a:off x="9486900" y="38862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Calibri" panose="020F0502020204030204"/>
                <a:cs typeface="Calibri" panose="020F0502020204030204"/>
              </a:rPr>
              <a:t>T</a:t>
            </a:r>
            <a:endParaRPr lang="en-US" sz="2400" baseline="-25000">
              <a:latin typeface="Calibri" panose="020F0502020204030204"/>
              <a:cs typeface="Calibri" panose="020F0502020204030204"/>
            </a:endParaRPr>
          </a:p>
        </p:txBody>
      </p:sp>
      <p:cxnSp>
        <p:nvCxnSpPr>
          <p:cNvPr id="19462" name="AutoShape 6"/>
          <p:cNvCxnSpPr>
            <a:cxnSpLocks noChangeShapeType="1"/>
            <a:stCxn id="19460" idx="4"/>
            <a:endCxn id="19461" idx="1"/>
          </p:cNvCxnSpPr>
          <p:nvPr/>
        </p:nvCxnSpPr>
        <p:spPr bwMode="auto">
          <a:xfrm>
            <a:off x="9144000" y="3062288"/>
            <a:ext cx="420688" cy="887412"/>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19463" name="Oval 7"/>
          <p:cNvSpPr>
            <a:spLocks noChangeArrowheads="1"/>
          </p:cNvSpPr>
          <p:nvPr/>
        </p:nvSpPr>
        <p:spPr bwMode="auto">
          <a:xfrm>
            <a:off x="10325100" y="25146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Calibri" panose="020F0502020204030204"/>
                <a:cs typeface="Calibri" panose="020F0502020204030204"/>
              </a:rPr>
              <a:t>B</a:t>
            </a:r>
          </a:p>
        </p:txBody>
      </p:sp>
      <p:cxnSp>
        <p:nvCxnSpPr>
          <p:cNvPr id="19464" name="AutoShape 8"/>
          <p:cNvCxnSpPr>
            <a:cxnSpLocks noChangeShapeType="1"/>
            <a:stCxn id="19463" idx="4"/>
            <a:endCxn id="19461" idx="7"/>
          </p:cNvCxnSpPr>
          <p:nvPr/>
        </p:nvCxnSpPr>
        <p:spPr bwMode="auto">
          <a:xfrm flipH="1">
            <a:off x="9942513" y="3062288"/>
            <a:ext cx="649287" cy="887412"/>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19465" name="Oval 9"/>
          <p:cNvSpPr>
            <a:spLocks noChangeArrowheads="1"/>
          </p:cNvSpPr>
          <p:nvPr/>
        </p:nvSpPr>
        <p:spPr bwMode="auto">
          <a:xfrm>
            <a:off x="8305800" y="3871913"/>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Calibri" panose="020F0502020204030204"/>
                <a:cs typeface="Calibri" panose="020F0502020204030204"/>
              </a:rPr>
              <a:t>D</a:t>
            </a:r>
            <a:endParaRPr lang="en-US" sz="2400" baseline="-25000">
              <a:latin typeface="Calibri" panose="020F0502020204030204"/>
              <a:cs typeface="Calibri" panose="020F0502020204030204"/>
            </a:endParaRPr>
          </a:p>
        </p:txBody>
      </p:sp>
      <p:cxnSp>
        <p:nvCxnSpPr>
          <p:cNvPr id="19466" name="AutoShape 10"/>
          <p:cNvCxnSpPr>
            <a:cxnSpLocks noChangeShapeType="1"/>
            <a:stCxn id="19460" idx="4"/>
            <a:endCxn id="19465" idx="0"/>
          </p:cNvCxnSpPr>
          <p:nvPr/>
        </p:nvCxnSpPr>
        <p:spPr bwMode="auto">
          <a:xfrm flipH="1">
            <a:off x="8572500" y="3062288"/>
            <a:ext cx="571500" cy="795337"/>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19467" name="Oval 11"/>
          <p:cNvSpPr>
            <a:spLocks noChangeArrowheads="1"/>
          </p:cNvSpPr>
          <p:nvPr/>
        </p:nvSpPr>
        <p:spPr bwMode="auto">
          <a:xfrm>
            <a:off x="8878888" y="13716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Calibri" panose="020F0502020204030204"/>
                <a:cs typeface="Calibri" panose="020F0502020204030204"/>
              </a:rPr>
              <a:t>L</a:t>
            </a:r>
          </a:p>
        </p:txBody>
      </p:sp>
      <p:cxnSp>
        <p:nvCxnSpPr>
          <p:cNvPr id="19468" name="AutoShape 12"/>
          <p:cNvCxnSpPr>
            <a:cxnSpLocks noChangeShapeType="1"/>
            <a:stCxn id="19467" idx="4"/>
            <a:endCxn id="19460" idx="0"/>
          </p:cNvCxnSpPr>
          <p:nvPr/>
        </p:nvCxnSpPr>
        <p:spPr bwMode="auto">
          <a:xfrm flipH="1">
            <a:off x="9144000" y="1919288"/>
            <a:ext cx="1588" cy="581025"/>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900" y="4648200"/>
            <a:ext cx="6286500" cy="4191000"/>
          </a:xfrm>
          <a:prstGeom prst="rect">
            <a:avLst/>
          </a:prstGeom>
        </p:spPr>
      </p:pic>
      <p:pic>
        <p:nvPicPr>
          <p:cNvPr id="3" name="Picture 2" descr="LowPres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4264851"/>
            <a:ext cx="990600" cy="7666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465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465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4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32C864D3-CE86-4CB7-8975-28E00ED2A685}" type="slidenum">
              <a:rPr lang="en-US" altLang="zh-CN"/>
              <a:t>7</a:t>
            </a:fld>
            <a:endParaRPr lang="en-US" altLang="zh-CN"/>
          </a:p>
        </p:txBody>
      </p:sp>
      <p:sp>
        <p:nvSpPr>
          <p:cNvPr id="155652" name="Text Box 4"/>
          <p:cNvSpPr txBox="1">
            <a:spLocks noChangeArrowheads="1"/>
          </p:cNvSpPr>
          <p:nvPr/>
        </p:nvSpPr>
        <p:spPr bwMode="auto">
          <a:xfrm>
            <a:off x="672042" y="1198916"/>
            <a:ext cx="10896600" cy="5576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20000"/>
              </a:spcBef>
              <a:buClr>
                <a:schemeClr val="folHlink"/>
              </a:buClr>
              <a:buSzPct val="60000"/>
            </a:pPr>
            <a:r>
              <a:rPr kumimoji="1" lang="zh-CN" altLang="en-US" sz="2400" b="1" dirty="0">
                <a:latin typeface="Tahoma" panose="020B0604030504040204" pitchFamily="34" charset="0"/>
                <a:ea typeface="楷体_GB2312" pitchFamily="49" charset="-122"/>
              </a:rPr>
              <a:t>推理过程实际上是不断寻找可用知识并加以运用的过程。</a:t>
            </a:r>
            <a:r>
              <a:rPr kumimoji="1" lang="en-US" altLang="zh-CN" sz="2400" b="1" dirty="0">
                <a:latin typeface="Tahoma" panose="020B0604030504040204" pitchFamily="34" charset="0"/>
                <a:ea typeface="楷体_GB2312" pitchFamily="49" charset="-122"/>
              </a:rPr>
              <a:t>1</a:t>
            </a:r>
            <a:r>
              <a:rPr kumimoji="1" lang="zh-CN" altLang="en-US" sz="2400" b="1" dirty="0">
                <a:latin typeface="Tahoma" panose="020B0604030504040204" pitchFamily="34" charset="0"/>
                <a:ea typeface="楷体_GB2312" pitchFamily="49" charset="-122"/>
              </a:rPr>
              <a:t>）</a:t>
            </a:r>
            <a:r>
              <a:rPr kumimoji="1" lang="zh-CN" altLang="en-US" sz="2400" b="1" dirty="0">
                <a:solidFill>
                  <a:srgbClr val="FF0000"/>
                </a:solidFill>
                <a:latin typeface="Tahoma" panose="020B0604030504040204" pitchFamily="34" charset="0"/>
                <a:ea typeface="楷体_GB2312" pitchFamily="49" charset="-122"/>
              </a:rPr>
              <a:t>寻找可用知识时，不确定性的知识和证据之间如何匹配？</a:t>
            </a:r>
            <a:r>
              <a:rPr kumimoji="1" lang="en-US" altLang="zh-CN" sz="2400" b="1" dirty="0">
                <a:latin typeface="Tahoma" panose="020B0604030504040204" pitchFamily="34" charset="0"/>
                <a:ea typeface="楷体_GB2312" pitchFamily="49" charset="-122"/>
              </a:rPr>
              <a:t>2</a:t>
            </a:r>
            <a:r>
              <a:rPr kumimoji="1" lang="zh-CN" altLang="en-US" sz="2400" b="1" dirty="0">
                <a:latin typeface="Tahoma" panose="020B0604030504040204" pitchFamily="34" charset="0"/>
                <a:ea typeface="楷体_GB2312" pitchFamily="49" charset="-122"/>
              </a:rPr>
              <a:t>）</a:t>
            </a:r>
            <a:r>
              <a:rPr kumimoji="1" lang="zh-CN" altLang="en-US" sz="2400" b="1" dirty="0">
                <a:solidFill>
                  <a:srgbClr val="FF0000"/>
                </a:solidFill>
                <a:latin typeface="Tahoma" panose="020B0604030504040204" pitchFamily="34" charset="0"/>
                <a:ea typeface="楷体_GB2312" pitchFamily="49" charset="-122"/>
              </a:rPr>
              <a:t>运用不确定性知识和证据进行推理时，如何更新不确定性的结论（即产生式规则表示中的假设）</a:t>
            </a:r>
            <a:endParaRPr kumimoji="1" lang="en-US" altLang="zh-CN" sz="2400" b="1" dirty="0">
              <a:solidFill>
                <a:srgbClr val="FF0000"/>
              </a:solidFill>
              <a:latin typeface="Tahoma" panose="020B0604030504040204" pitchFamily="34" charset="0"/>
              <a:ea typeface="楷体_GB2312" pitchFamily="49" charset="-122"/>
            </a:endParaRPr>
          </a:p>
          <a:p>
            <a:pPr>
              <a:lnSpc>
                <a:spcPct val="110000"/>
              </a:lnSpc>
              <a:spcBef>
                <a:spcPct val="30000"/>
              </a:spcBef>
              <a:buClr>
                <a:schemeClr val="hlink"/>
              </a:buClr>
              <a:buFont typeface="Wingdings" panose="05000000000000000000" pitchFamily="2" charset="2"/>
              <a:buNone/>
            </a:pPr>
            <a:r>
              <a:rPr kumimoji="1" lang="zh-CN" altLang="en-US" sz="2200" b="1" dirty="0">
                <a:solidFill>
                  <a:srgbClr val="A50021"/>
                </a:solidFill>
                <a:latin typeface="Times New Roman" panose="02020603050405020304" pitchFamily="18" charset="0"/>
                <a:ea typeface="楷体_GB2312" pitchFamily="49" charset="-122"/>
              </a:rPr>
              <a:t>（</a:t>
            </a:r>
            <a:r>
              <a:rPr kumimoji="1" lang="en-US" altLang="zh-CN" sz="2200" b="1" dirty="0">
                <a:solidFill>
                  <a:srgbClr val="A50021"/>
                </a:solidFill>
                <a:latin typeface="Times New Roman" panose="02020603050405020304" pitchFamily="18" charset="0"/>
                <a:ea typeface="楷体_GB2312" pitchFamily="49" charset="-122"/>
              </a:rPr>
              <a:t>1</a:t>
            </a:r>
            <a:r>
              <a:rPr kumimoji="1" lang="zh-CN" altLang="en-US" sz="2200" b="1" dirty="0">
                <a:solidFill>
                  <a:srgbClr val="A50021"/>
                </a:solidFill>
                <a:latin typeface="Times New Roman" panose="02020603050405020304" pitchFamily="18" charset="0"/>
                <a:ea typeface="楷体_GB2312" pitchFamily="49" charset="-122"/>
              </a:rPr>
              <a:t>）不确定性的匹配</a:t>
            </a:r>
            <a:endParaRPr kumimoji="1" lang="en-US" altLang="zh-CN" sz="2200" b="1" dirty="0">
              <a:solidFill>
                <a:srgbClr val="A50021"/>
              </a:solidFill>
              <a:latin typeface="Times New Roman" panose="02020603050405020304" pitchFamily="18" charset="0"/>
              <a:ea typeface="楷体_GB2312" pitchFamily="49" charset="-122"/>
            </a:endParaRPr>
          </a:p>
          <a:p>
            <a:pPr>
              <a:lnSpc>
                <a:spcPct val="110000"/>
              </a:lnSpc>
              <a:spcBef>
                <a:spcPct val="30000"/>
              </a:spcBef>
              <a:buClr>
                <a:schemeClr val="hlink"/>
              </a:buClr>
              <a:buFont typeface="Wingdings" panose="05000000000000000000" pitchFamily="2" charset="2"/>
              <a:buNone/>
            </a:pPr>
            <a:r>
              <a:rPr kumimoji="1" lang="zh-CN" altLang="en-US" sz="2200" b="1" dirty="0">
                <a:solidFill>
                  <a:srgbClr val="A50021"/>
                </a:solidFill>
                <a:latin typeface="Times New Roman" panose="02020603050405020304" pitchFamily="18" charset="0"/>
                <a:ea typeface="楷体_GB2312" pitchFamily="49" charset="-122"/>
              </a:rPr>
              <a:t>含义</a:t>
            </a:r>
          </a:p>
          <a:p>
            <a:pPr>
              <a:lnSpc>
                <a:spcPct val="110000"/>
              </a:lnSpc>
              <a:spcBef>
                <a:spcPct val="30000"/>
              </a:spcBef>
              <a:buClr>
                <a:schemeClr val="hlink"/>
              </a:buClr>
              <a:buFont typeface="Wingdings" panose="05000000000000000000" pitchFamily="2" charset="2"/>
              <a:buNone/>
            </a:pPr>
            <a:r>
              <a:rPr kumimoji="1" lang="zh-CN" altLang="en-US" sz="2200" b="1" dirty="0">
                <a:solidFill>
                  <a:srgbClr val="0000CC"/>
                </a:solidFill>
                <a:latin typeface="Times New Roman" panose="02020603050405020304" pitchFamily="18" charset="0"/>
                <a:ea typeface="楷体_GB2312" pitchFamily="49" charset="-122"/>
              </a:rPr>
              <a:t>    不确定的前提条件与不确定的事实匹配</a:t>
            </a:r>
          </a:p>
          <a:p>
            <a:pPr>
              <a:lnSpc>
                <a:spcPct val="110000"/>
              </a:lnSpc>
              <a:spcBef>
                <a:spcPct val="30000"/>
              </a:spcBef>
              <a:buClr>
                <a:schemeClr val="hlink"/>
              </a:buClr>
              <a:buFont typeface="Wingdings" panose="05000000000000000000" pitchFamily="2" charset="2"/>
              <a:buNone/>
            </a:pPr>
            <a:r>
              <a:rPr kumimoji="1" lang="zh-CN" altLang="en-US" sz="2200" b="1" dirty="0">
                <a:solidFill>
                  <a:srgbClr val="A50021"/>
                </a:solidFill>
                <a:latin typeface="Times New Roman" panose="02020603050405020304" pitchFamily="18" charset="0"/>
                <a:ea typeface="楷体_GB2312" pitchFamily="49" charset="-122"/>
              </a:rPr>
              <a:t>问题</a:t>
            </a:r>
          </a:p>
          <a:p>
            <a:pPr>
              <a:lnSpc>
                <a:spcPct val="110000"/>
              </a:lnSpc>
              <a:spcBef>
                <a:spcPct val="30000"/>
              </a:spcBef>
              <a:buClr>
                <a:schemeClr val="hlink"/>
              </a:buClr>
              <a:buFont typeface="Wingdings" panose="05000000000000000000" pitchFamily="2" charset="2"/>
              <a:buNone/>
            </a:pPr>
            <a:r>
              <a:rPr kumimoji="1" lang="zh-CN" altLang="en-US" sz="2200" b="1" dirty="0">
                <a:solidFill>
                  <a:srgbClr val="0000CC"/>
                </a:solidFill>
                <a:latin typeface="Times New Roman" panose="02020603050405020304" pitchFamily="18" charset="0"/>
                <a:ea typeface="楷体_GB2312" pitchFamily="49" charset="-122"/>
              </a:rPr>
              <a:t>    前提是不确定的，事实也是不确定的</a:t>
            </a:r>
          </a:p>
          <a:p>
            <a:pPr>
              <a:lnSpc>
                <a:spcPct val="110000"/>
              </a:lnSpc>
              <a:spcBef>
                <a:spcPct val="30000"/>
              </a:spcBef>
              <a:buClr>
                <a:schemeClr val="hlink"/>
              </a:buClr>
              <a:buFont typeface="Wingdings" panose="05000000000000000000" pitchFamily="2" charset="2"/>
              <a:buNone/>
            </a:pPr>
            <a:r>
              <a:rPr kumimoji="1" lang="zh-CN" altLang="en-US" sz="2200" b="1" dirty="0">
                <a:solidFill>
                  <a:srgbClr val="A50021"/>
                </a:solidFill>
                <a:latin typeface="Times New Roman" panose="02020603050405020304" pitchFamily="18" charset="0"/>
                <a:ea typeface="楷体_GB2312" pitchFamily="49" charset="-122"/>
              </a:rPr>
              <a:t>方法</a:t>
            </a:r>
          </a:p>
          <a:p>
            <a:pPr>
              <a:lnSpc>
                <a:spcPct val="110000"/>
              </a:lnSpc>
              <a:spcBef>
                <a:spcPct val="30000"/>
              </a:spcBef>
              <a:buClr>
                <a:schemeClr val="hlink"/>
              </a:buClr>
              <a:buFont typeface="Wingdings" panose="05000000000000000000" pitchFamily="2" charset="2"/>
              <a:buNone/>
            </a:pPr>
            <a:r>
              <a:rPr kumimoji="1" lang="zh-CN" altLang="en-US" sz="2200" b="1" dirty="0">
                <a:solidFill>
                  <a:srgbClr val="0000CC"/>
                </a:solidFill>
                <a:latin typeface="Times New Roman" panose="02020603050405020304" pitchFamily="18" charset="0"/>
                <a:ea typeface="楷体_GB2312" pitchFamily="49" charset="-122"/>
              </a:rPr>
              <a:t>    设计一个计算相似程度的算法，给出相似的限度</a:t>
            </a:r>
          </a:p>
          <a:p>
            <a:pPr>
              <a:lnSpc>
                <a:spcPct val="110000"/>
              </a:lnSpc>
              <a:spcBef>
                <a:spcPct val="30000"/>
              </a:spcBef>
              <a:buClr>
                <a:schemeClr val="hlink"/>
              </a:buClr>
              <a:buFont typeface="Wingdings" panose="05000000000000000000" pitchFamily="2" charset="2"/>
              <a:buNone/>
            </a:pPr>
            <a:r>
              <a:rPr kumimoji="1" lang="zh-CN" altLang="en-US" sz="2200" b="1" dirty="0">
                <a:solidFill>
                  <a:srgbClr val="A50021"/>
                </a:solidFill>
                <a:latin typeface="Times New Roman" panose="02020603050405020304" pitchFamily="18" charset="0"/>
                <a:ea typeface="楷体_GB2312" pitchFamily="49" charset="-122"/>
              </a:rPr>
              <a:t>标志</a:t>
            </a:r>
          </a:p>
          <a:p>
            <a:pPr>
              <a:lnSpc>
                <a:spcPct val="110000"/>
              </a:lnSpc>
              <a:spcBef>
                <a:spcPct val="30000"/>
              </a:spcBef>
              <a:buClr>
                <a:schemeClr val="hlink"/>
              </a:buClr>
              <a:buFont typeface="Wingdings" panose="05000000000000000000" pitchFamily="2" charset="2"/>
              <a:buNone/>
            </a:pPr>
            <a:r>
              <a:rPr kumimoji="1" lang="zh-CN" altLang="en-US" sz="2200" b="1" dirty="0">
                <a:solidFill>
                  <a:srgbClr val="0000CC"/>
                </a:solidFill>
                <a:latin typeface="Times New Roman" panose="02020603050405020304" pitchFamily="18" charset="0"/>
                <a:ea typeface="楷体_GB2312" pitchFamily="49" charset="-122"/>
              </a:rPr>
              <a:t>    相似度落在规定限度内为匹配，否则为不匹配</a:t>
            </a:r>
          </a:p>
        </p:txBody>
      </p:sp>
      <p:sp>
        <p:nvSpPr>
          <p:cNvPr id="155653" name="Text Box 5"/>
          <p:cNvSpPr txBox="1">
            <a:spLocks noChangeArrowheads="1"/>
          </p:cNvSpPr>
          <p:nvPr/>
        </p:nvSpPr>
        <p:spPr bwMode="auto">
          <a:xfrm>
            <a:off x="527051" y="296863"/>
            <a:ext cx="1118658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15000"/>
              </a:spcBef>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5.1.3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不确定性推理</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dirty="0">
                <a:latin typeface="Calibri" panose="020F0502020204030204"/>
                <a:ea typeface="MS PGothic" panose="020B0600070205080204" pitchFamily="34" charset="-128"/>
                <a:cs typeface="Calibri" panose="020F0502020204030204"/>
              </a:rPr>
              <a:t>Active / Inactive Paths</a:t>
            </a:r>
          </a:p>
        </p:txBody>
      </p:sp>
      <p:sp>
        <p:nvSpPr>
          <p:cNvPr id="59394" name="Rectangle 3"/>
          <p:cNvSpPr>
            <a:spLocks noGrp="1" noChangeArrowheads="1"/>
          </p:cNvSpPr>
          <p:nvPr>
            <p:ph idx="1"/>
          </p:nvPr>
        </p:nvSpPr>
        <p:spPr>
          <a:xfrm>
            <a:off x="144780" y="1447800"/>
            <a:ext cx="7551420" cy="5029200"/>
          </a:xfrm>
        </p:spPr>
        <p:txBody>
          <a:bodyPr>
            <a:normAutofit lnSpcReduction="10000"/>
          </a:bodyPr>
          <a:lstStyle/>
          <a:p>
            <a:pPr eaLnBrk="1" hangingPunct="1">
              <a:lnSpc>
                <a:spcPct val="80000"/>
              </a:lnSpc>
            </a:pPr>
            <a:r>
              <a:rPr lang="en-US" sz="2400" dirty="0">
                <a:latin typeface="Calibri" panose="020F0502020204030204"/>
                <a:ea typeface="MS PGothic" panose="020B0600070205080204" pitchFamily="34" charset="-128"/>
                <a:cs typeface="Calibri" panose="020F0502020204030204"/>
              </a:rPr>
              <a:t>Question: Are X and Y conditionally independent given evidence variables {Z}?</a:t>
            </a:r>
            <a:endParaRPr lang="en-US" sz="1400" dirty="0">
              <a:latin typeface="Calibri" panose="020F0502020204030204"/>
              <a:ea typeface="MS PGothic" panose="020B0600070205080204" pitchFamily="34" charset="-128"/>
              <a:cs typeface="Calibri" panose="020F0502020204030204"/>
            </a:endParaRPr>
          </a:p>
          <a:p>
            <a:pPr lvl="1" eaLnBrk="1" hangingPunct="1">
              <a:lnSpc>
                <a:spcPct val="80000"/>
              </a:lnSpc>
            </a:pPr>
            <a:r>
              <a:rPr lang="en-US" sz="1800" dirty="0">
                <a:latin typeface="Calibri" panose="020F0502020204030204"/>
                <a:ea typeface="MS PGothic" panose="020B0600070205080204" pitchFamily="34" charset="-128"/>
                <a:cs typeface="Calibri" panose="020F0502020204030204"/>
              </a:rPr>
              <a:t>Yes, if X and Y </a:t>
            </a:r>
            <a:r>
              <a:rPr lang="ja-JP" altLang="en-US" sz="1800" dirty="0">
                <a:latin typeface="Calibri" panose="020F0502020204030204"/>
                <a:ea typeface="MS PGothic" panose="020B0600070205080204" pitchFamily="34" charset="-128"/>
                <a:cs typeface="Calibri" panose="020F0502020204030204"/>
              </a:rPr>
              <a:t>“</a:t>
            </a:r>
            <a:r>
              <a:rPr lang="en-US" altLang="ja-JP" sz="1800" dirty="0">
                <a:latin typeface="Calibri" panose="020F0502020204030204"/>
                <a:ea typeface="MS PGothic" panose="020B0600070205080204" pitchFamily="34" charset="-128"/>
                <a:cs typeface="Calibri" panose="020F0502020204030204"/>
              </a:rPr>
              <a:t>d-separated</a:t>
            </a:r>
            <a:r>
              <a:rPr lang="ja-JP" altLang="en-US" sz="1800" dirty="0">
                <a:latin typeface="Calibri" panose="020F0502020204030204"/>
                <a:ea typeface="MS PGothic" panose="020B0600070205080204" pitchFamily="34" charset="-128"/>
                <a:cs typeface="Calibri" panose="020F0502020204030204"/>
              </a:rPr>
              <a:t>”</a:t>
            </a:r>
            <a:r>
              <a:rPr lang="en-US" altLang="ja-JP" sz="1800" dirty="0">
                <a:latin typeface="Calibri" panose="020F0502020204030204"/>
                <a:ea typeface="MS PGothic" panose="020B0600070205080204" pitchFamily="34" charset="-128"/>
                <a:cs typeface="Calibri" panose="020F0502020204030204"/>
              </a:rPr>
              <a:t> by Z</a:t>
            </a:r>
          </a:p>
          <a:p>
            <a:pPr lvl="1" eaLnBrk="1" hangingPunct="1">
              <a:lnSpc>
                <a:spcPct val="80000"/>
              </a:lnSpc>
            </a:pPr>
            <a:r>
              <a:rPr lang="en-US" sz="1800" dirty="0">
                <a:latin typeface="Calibri" panose="020F0502020204030204"/>
                <a:ea typeface="MS PGothic" panose="020B0600070205080204" pitchFamily="34" charset="-128"/>
                <a:cs typeface="Calibri" panose="020F0502020204030204"/>
              </a:rPr>
              <a:t>Consider all (undirected) paths from X to Y</a:t>
            </a:r>
            <a:endParaRPr lang="en-US" sz="900" dirty="0">
              <a:latin typeface="Calibri" panose="020F0502020204030204"/>
              <a:ea typeface="MS PGothic" panose="020B0600070205080204" pitchFamily="34" charset="-128"/>
              <a:cs typeface="Calibri" panose="020F0502020204030204"/>
            </a:endParaRPr>
          </a:p>
          <a:p>
            <a:pPr lvl="1" eaLnBrk="1" hangingPunct="1">
              <a:lnSpc>
                <a:spcPct val="80000"/>
              </a:lnSpc>
            </a:pPr>
            <a:r>
              <a:rPr lang="en-US" sz="1800" dirty="0">
                <a:latin typeface="Calibri" panose="020F0502020204030204"/>
                <a:ea typeface="MS PGothic" panose="020B0600070205080204" pitchFamily="34" charset="-128"/>
                <a:cs typeface="Calibri" panose="020F0502020204030204"/>
              </a:rPr>
              <a:t>No active paths = independence!</a:t>
            </a:r>
          </a:p>
          <a:p>
            <a:pPr lvl="2" eaLnBrk="1" hangingPunct="1">
              <a:lnSpc>
                <a:spcPct val="80000"/>
              </a:lnSpc>
            </a:pPr>
            <a:endParaRPr lang="en-US" sz="1400" dirty="0">
              <a:latin typeface="Calibri" panose="020F0502020204030204"/>
              <a:ea typeface="MS PGothic" panose="020B0600070205080204" pitchFamily="34" charset="-128"/>
              <a:cs typeface="Calibri" panose="020F0502020204030204"/>
            </a:endParaRPr>
          </a:p>
          <a:p>
            <a:pPr eaLnBrk="1" hangingPunct="1">
              <a:lnSpc>
                <a:spcPct val="80000"/>
              </a:lnSpc>
            </a:pPr>
            <a:endParaRPr lang="en-US" sz="2400" dirty="0">
              <a:latin typeface="Calibri" panose="020F0502020204030204"/>
              <a:ea typeface="MS PGothic" panose="020B0600070205080204" pitchFamily="34" charset="-128"/>
              <a:cs typeface="Calibri" panose="020F0502020204030204"/>
            </a:endParaRPr>
          </a:p>
          <a:p>
            <a:pPr eaLnBrk="1" hangingPunct="1">
              <a:lnSpc>
                <a:spcPct val="80000"/>
              </a:lnSpc>
            </a:pPr>
            <a:r>
              <a:rPr lang="en-US" sz="2400" dirty="0">
                <a:latin typeface="Calibri" panose="020F0502020204030204"/>
                <a:ea typeface="MS PGothic" panose="020B0600070205080204" pitchFamily="34" charset="-128"/>
                <a:cs typeface="Calibri" panose="020F0502020204030204"/>
              </a:rPr>
              <a:t>A path is active if each triple is active:</a:t>
            </a:r>
          </a:p>
          <a:p>
            <a:pPr lvl="1" eaLnBrk="1" hangingPunct="1">
              <a:lnSpc>
                <a:spcPct val="80000"/>
              </a:lnSpc>
            </a:pPr>
            <a:r>
              <a:rPr lang="en-US" sz="1800" dirty="0">
                <a:latin typeface="Calibri" panose="020F0502020204030204"/>
                <a:ea typeface="MS PGothic" panose="020B0600070205080204" pitchFamily="34" charset="-128"/>
                <a:cs typeface="Calibri" panose="020F0502020204030204"/>
              </a:rPr>
              <a:t>Causal chain A </a:t>
            </a:r>
            <a:r>
              <a:rPr lang="en-US" sz="1800" dirty="0">
                <a:latin typeface="Calibri" panose="020F0502020204030204"/>
                <a:ea typeface="MS PGothic" panose="020B0600070205080204" pitchFamily="34" charset="-128"/>
                <a:cs typeface="Calibri" panose="020F0502020204030204"/>
                <a:sym typeface="Symbol" panose="05050102010706020507" pitchFamily="18" charset="2"/>
              </a:rPr>
              <a:t> </a:t>
            </a:r>
            <a:r>
              <a:rPr lang="en-US" sz="1800" dirty="0">
                <a:latin typeface="Calibri" panose="020F0502020204030204"/>
                <a:ea typeface="MS PGothic" panose="020B0600070205080204" pitchFamily="34" charset="-128"/>
                <a:cs typeface="Calibri" panose="020F0502020204030204"/>
              </a:rPr>
              <a:t>B </a:t>
            </a:r>
            <a:r>
              <a:rPr lang="en-US" sz="1800" dirty="0">
                <a:latin typeface="Calibri" panose="020F0502020204030204"/>
                <a:ea typeface="MS PGothic" panose="020B0600070205080204" pitchFamily="34" charset="-128"/>
                <a:cs typeface="Calibri" panose="020F0502020204030204"/>
                <a:sym typeface="Symbol" panose="05050102010706020507" pitchFamily="18" charset="2"/>
              </a:rPr>
              <a:t> </a:t>
            </a:r>
            <a:r>
              <a:rPr lang="en-US" sz="1800" dirty="0">
                <a:latin typeface="Calibri" panose="020F0502020204030204"/>
                <a:ea typeface="MS PGothic" panose="020B0600070205080204" pitchFamily="34" charset="-128"/>
                <a:cs typeface="Calibri" panose="020F0502020204030204"/>
              </a:rPr>
              <a:t>C where B is unobserved (either direction)</a:t>
            </a:r>
          </a:p>
          <a:p>
            <a:pPr lvl="1" eaLnBrk="1" hangingPunct="1">
              <a:lnSpc>
                <a:spcPct val="80000"/>
              </a:lnSpc>
            </a:pPr>
            <a:r>
              <a:rPr lang="en-US" sz="1800" dirty="0">
                <a:latin typeface="Calibri" panose="020F0502020204030204"/>
                <a:ea typeface="MS PGothic" panose="020B0600070205080204" pitchFamily="34" charset="-128"/>
                <a:cs typeface="Calibri" panose="020F0502020204030204"/>
              </a:rPr>
              <a:t>Common cause A </a:t>
            </a:r>
            <a:r>
              <a:rPr lang="en-US" sz="1800" dirty="0">
                <a:latin typeface="Calibri" panose="020F0502020204030204"/>
                <a:ea typeface="MS PGothic" panose="020B0600070205080204" pitchFamily="34" charset="-128"/>
                <a:cs typeface="Calibri" panose="020F0502020204030204"/>
                <a:sym typeface="Symbol" panose="05050102010706020507" pitchFamily="18" charset="2"/>
              </a:rPr>
              <a:t> </a:t>
            </a:r>
            <a:r>
              <a:rPr lang="en-US" sz="1800" dirty="0">
                <a:latin typeface="Calibri" panose="020F0502020204030204"/>
                <a:ea typeface="MS PGothic" panose="020B0600070205080204" pitchFamily="34" charset="-128"/>
                <a:cs typeface="Calibri" panose="020F0502020204030204"/>
              </a:rPr>
              <a:t>B </a:t>
            </a:r>
            <a:r>
              <a:rPr lang="en-US" sz="1800" dirty="0">
                <a:latin typeface="Calibri" panose="020F0502020204030204"/>
                <a:ea typeface="MS PGothic" panose="020B0600070205080204" pitchFamily="34" charset="-128"/>
                <a:cs typeface="Calibri" panose="020F0502020204030204"/>
                <a:sym typeface="Symbol" panose="05050102010706020507" pitchFamily="18" charset="2"/>
              </a:rPr>
              <a:t> </a:t>
            </a:r>
            <a:r>
              <a:rPr lang="en-US" sz="1800" dirty="0">
                <a:latin typeface="Calibri" panose="020F0502020204030204"/>
                <a:ea typeface="MS PGothic" panose="020B0600070205080204" pitchFamily="34" charset="-128"/>
                <a:cs typeface="Calibri" panose="020F0502020204030204"/>
              </a:rPr>
              <a:t>C where B is unobserved</a:t>
            </a:r>
          </a:p>
          <a:p>
            <a:pPr lvl="1" eaLnBrk="1" hangingPunct="1">
              <a:lnSpc>
                <a:spcPct val="80000"/>
              </a:lnSpc>
            </a:pPr>
            <a:r>
              <a:rPr lang="en-US" sz="1800" dirty="0">
                <a:latin typeface="Calibri" panose="020F0502020204030204"/>
                <a:ea typeface="MS PGothic" panose="020B0600070205080204" pitchFamily="34" charset="-128"/>
                <a:cs typeface="Calibri" panose="020F0502020204030204"/>
              </a:rPr>
              <a:t>Common effect (aka v-structure)</a:t>
            </a:r>
          </a:p>
          <a:p>
            <a:pPr lvl="1" eaLnBrk="1" hangingPunct="1">
              <a:lnSpc>
                <a:spcPct val="80000"/>
              </a:lnSpc>
              <a:buFont typeface="Wingdings" panose="05000000000000000000" pitchFamily="2" charset="2"/>
              <a:buNone/>
            </a:pPr>
            <a:r>
              <a:rPr lang="en-US" sz="1800" dirty="0">
                <a:latin typeface="Calibri" panose="020F0502020204030204"/>
                <a:ea typeface="MS PGothic" panose="020B0600070205080204" pitchFamily="34" charset="-128"/>
                <a:cs typeface="Calibri" panose="020F0502020204030204"/>
              </a:rPr>
              <a:t>	</a:t>
            </a:r>
            <a:r>
              <a:rPr lang="en-US" sz="1800" dirty="0">
                <a:solidFill>
                  <a:srgbClr val="FF0000"/>
                </a:solidFill>
                <a:latin typeface="Calibri" panose="020F0502020204030204"/>
                <a:ea typeface="MS PGothic" panose="020B0600070205080204" pitchFamily="34" charset="-128"/>
                <a:cs typeface="Calibri" panose="020F0502020204030204"/>
              </a:rPr>
              <a:t>A </a:t>
            </a:r>
            <a:r>
              <a:rPr lang="en-US" sz="1800" dirty="0">
                <a:solidFill>
                  <a:srgbClr val="FF0000"/>
                </a:solidFill>
                <a:latin typeface="Calibri" panose="020F0502020204030204"/>
                <a:ea typeface="MS PGothic" panose="020B0600070205080204" pitchFamily="34" charset="-128"/>
                <a:cs typeface="Calibri" panose="020F0502020204030204"/>
                <a:sym typeface="Symbol" panose="05050102010706020507" pitchFamily="18" charset="2"/>
              </a:rPr>
              <a:t> </a:t>
            </a:r>
            <a:r>
              <a:rPr lang="en-US" sz="1800" dirty="0">
                <a:solidFill>
                  <a:srgbClr val="FF0000"/>
                </a:solidFill>
                <a:latin typeface="Calibri" panose="020F0502020204030204"/>
                <a:ea typeface="MS PGothic" panose="020B0600070205080204" pitchFamily="34" charset="-128"/>
                <a:cs typeface="Calibri" panose="020F0502020204030204"/>
              </a:rPr>
              <a:t>B </a:t>
            </a:r>
            <a:r>
              <a:rPr lang="en-US" sz="1800" dirty="0">
                <a:solidFill>
                  <a:srgbClr val="FF0000"/>
                </a:solidFill>
                <a:latin typeface="Calibri" panose="020F0502020204030204"/>
                <a:ea typeface="MS PGothic" panose="020B0600070205080204" pitchFamily="34" charset="-128"/>
                <a:cs typeface="Calibri" panose="020F0502020204030204"/>
                <a:sym typeface="Symbol" panose="05050102010706020507" pitchFamily="18" charset="2"/>
              </a:rPr>
              <a:t> </a:t>
            </a:r>
            <a:r>
              <a:rPr lang="en-US" sz="1800" dirty="0">
                <a:solidFill>
                  <a:srgbClr val="FF0000"/>
                </a:solidFill>
                <a:latin typeface="Calibri" panose="020F0502020204030204"/>
                <a:ea typeface="MS PGothic" panose="020B0600070205080204" pitchFamily="34" charset="-128"/>
                <a:cs typeface="Calibri" panose="020F0502020204030204"/>
              </a:rPr>
              <a:t>C where B </a:t>
            </a:r>
            <a:r>
              <a:rPr lang="en-US" sz="1800" i="1" dirty="0">
                <a:solidFill>
                  <a:srgbClr val="FF0000"/>
                </a:solidFill>
                <a:latin typeface="Calibri" panose="020F0502020204030204"/>
                <a:ea typeface="MS PGothic" panose="020B0600070205080204" pitchFamily="34" charset="-128"/>
                <a:cs typeface="Calibri" panose="020F0502020204030204"/>
              </a:rPr>
              <a:t>or one of its </a:t>
            </a:r>
            <a:r>
              <a:rPr lang="en-US" sz="1800" i="1" dirty="0" err="1">
                <a:solidFill>
                  <a:srgbClr val="FF0000"/>
                </a:solidFill>
                <a:latin typeface="Calibri" panose="020F0502020204030204"/>
                <a:ea typeface="MS PGothic" panose="020B0600070205080204" pitchFamily="34" charset="-128"/>
                <a:cs typeface="Calibri" panose="020F0502020204030204"/>
              </a:rPr>
              <a:t>descendents</a:t>
            </a:r>
            <a:r>
              <a:rPr lang="en-US" sz="1800" dirty="0">
                <a:solidFill>
                  <a:srgbClr val="FF0000"/>
                </a:solidFill>
                <a:latin typeface="Calibri" panose="020F0502020204030204"/>
                <a:ea typeface="MS PGothic" panose="020B0600070205080204" pitchFamily="34" charset="-128"/>
                <a:cs typeface="Calibri" panose="020F0502020204030204"/>
              </a:rPr>
              <a:t> is observed</a:t>
            </a:r>
          </a:p>
          <a:p>
            <a:pPr lvl="1" eaLnBrk="1" hangingPunct="1">
              <a:lnSpc>
                <a:spcPct val="80000"/>
              </a:lnSpc>
              <a:buFont typeface="Wingdings" panose="05000000000000000000" pitchFamily="2" charset="2"/>
              <a:buNone/>
            </a:pPr>
            <a:r>
              <a:rPr lang="en-US" sz="1000" dirty="0">
                <a:latin typeface="Calibri" panose="020F0502020204030204"/>
                <a:ea typeface="MS PGothic" panose="020B0600070205080204" pitchFamily="34" charset="-128"/>
                <a:cs typeface="Calibri" panose="020F0502020204030204"/>
              </a:rPr>
              <a:t>	</a:t>
            </a:r>
          </a:p>
          <a:p>
            <a:pPr eaLnBrk="1" hangingPunct="1">
              <a:lnSpc>
                <a:spcPct val="80000"/>
              </a:lnSpc>
              <a:buClr>
                <a:srgbClr val="333399"/>
              </a:buClr>
            </a:pPr>
            <a:endParaRPr lang="en-US" sz="2400" dirty="0">
              <a:solidFill>
                <a:srgbClr val="333399"/>
              </a:solidFill>
              <a:latin typeface="Calibri" panose="020F0502020204030204"/>
              <a:ea typeface="MS PGothic" panose="020B0600070205080204" pitchFamily="34" charset="-128"/>
              <a:cs typeface="Calibri" panose="020F0502020204030204"/>
            </a:endParaRPr>
          </a:p>
          <a:p>
            <a:pPr eaLnBrk="1" hangingPunct="1">
              <a:lnSpc>
                <a:spcPct val="80000"/>
              </a:lnSpc>
              <a:buClr>
                <a:srgbClr val="333399"/>
              </a:buClr>
            </a:pPr>
            <a:r>
              <a:rPr lang="en-US" sz="2400" dirty="0">
                <a:solidFill>
                  <a:srgbClr val="333399"/>
                </a:solidFill>
                <a:latin typeface="Calibri" panose="020F0502020204030204"/>
                <a:ea typeface="MS PGothic" panose="020B0600070205080204" pitchFamily="34" charset="-128"/>
                <a:cs typeface="Calibri" panose="020F0502020204030204"/>
              </a:rPr>
              <a:t>All it takes to block a path is a single inactive segment</a:t>
            </a:r>
            <a:endParaRPr lang="en-US" sz="1800" dirty="0">
              <a:latin typeface="Calibri" panose="020F0502020204030204"/>
              <a:ea typeface="MS PGothic" panose="020B0600070205080204" pitchFamily="34" charset="-128"/>
              <a:cs typeface="Calibri" panose="020F0502020204030204"/>
            </a:endParaRPr>
          </a:p>
          <a:p>
            <a:pPr lvl="1" eaLnBrk="1" hangingPunct="1">
              <a:lnSpc>
                <a:spcPct val="80000"/>
              </a:lnSpc>
              <a:buFont typeface="Wingdings" panose="05000000000000000000" pitchFamily="2" charset="2"/>
              <a:buNone/>
            </a:pPr>
            <a:endParaRPr lang="en-US" sz="1800" dirty="0">
              <a:latin typeface="Calibri" panose="020F0502020204030204"/>
              <a:ea typeface="MS PGothic" panose="020B0600070205080204" pitchFamily="34" charset="-128"/>
              <a:cs typeface="Calibri" panose="020F0502020204030204"/>
            </a:endParaRPr>
          </a:p>
          <a:p>
            <a:pPr lvl="1" eaLnBrk="1" hangingPunct="1">
              <a:lnSpc>
                <a:spcPct val="80000"/>
              </a:lnSpc>
              <a:buFont typeface="Wingdings" panose="05000000000000000000" pitchFamily="2" charset="2"/>
              <a:buNone/>
            </a:pPr>
            <a:r>
              <a:rPr lang="en-US" sz="1800" dirty="0">
                <a:latin typeface="Calibri" panose="020F0502020204030204"/>
                <a:ea typeface="MS PGothic" panose="020B0600070205080204" pitchFamily="34" charset="-128"/>
                <a:cs typeface="Calibri" panose="020F0502020204030204"/>
              </a:rPr>
              <a:t>	</a:t>
            </a:r>
          </a:p>
        </p:txBody>
      </p:sp>
      <p:grpSp>
        <p:nvGrpSpPr>
          <p:cNvPr id="59395" name="Group 186"/>
          <p:cNvGrpSpPr/>
          <p:nvPr/>
        </p:nvGrpSpPr>
        <p:grpSpPr bwMode="auto">
          <a:xfrm>
            <a:off x="7620000" y="2041525"/>
            <a:ext cx="1600200" cy="320675"/>
            <a:chOff x="4572000" y="1676400"/>
            <a:chExt cx="1905000" cy="381000"/>
          </a:xfrm>
        </p:grpSpPr>
        <p:sp>
          <p:nvSpPr>
            <p:cNvPr id="59437" name="Oval 9"/>
            <p:cNvSpPr>
              <a:spLocks noChangeArrowheads="1"/>
            </p:cNvSpPr>
            <p:nvPr/>
          </p:nvSpPr>
          <p:spPr bwMode="auto">
            <a:xfrm>
              <a:off x="4572000" y="1676400"/>
              <a:ext cx="381000" cy="381000"/>
            </a:xfrm>
            <a:prstGeom prst="ellipse">
              <a:avLst/>
            </a:prstGeom>
            <a:solidFill>
              <a:schemeClr val="bg1"/>
            </a:solidFill>
            <a:ln w="28575">
              <a:solidFill>
                <a:schemeClr val="tx1"/>
              </a:solidFill>
              <a:round/>
            </a:ln>
          </p:spPr>
          <p:txBody>
            <a:bodyPr wrap="none" anchor="ctr"/>
            <a:lstStyle/>
            <a:p>
              <a:pPr algn="ctr"/>
              <a:endParaRPr lang="en-US" sz="2000">
                <a:latin typeface="Calibri" panose="020F0502020204030204"/>
                <a:cs typeface="Calibri" panose="020F0502020204030204"/>
              </a:endParaRPr>
            </a:p>
          </p:txBody>
        </p:sp>
        <p:sp>
          <p:nvSpPr>
            <p:cNvPr id="59438" name="Oval 9"/>
            <p:cNvSpPr>
              <a:spLocks noChangeArrowheads="1"/>
            </p:cNvSpPr>
            <p:nvPr/>
          </p:nvSpPr>
          <p:spPr bwMode="auto">
            <a:xfrm>
              <a:off x="5334000" y="1676400"/>
              <a:ext cx="381000" cy="381000"/>
            </a:xfrm>
            <a:prstGeom prst="ellipse">
              <a:avLst/>
            </a:prstGeom>
            <a:solidFill>
              <a:schemeClr val="bg1"/>
            </a:solidFill>
            <a:ln w="28575">
              <a:solidFill>
                <a:schemeClr val="tx1"/>
              </a:solidFill>
              <a:round/>
            </a:ln>
          </p:spPr>
          <p:txBody>
            <a:bodyPr wrap="none" anchor="ctr"/>
            <a:lstStyle/>
            <a:p>
              <a:pPr algn="ctr"/>
              <a:endParaRPr lang="en-US" sz="2000">
                <a:latin typeface="Calibri" panose="020F0502020204030204"/>
                <a:cs typeface="Calibri" panose="020F0502020204030204"/>
              </a:endParaRPr>
            </a:p>
          </p:txBody>
        </p:sp>
        <p:sp>
          <p:nvSpPr>
            <p:cNvPr id="59439" name="Oval 9"/>
            <p:cNvSpPr>
              <a:spLocks noChangeArrowheads="1"/>
            </p:cNvSpPr>
            <p:nvPr/>
          </p:nvSpPr>
          <p:spPr bwMode="auto">
            <a:xfrm>
              <a:off x="6096000" y="1676400"/>
              <a:ext cx="381000" cy="381000"/>
            </a:xfrm>
            <a:prstGeom prst="ellipse">
              <a:avLst/>
            </a:prstGeom>
            <a:solidFill>
              <a:schemeClr val="bg1"/>
            </a:solidFill>
            <a:ln w="28575">
              <a:solidFill>
                <a:schemeClr val="tx1"/>
              </a:solidFill>
              <a:round/>
            </a:ln>
          </p:spPr>
          <p:txBody>
            <a:bodyPr wrap="none" anchor="ctr"/>
            <a:lstStyle/>
            <a:p>
              <a:pPr algn="ctr"/>
              <a:endParaRPr lang="en-US" sz="2000">
                <a:latin typeface="Calibri" panose="020F0502020204030204"/>
                <a:cs typeface="Calibri" panose="020F0502020204030204"/>
              </a:endParaRPr>
            </a:p>
          </p:txBody>
        </p:sp>
        <p:cxnSp>
          <p:nvCxnSpPr>
            <p:cNvPr id="59440" name="AutoShape 10"/>
            <p:cNvCxnSpPr>
              <a:cxnSpLocks noChangeShapeType="1"/>
              <a:stCxn id="59437" idx="6"/>
              <a:endCxn id="59438" idx="2"/>
            </p:cNvCxnSpPr>
            <p:nvPr/>
          </p:nvCxnSpPr>
          <p:spPr bwMode="auto">
            <a:xfrm>
              <a:off x="4953000" y="1866900"/>
              <a:ext cx="381000" cy="1588"/>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cxnSp>
          <p:nvCxnSpPr>
            <p:cNvPr id="59441" name="AutoShape 10"/>
            <p:cNvCxnSpPr>
              <a:cxnSpLocks noChangeShapeType="1"/>
              <a:stCxn id="59438" idx="6"/>
              <a:endCxn id="59439" idx="2"/>
            </p:cNvCxnSpPr>
            <p:nvPr/>
          </p:nvCxnSpPr>
          <p:spPr bwMode="auto">
            <a:xfrm>
              <a:off x="5715000" y="1866900"/>
              <a:ext cx="381000" cy="1588"/>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grpSp>
      <p:grpSp>
        <p:nvGrpSpPr>
          <p:cNvPr id="59396" name="Group 185"/>
          <p:cNvGrpSpPr/>
          <p:nvPr/>
        </p:nvGrpSpPr>
        <p:grpSpPr bwMode="auto">
          <a:xfrm>
            <a:off x="9982200" y="2041525"/>
            <a:ext cx="1600200" cy="320675"/>
            <a:chOff x="6934200" y="1676400"/>
            <a:chExt cx="1905000" cy="381000"/>
          </a:xfrm>
        </p:grpSpPr>
        <p:sp>
          <p:nvSpPr>
            <p:cNvPr id="59432" name="Oval 9"/>
            <p:cNvSpPr>
              <a:spLocks noChangeArrowheads="1"/>
            </p:cNvSpPr>
            <p:nvPr/>
          </p:nvSpPr>
          <p:spPr bwMode="auto">
            <a:xfrm>
              <a:off x="6934200" y="1676400"/>
              <a:ext cx="381000" cy="381000"/>
            </a:xfrm>
            <a:prstGeom prst="ellipse">
              <a:avLst/>
            </a:prstGeom>
            <a:solidFill>
              <a:schemeClr val="bg1"/>
            </a:solidFill>
            <a:ln w="28575">
              <a:solidFill>
                <a:schemeClr val="tx1"/>
              </a:solidFill>
              <a:round/>
            </a:ln>
          </p:spPr>
          <p:txBody>
            <a:bodyPr wrap="none" anchor="ctr"/>
            <a:lstStyle/>
            <a:p>
              <a:pPr algn="ctr"/>
              <a:endParaRPr lang="en-US" sz="2000">
                <a:latin typeface="Calibri" panose="020F0502020204030204"/>
                <a:cs typeface="Calibri" panose="020F0502020204030204"/>
              </a:endParaRPr>
            </a:p>
          </p:txBody>
        </p:sp>
        <p:sp>
          <p:nvSpPr>
            <p:cNvPr id="92" name="Oval 9"/>
            <p:cNvSpPr>
              <a:spLocks noChangeArrowheads="1"/>
            </p:cNvSpPr>
            <p:nvPr/>
          </p:nvSpPr>
          <p:spPr bwMode="auto">
            <a:xfrm>
              <a:off x="7695823" y="1676400"/>
              <a:ext cx="381756" cy="381000"/>
            </a:xfrm>
            <a:prstGeom prst="ellipse">
              <a:avLst/>
            </a:prstGeom>
            <a:solidFill>
              <a:schemeClr val="bg2">
                <a:lumMod val="60000"/>
                <a:lumOff val="40000"/>
              </a:schemeClr>
            </a:solidFill>
            <a:ln w="28575">
              <a:solidFill>
                <a:schemeClr val="tx1"/>
              </a:solidFill>
              <a:round/>
            </a:ln>
            <a:effectLst/>
          </p:spPr>
          <p:txBody>
            <a:bodyPr wrap="none" anchor="ctr"/>
            <a:lstStyle/>
            <a:p>
              <a:pPr algn="ctr">
                <a:defRPr/>
              </a:pPr>
              <a:endParaRPr lang="en-US" sz="2000">
                <a:latin typeface="Calibri" panose="020F0502020204030204"/>
                <a:ea typeface="+mn-ea"/>
                <a:cs typeface="Calibri" panose="020F0502020204030204"/>
              </a:endParaRPr>
            </a:p>
          </p:txBody>
        </p:sp>
        <p:sp>
          <p:nvSpPr>
            <p:cNvPr id="59434" name="Oval 9"/>
            <p:cNvSpPr>
              <a:spLocks noChangeArrowheads="1"/>
            </p:cNvSpPr>
            <p:nvPr/>
          </p:nvSpPr>
          <p:spPr bwMode="auto">
            <a:xfrm>
              <a:off x="8458200" y="1676400"/>
              <a:ext cx="381000" cy="381000"/>
            </a:xfrm>
            <a:prstGeom prst="ellipse">
              <a:avLst/>
            </a:prstGeom>
            <a:solidFill>
              <a:schemeClr val="bg1"/>
            </a:solidFill>
            <a:ln w="28575">
              <a:solidFill>
                <a:schemeClr val="tx1"/>
              </a:solidFill>
              <a:round/>
            </a:ln>
          </p:spPr>
          <p:txBody>
            <a:bodyPr wrap="none" anchor="ctr"/>
            <a:lstStyle/>
            <a:p>
              <a:pPr algn="ctr"/>
              <a:endParaRPr lang="en-US" sz="2000">
                <a:latin typeface="Calibri" panose="020F0502020204030204"/>
                <a:cs typeface="Calibri" panose="020F0502020204030204"/>
              </a:endParaRPr>
            </a:p>
          </p:txBody>
        </p:sp>
        <p:cxnSp>
          <p:nvCxnSpPr>
            <p:cNvPr id="59435" name="AutoShape 10"/>
            <p:cNvCxnSpPr>
              <a:cxnSpLocks noChangeShapeType="1"/>
              <a:stCxn id="59432" idx="6"/>
              <a:endCxn id="92" idx="2"/>
            </p:cNvCxnSpPr>
            <p:nvPr/>
          </p:nvCxnSpPr>
          <p:spPr bwMode="auto">
            <a:xfrm>
              <a:off x="7315200" y="1866900"/>
              <a:ext cx="381000" cy="1588"/>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cxnSp>
          <p:nvCxnSpPr>
            <p:cNvPr id="59436" name="AutoShape 10"/>
            <p:cNvCxnSpPr>
              <a:cxnSpLocks noChangeShapeType="1"/>
              <a:stCxn id="92" idx="6"/>
              <a:endCxn id="59434" idx="2"/>
            </p:cNvCxnSpPr>
            <p:nvPr/>
          </p:nvCxnSpPr>
          <p:spPr bwMode="auto">
            <a:xfrm>
              <a:off x="8077200" y="1866900"/>
              <a:ext cx="381000" cy="1588"/>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grpSp>
      <p:grpSp>
        <p:nvGrpSpPr>
          <p:cNvPr id="59397" name="Group 187"/>
          <p:cNvGrpSpPr/>
          <p:nvPr/>
        </p:nvGrpSpPr>
        <p:grpSpPr bwMode="auto">
          <a:xfrm>
            <a:off x="7620000" y="2776538"/>
            <a:ext cx="1600200" cy="576262"/>
            <a:chOff x="4572000" y="2362200"/>
            <a:chExt cx="1905000" cy="685800"/>
          </a:xfrm>
        </p:grpSpPr>
        <p:sp>
          <p:nvSpPr>
            <p:cNvPr id="59427" name="Oval 9"/>
            <p:cNvSpPr>
              <a:spLocks noChangeArrowheads="1"/>
            </p:cNvSpPr>
            <p:nvPr/>
          </p:nvSpPr>
          <p:spPr bwMode="auto">
            <a:xfrm>
              <a:off x="4572000" y="2667000"/>
              <a:ext cx="381000" cy="381000"/>
            </a:xfrm>
            <a:prstGeom prst="ellipse">
              <a:avLst/>
            </a:prstGeom>
            <a:solidFill>
              <a:schemeClr val="bg1"/>
            </a:solidFill>
            <a:ln w="28575">
              <a:solidFill>
                <a:schemeClr val="tx1"/>
              </a:solidFill>
              <a:round/>
            </a:ln>
          </p:spPr>
          <p:txBody>
            <a:bodyPr wrap="none" anchor="ctr"/>
            <a:lstStyle/>
            <a:p>
              <a:pPr algn="ctr"/>
              <a:endParaRPr lang="en-US" sz="2000">
                <a:latin typeface="Calibri" panose="020F0502020204030204"/>
                <a:cs typeface="Calibri" panose="020F0502020204030204"/>
              </a:endParaRPr>
            </a:p>
          </p:txBody>
        </p:sp>
        <p:sp>
          <p:nvSpPr>
            <p:cNvPr id="59428" name="Oval 9"/>
            <p:cNvSpPr>
              <a:spLocks noChangeArrowheads="1"/>
            </p:cNvSpPr>
            <p:nvPr/>
          </p:nvSpPr>
          <p:spPr bwMode="auto">
            <a:xfrm>
              <a:off x="5334000" y="2362200"/>
              <a:ext cx="381000" cy="381000"/>
            </a:xfrm>
            <a:prstGeom prst="ellipse">
              <a:avLst/>
            </a:prstGeom>
            <a:solidFill>
              <a:schemeClr val="bg1"/>
            </a:solidFill>
            <a:ln w="28575">
              <a:solidFill>
                <a:schemeClr val="tx1"/>
              </a:solidFill>
              <a:round/>
            </a:ln>
          </p:spPr>
          <p:txBody>
            <a:bodyPr wrap="none" anchor="ctr"/>
            <a:lstStyle/>
            <a:p>
              <a:pPr algn="ctr"/>
              <a:endParaRPr lang="en-US" sz="2000">
                <a:latin typeface="Calibri" panose="020F0502020204030204"/>
                <a:cs typeface="Calibri" panose="020F0502020204030204"/>
              </a:endParaRPr>
            </a:p>
          </p:txBody>
        </p:sp>
        <p:sp>
          <p:nvSpPr>
            <p:cNvPr id="59429" name="Oval 9"/>
            <p:cNvSpPr>
              <a:spLocks noChangeArrowheads="1"/>
            </p:cNvSpPr>
            <p:nvPr/>
          </p:nvSpPr>
          <p:spPr bwMode="auto">
            <a:xfrm>
              <a:off x="6096000" y="2667000"/>
              <a:ext cx="381000" cy="381000"/>
            </a:xfrm>
            <a:prstGeom prst="ellipse">
              <a:avLst/>
            </a:prstGeom>
            <a:solidFill>
              <a:schemeClr val="bg1"/>
            </a:solidFill>
            <a:ln w="28575">
              <a:solidFill>
                <a:schemeClr val="tx1"/>
              </a:solidFill>
              <a:round/>
            </a:ln>
          </p:spPr>
          <p:txBody>
            <a:bodyPr wrap="none" anchor="ctr"/>
            <a:lstStyle/>
            <a:p>
              <a:pPr algn="ctr"/>
              <a:endParaRPr lang="en-US" sz="2000">
                <a:latin typeface="Calibri" panose="020F0502020204030204"/>
                <a:cs typeface="Calibri" panose="020F0502020204030204"/>
              </a:endParaRPr>
            </a:p>
          </p:txBody>
        </p:sp>
        <p:cxnSp>
          <p:nvCxnSpPr>
            <p:cNvPr id="59430" name="AutoShape 10"/>
            <p:cNvCxnSpPr>
              <a:cxnSpLocks noChangeShapeType="1"/>
              <a:stCxn id="59428" idx="2"/>
              <a:endCxn id="59427" idx="7"/>
            </p:cNvCxnSpPr>
            <p:nvPr/>
          </p:nvCxnSpPr>
          <p:spPr bwMode="auto">
            <a:xfrm rot="10800000" flipV="1">
              <a:off x="4897204" y="2552700"/>
              <a:ext cx="436796" cy="170096"/>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cxnSp>
          <p:nvCxnSpPr>
            <p:cNvPr id="59431" name="AutoShape 10"/>
            <p:cNvCxnSpPr>
              <a:cxnSpLocks noChangeShapeType="1"/>
              <a:stCxn id="59428" idx="6"/>
              <a:endCxn id="59429" idx="1"/>
            </p:cNvCxnSpPr>
            <p:nvPr/>
          </p:nvCxnSpPr>
          <p:spPr bwMode="auto">
            <a:xfrm>
              <a:off x="5715000" y="2552700"/>
              <a:ext cx="436796" cy="170096"/>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grpSp>
      <p:grpSp>
        <p:nvGrpSpPr>
          <p:cNvPr id="59398" name="Group 184"/>
          <p:cNvGrpSpPr/>
          <p:nvPr/>
        </p:nvGrpSpPr>
        <p:grpSpPr bwMode="auto">
          <a:xfrm>
            <a:off x="9982200" y="2776538"/>
            <a:ext cx="1600200" cy="576262"/>
            <a:chOff x="6934200" y="2362200"/>
            <a:chExt cx="1905000" cy="685800"/>
          </a:xfrm>
        </p:grpSpPr>
        <p:sp>
          <p:nvSpPr>
            <p:cNvPr id="59422" name="Oval 9"/>
            <p:cNvSpPr>
              <a:spLocks noChangeArrowheads="1"/>
            </p:cNvSpPr>
            <p:nvPr/>
          </p:nvSpPr>
          <p:spPr bwMode="auto">
            <a:xfrm>
              <a:off x="6934200" y="2667000"/>
              <a:ext cx="381000" cy="381000"/>
            </a:xfrm>
            <a:prstGeom prst="ellipse">
              <a:avLst/>
            </a:prstGeom>
            <a:solidFill>
              <a:schemeClr val="bg1"/>
            </a:solidFill>
            <a:ln w="28575">
              <a:solidFill>
                <a:schemeClr val="tx1"/>
              </a:solidFill>
              <a:round/>
            </a:ln>
          </p:spPr>
          <p:txBody>
            <a:bodyPr wrap="none" anchor="ctr"/>
            <a:lstStyle/>
            <a:p>
              <a:pPr algn="ctr"/>
              <a:endParaRPr lang="en-US" sz="2000">
                <a:latin typeface="Calibri" panose="020F0502020204030204"/>
                <a:cs typeface="Calibri" panose="020F0502020204030204"/>
              </a:endParaRPr>
            </a:p>
          </p:txBody>
        </p:sp>
        <p:sp>
          <p:nvSpPr>
            <p:cNvPr id="107" name="Oval 9"/>
            <p:cNvSpPr>
              <a:spLocks noChangeArrowheads="1"/>
            </p:cNvSpPr>
            <p:nvPr/>
          </p:nvSpPr>
          <p:spPr bwMode="auto">
            <a:xfrm>
              <a:off x="7695823" y="2362200"/>
              <a:ext cx="381756" cy="381630"/>
            </a:xfrm>
            <a:prstGeom prst="ellipse">
              <a:avLst/>
            </a:prstGeom>
            <a:solidFill>
              <a:schemeClr val="bg2">
                <a:lumMod val="60000"/>
                <a:lumOff val="40000"/>
              </a:schemeClr>
            </a:solidFill>
            <a:ln w="28575">
              <a:solidFill>
                <a:schemeClr val="tx1"/>
              </a:solidFill>
              <a:round/>
            </a:ln>
            <a:effectLst/>
          </p:spPr>
          <p:txBody>
            <a:bodyPr wrap="none" anchor="ctr"/>
            <a:lstStyle/>
            <a:p>
              <a:pPr algn="ctr">
                <a:defRPr/>
              </a:pPr>
              <a:endParaRPr lang="en-US" sz="2000">
                <a:latin typeface="Calibri" panose="020F0502020204030204"/>
                <a:ea typeface="+mn-ea"/>
                <a:cs typeface="Calibri" panose="020F0502020204030204"/>
              </a:endParaRPr>
            </a:p>
          </p:txBody>
        </p:sp>
        <p:sp>
          <p:nvSpPr>
            <p:cNvPr id="59424" name="Oval 9"/>
            <p:cNvSpPr>
              <a:spLocks noChangeArrowheads="1"/>
            </p:cNvSpPr>
            <p:nvPr/>
          </p:nvSpPr>
          <p:spPr bwMode="auto">
            <a:xfrm>
              <a:off x="8458200" y="2667000"/>
              <a:ext cx="381000" cy="381000"/>
            </a:xfrm>
            <a:prstGeom prst="ellipse">
              <a:avLst/>
            </a:prstGeom>
            <a:solidFill>
              <a:schemeClr val="bg1"/>
            </a:solidFill>
            <a:ln w="28575">
              <a:solidFill>
                <a:schemeClr val="tx1"/>
              </a:solidFill>
              <a:round/>
            </a:ln>
          </p:spPr>
          <p:txBody>
            <a:bodyPr wrap="none" anchor="ctr"/>
            <a:lstStyle/>
            <a:p>
              <a:pPr algn="ctr"/>
              <a:endParaRPr lang="en-US" sz="2000">
                <a:latin typeface="Calibri" panose="020F0502020204030204"/>
                <a:cs typeface="Calibri" panose="020F0502020204030204"/>
              </a:endParaRPr>
            </a:p>
          </p:txBody>
        </p:sp>
        <p:cxnSp>
          <p:nvCxnSpPr>
            <p:cNvPr id="59425" name="AutoShape 10"/>
            <p:cNvCxnSpPr>
              <a:cxnSpLocks noChangeShapeType="1"/>
              <a:stCxn id="107" idx="2"/>
              <a:endCxn id="59422" idx="7"/>
            </p:cNvCxnSpPr>
            <p:nvPr/>
          </p:nvCxnSpPr>
          <p:spPr bwMode="auto">
            <a:xfrm rot="10800000" flipV="1">
              <a:off x="7259404" y="2552700"/>
              <a:ext cx="436796" cy="170096"/>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cxnSp>
          <p:nvCxnSpPr>
            <p:cNvPr id="59426" name="AutoShape 10"/>
            <p:cNvCxnSpPr>
              <a:cxnSpLocks noChangeShapeType="1"/>
              <a:stCxn id="107" idx="6"/>
              <a:endCxn id="59424" idx="1"/>
            </p:cNvCxnSpPr>
            <p:nvPr/>
          </p:nvCxnSpPr>
          <p:spPr bwMode="auto">
            <a:xfrm>
              <a:off x="8077200" y="2552700"/>
              <a:ext cx="436796" cy="170096"/>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grpSp>
      <p:grpSp>
        <p:nvGrpSpPr>
          <p:cNvPr id="59399" name="Group 183"/>
          <p:cNvGrpSpPr/>
          <p:nvPr/>
        </p:nvGrpSpPr>
        <p:grpSpPr bwMode="auto">
          <a:xfrm>
            <a:off x="9982200" y="4084638"/>
            <a:ext cx="1600200" cy="639762"/>
            <a:chOff x="6934200" y="3810000"/>
            <a:chExt cx="1905000" cy="762000"/>
          </a:xfrm>
        </p:grpSpPr>
        <p:sp>
          <p:nvSpPr>
            <p:cNvPr id="59417" name="Oval 9"/>
            <p:cNvSpPr>
              <a:spLocks noChangeArrowheads="1"/>
            </p:cNvSpPr>
            <p:nvPr/>
          </p:nvSpPr>
          <p:spPr bwMode="auto">
            <a:xfrm>
              <a:off x="6934200" y="3810000"/>
              <a:ext cx="381000" cy="381000"/>
            </a:xfrm>
            <a:prstGeom prst="ellipse">
              <a:avLst/>
            </a:prstGeom>
            <a:solidFill>
              <a:schemeClr val="bg1"/>
            </a:solidFill>
            <a:ln w="28575">
              <a:solidFill>
                <a:schemeClr val="tx1"/>
              </a:solidFill>
              <a:round/>
            </a:ln>
          </p:spPr>
          <p:txBody>
            <a:bodyPr wrap="none" anchor="ctr"/>
            <a:lstStyle/>
            <a:p>
              <a:pPr algn="ctr"/>
              <a:endParaRPr lang="en-US" sz="2000">
                <a:latin typeface="Calibri" panose="020F0502020204030204"/>
                <a:cs typeface="Calibri" panose="020F0502020204030204"/>
              </a:endParaRPr>
            </a:p>
          </p:txBody>
        </p:sp>
        <p:sp>
          <p:nvSpPr>
            <p:cNvPr id="59418" name="Oval 9"/>
            <p:cNvSpPr>
              <a:spLocks noChangeArrowheads="1"/>
            </p:cNvSpPr>
            <p:nvPr/>
          </p:nvSpPr>
          <p:spPr bwMode="auto">
            <a:xfrm>
              <a:off x="7696200" y="4191000"/>
              <a:ext cx="381000" cy="381000"/>
            </a:xfrm>
            <a:prstGeom prst="ellipse">
              <a:avLst/>
            </a:prstGeom>
            <a:solidFill>
              <a:schemeClr val="bg1"/>
            </a:solidFill>
            <a:ln w="28575">
              <a:solidFill>
                <a:schemeClr val="tx1"/>
              </a:solidFill>
              <a:round/>
            </a:ln>
          </p:spPr>
          <p:txBody>
            <a:bodyPr wrap="none" anchor="ctr"/>
            <a:lstStyle/>
            <a:p>
              <a:pPr algn="ctr"/>
              <a:endParaRPr lang="en-US" sz="2000">
                <a:latin typeface="Calibri" panose="020F0502020204030204"/>
                <a:cs typeface="Calibri" panose="020F0502020204030204"/>
              </a:endParaRPr>
            </a:p>
          </p:txBody>
        </p:sp>
        <p:sp>
          <p:nvSpPr>
            <p:cNvPr id="59419" name="Oval 9"/>
            <p:cNvSpPr>
              <a:spLocks noChangeArrowheads="1"/>
            </p:cNvSpPr>
            <p:nvPr/>
          </p:nvSpPr>
          <p:spPr bwMode="auto">
            <a:xfrm>
              <a:off x="8458200" y="3810000"/>
              <a:ext cx="381000" cy="381000"/>
            </a:xfrm>
            <a:prstGeom prst="ellipse">
              <a:avLst/>
            </a:prstGeom>
            <a:solidFill>
              <a:schemeClr val="bg1"/>
            </a:solidFill>
            <a:ln w="28575">
              <a:solidFill>
                <a:schemeClr val="tx1"/>
              </a:solidFill>
              <a:round/>
            </a:ln>
          </p:spPr>
          <p:txBody>
            <a:bodyPr wrap="none" anchor="ctr"/>
            <a:lstStyle/>
            <a:p>
              <a:pPr algn="ctr"/>
              <a:endParaRPr lang="en-US" sz="2000">
                <a:latin typeface="Calibri" panose="020F0502020204030204"/>
                <a:cs typeface="Calibri" panose="020F0502020204030204"/>
              </a:endParaRPr>
            </a:p>
          </p:txBody>
        </p:sp>
        <p:cxnSp>
          <p:nvCxnSpPr>
            <p:cNvPr id="59420" name="AutoShape 10"/>
            <p:cNvCxnSpPr>
              <a:cxnSpLocks noChangeShapeType="1"/>
              <a:stCxn id="59417" idx="6"/>
              <a:endCxn id="59418" idx="1"/>
            </p:cNvCxnSpPr>
            <p:nvPr/>
          </p:nvCxnSpPr>
          <p:spPr bwMode="auto">
            <a:xfrm>
              <a:off x="7315200" y="4000500"/>
              <a:ext cx="436796" cy="246296"/>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cxnSp>
          <p:nvCxnSpPr>
            <p:cNvPr id="59421" name="AutoShape 10"/>
            <p:cNvCxnSpPr>
              <a:cxnSpLocks noChangeShapeType="1"/>
              <a:stCxn id="59419" idx="2"/>
              <a:endCxn id="59418" idx="7"/>
            </p:cNvCxnSpPr>
            <p:nvPr/>
          </p:nvCxnSpPr>
          <p:spPr bwMode="auto">
            <a:xfrm rot="10800000" flipV="1">
              <a:off x="8021404" y="4000500"/>
              <a:ext cx="436796" cy="246296"/>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grpSp>
      <p:grpSp>
        <p:nvGrpSpPr>
          <p:cNvPr id="59400" name="Group 188"/>
          <p:cNvGrpSpPr/>
          <p:nvPr/>
        </p:nvGrpSpPr>
        <p:grpSpPr bwMode="auto">
          <a:xfrm>
            <a:off x="7620000" y="4084638"/>
            <a:ext cx="1600200" cy="639762"/>
            <a:chOff x="4572000" y="3810000"/>
            <a:chExt cx="1905000" cy="762000"/>
          </a:xfrm>
        </p:grpSpPr>
        <p:sp>
          <p:nvSpPr>
            <p:cNvPr id="59412" name="Oval 9"/>
            <p:cNvSpPr>
              <a:spLocks noChangeArrowheads="1"/>
            </p:cNvSpPr>
            <p:nvPr/>
          </p:nvSpPr>
          <p:spPr bwMode="auto">
            <a:xfrm>
              <a:off x="4572000" y="3810000"/>
              <a:ext cx="381000" cy="381000"/>
            </a:xfrm>
            <a:prstGeom prst="ellipse">
              <a:avLst/>
            </a:prstGeom>
            <a:solidFill>
              <a:schemeClr val="bg1"/>
            </a:solidFill>
            <a:ln w="28575">
              <a:solidFill>
                <a:schemeClr val="tx1"/>
              </a:solidFill>
              <a:round/>
            </a:ln>
          </p:spPr>
          <p:txBody>
            <a:bodyPr wrap="none" anchor="ctr"/>
            <a:lstStyle/>
            <a:p>
              <a:pPr algn="ctr"/>
              <a:endParaRPr lang="en-US" sz="2000">
                <a:latin typeface="Calibri" panose="020F0502020204030204"/>
                <a:cs typeface="Calibri" panose="020F0502020204030204"/>
              </a:endParaRPr>
            </a:p>
          </p:txBody>
        </p:sp>
        <p:sp>
          <p:nvSpPr>
            <p:cNvPr id="134" name="Oval 9"/>
            <p:cNvSpPr>
              <a:spLocks noChangeArrowheads="1"/>
            </p:cNvSpPr>
            <p:nvPr/>
          </p:nvSpPr>
          <p:spPr bwMode="auto">
            <a:xfrm>
              <a:off x="5333623" y="4191946"/>
              <a:ext cx="381756" cy="380054"/>
            </a:xfrm>
            <a:prstGeom prst="ellipse">
              <a:avLst/>
            </a:prstGeom>
            <a:solidFill>
              <a:schemeClr val="bg2">
                <a:lumMod val="60000"/>
                <a:lumOff val="40000"/>
              </a:schemeClr>
            </a:solidFill>
            <a:ln w="28575">
              <a:solidFill>
                <a:schemeClr val="tx1"/>
              </a:solidFill>
              <a:round/>
            </a:ln>
            <a:effectLst/>
          </p:spPr>
          <p:txBody>
            <a:bodyPr wrap="none" anchor="ctr"/>
            <a:lstStyle/>
            <a:p>
              <a:pPr algn="ctr">
                <a:defRPr/>
              </a:pPr>
              <a:endParaRPr lang="en-US" sz="2000">
                <a:latin typeface="Calibri" panose="020F0502020204030204"/>
                <a:ea typeface="+mn-ea"/>
                <a:cs typeface="Calibri" panose="020F0502020204030204"/>
              </a:endParaRPr>
            </a:p>
          </p:txBody>
        </p:sp>
        <p:sp>
          <p:nvSpPr>
            <p:cNvPr id="59414" name="Oval 9"/>
            <p:cNvSpPr>
              <a:spLocks noChangeArrowheads="1"/>
            </p:cNvSpPr>
            <p:nvPr/>
          </p:nvSpPr>
          <p:spPr bwMode="auto">
            <a:xfrm>
              <a:off x="6096000" y="3810000"/>
              <a:ext cx="381000" cy="381000"/>
            </a:xfrm>
            <a:prstGeom prst="ellipse">
              <a:avLst/>
            </a:prstGeom>
            <a:solidFill>
              <a:schemeClr val="bg1"/>
            </a:solidFill>
            <a:ln w="28575">
              <a:solidFill>
                <a:schemeClr val="tx1"/>
              </a:solidFill>
              <a:round/>
            </a:ln>
          </p:spPr>
          <p:txBody>
            <a:bodyPr wrap="none" anchor="ctr"/>
            <a:lstStyle/>
            <a:p>
              <a:pPr algn="ctr"/>
              <a:endParaRPr lang="en-US" sz="2000">
                <a:latin typeface="Calibri" panose="020F0502020204030204"/>
                <a:cs typeface="Calibri" panose="020F0502020204030204"/>
              </a:endParaRPr>
            </a:p>
          </p:txBody>
        </p:sp>
        <p:cxnSp>
          <p:nvCxnSpPr>
            <p:cNvPr id="59415" name="AutoShape 10"/>
            <p:cNvCxnSpPr>
              <a:cxnSpLocks noChangeShapeType="1"/>
              <a:stCxn id="59412" idx="6"/>
              <a:endCxn id="134" idx="1"/>
            </p:cNvCxnSpPr>
            <p:nvPr/>
          </p:nvCxnSpPr>
          <p:spPr bwMode="auto">
            <a:xfrm>
              <a:off x="4953000" y="4000500"/>
              <a:ext cx="436796" cy="246296"/>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cxnSp>
          <p:nvCxnSpPr>
            <p:cNvPr id="59416" name="AutoShape 10"/>
            <p:cNvCxnSpPr>
              <a:cxnSpLocks noChangeShapeType="1"/>
              <a:stCxn id="59414" idx="2"/>
              <a:endCxn id="134" idx="7"/>
            </p:cNvCxnSpPr>
            <p:nvPr/>
          </p:nvCxnSpPr>
          <p:spPr bwMode="auto">
            <a:xfrm rot="10800000" flipV="1">
              <a:off x="5659204" y="4000500"/>
              <a:ext cx="436796" cy="246296"/>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grpSp>
      <p:grpSp>
        <p:nvGrpSpPr>
          <p:cNvPr id="59401" name="Group 189"/>
          <p:cNvGrpSpPr/>
          <p:nvPr/>
        </p:nvGrpSpPr>
        <p:grpSpPr bwMode="auto">
          <a:xfrm>
            <a:off x="7620000" y="5029200"/>
            <a:ext cx="1600200" cy="1600200"/>
            <a:chOff x="4572000" y="4800600"/>
            <a:chExt cx="1905000" cy="1905000"/>
          </a:xfrm>
        </p:grpSpPr>
        <p:sp>
          <p:nvSpPr>
            <p:cNvPr id="59405" name="Oval 9"/>
            <p:cNvSpPr>
              <a:spLocks noChangeArrowheads="1"/>
            </p:cNvSpPr>
            <p:nvPr/>
          </p:nvSpPr>
          <p:spPr bwMode="auto">
            <a:xfrm>
              <a:off x="4572000" y="4800600"/>
              <a:ext cx="381000" cy="381000"/>
            </a:xfrm>
            <a:prstGeom prst="ellipse">
              <a:avLst/>
            </a:prstGeom>
            <a:solidFill>
              <a:schemeClr val="bg1"/>
            </a:solidFill>
            <a:ln w="28575">
              <a:solidFill>
                <a:schemeClr val="tx1"/>
              </a:solidFill>
              <a:round/>
            </a:ln>
          </p:spPr>
          <p:txBody>
            <a:bodyPr wrap="none" anchor="ctr"/>
            <a:lstStyle/>
            <a:p>
              <a:pPr algn="ctr"/>
              <a:endParaRPr lang="en-US" sz="2000">
                <a:latin typeface="Calibri" panose="020F0502020204030204"/>
                <a:cs typeface="Calibri" panose="020F0502020204030204"/>
              </a:endParaRPr>
            </a:p>
          </p:txBody>
        </p:sp>
        <p:sp>
          <p:nvSpPr>
            <p:cNvPr id="59406" name="Oval 9"/>
            <p:cNvSpPr>
              <a:spLocks noChangeArrowheads="1"/>
            </p:cNvSpPr>
            <p:nvPr/>
          </p:nvSpPr>
          <p:spPr bwMode="auto">
            <a:xfrm>
              <a:off x="6096000" y="4800600"/>
              <a:ext cx="381000" cy="381000"/>
            </a:xfrm>
            <a:prstGeom prst="ellipse">
              <a:avLst/>
            </a:prstGeom>
            <a:solidFill>
              <a:schemeClr val="bg1"/>
            </a:solidFill>
            <a:ln w="28575">
              <a:solidFill>
                <a:schemeClr val="tx1"/>
              </a:solidFill>
              <a:round/>
            </a:ln>
          </p:spPr>
          <p:txBody>
            <a:bodyPr wrap="none" anchor="ctr"/>
            <a:lstStyle/>
            <a:p>
              <a:pPr algn="ctr"/>
              <a:endParaRPr lang="en-US" sz="2000">
                <a:latin typeface="Calibri" panose="020F0502020204030204"/>
                <a:cs typeface="Calibri" panose="020F0502020204030204"/>
              </a:endParaRPr>
            </a:p>
          </p:txBody>
        </p:sp>
        <p:cxnSp>
          <p:nvCxnSpPr>
            <p:cNvPr id="59407" name="AutoShape 10"/>
            <p:cNvCxnSpPr>
              <a:cxnSpLocks noChangeShapeType="1"/>
              <a:stCxn id="59405" idx="6"/>
              <a:endCxn id="59410" idx="1"/>
            </p:cNvCxnSpPr>
            <p:nvPr/>
          </p:nvCxnSpPr>
          <p:spPr bwMode="auto">
            <a:xfrm>
              <a:off x="4953000" y="4991100"/>
              <a:ext cx="436796" cy="246296"/>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cxnSp>
          <p:nvCxnSpPr>
            <p:cNvPr id="59408" name="AutoShape 10"/>
            <p:cNvCxnSpPr>
              <a:cxnSpLocks noChangeShapeType="1"/>
              <a:stCxn id="59406" idx="2"/>
              <a:endCxn id="59410" idx="7"/>
            </p:cNvCxnSpPr>
            <p:nvPr/>
          </p:nvCxnSpPr>
          <p:spPr bwMode="auto">
            <a:xfrm rot="10800000" flipV="1">
              <a:off x="5659204" y="4991100"/>
              <a:ext cx="436796" cy="246296"/>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sp>
          <p:nvSpPr>
            <p:cNvPr id="149" name="Oval 9"/>
            <p:cNvSpPr>
              <a:spLocks noChangeArrowheads="1"/>
            </p:cNvSpPr>
            <p:nvPr/>
          </p:nvSpPr>
          <p:spPr bwMode="auto">
            <a:xfrm>
              <a:off x="5333623" y="6323844"/>
              <a:ext cx="381756" cy="381756"/>
            </a:xfrm>
            <a:prstGeom prst="ellipse">
              <a:avLst/>
            </a:prstGeom>
            <a:solidFill>
              <a:schemeClr val="bg2">
                <a:lumMod val="60000"/>
                <a:lumOff val="40000"/>
              </a:schemeClr>
            </a:solidFill>
            <a:ln w="28575">
              <a:solidFill>
                <a:schemeClr val="tx1"/>
              </a:solidFill>
              <a:round/>
            </a:ln>
            <a:effectLst/>
          </p:spPr>
          <p:txBody>
            <a:bodyPr wrap="none" anchor="ctr"/>
            <a:lstStyle/>
            <a:p>
              <a:pPr algn="ctr">
                <a:defRPr/>
              </a:pPr>
              <a:endParaRPr lang="en-US" sz="2000">
                <a:latin typeface="Calibri" panose="020F0502020204030204"/>
                <a:ea typeface="+mn-ea"/>
                <a:cs typeface="Calibri" panose="020F0502020204030204"/>
              </a:endParaRPr>
            </a:p>
          </p:txBody>
        </p:sp>
        <p:sp>
          <p:nvSpPr>
            <p:cNvPr id="59410" name="Oval 9"/>
            <p:cNvSpPr>
              <a:spLocks noChangeArrowheads="1"/>
            </p:cNvSpPr>
            <p:nvPr/>
          </p:nvSpPr>
          <p:spPr bwMode="auto">
            <a:xfrm>
              <a:off x="5334000" y="5181600"/>
              <a:ext cx="381000" cy="381000"/>
            </a:xfrm>
            <a:prstGeom prst="ellipse">
              <a:avLst/>
            </a:prstGeom>
            <a:solidFill>
              <a:schemeClr val="bg1"/>
            </a:solidFill>
            <a:ln w="28575">
              <a:solidFill>
                <a:schemeClr val="tx1"/>
              </a:solidFill>
              <a:round/>
            </a:ln>
          </p:spPr>
          <p:txBody>
            <a:bodyPr wrap="none" anchor="ctr"/>
            <a:lstStyle/>
            <a:p>
              <a:pPr algn="ctr"/>
              <a:endParaRPr lang="en-US" sz="2000">
                <a:latin typeface="Calibri" panose="020F0502020204030204"/>
                <a:cs typeface="Calibri" panose="020F0502020204030204"/>
              </a:endParaRPr>
            </a:p>
          </p:txBody>
        </p:sp>
        <p:sp>
          <p:nvSpPr>
            <p:cNvPr id="158" name="Freeform 157"/>
            <p:cNvSpPr/>
            <p:nvPr/>
          </p:nvSpPr>
          <p:spPr>
            <a:xfrm>
              <a:off x="5312833" y="5562223"/>
              <a:ext cx="468690" cy="752173"/>
            </a:xfrm>
            <a:custGeom>
              <a:avLst/>
              <a:gdLst>
                <a:gd name="connsiteX0" fmla="*/ 200186 w 467532"/>
                <a:gd name="connsiteY0" fmla="*/ 0 h 836909"/>
                <a:gd name="connsiteX1" fmla="*/ 440410 w 467532"/>
                <a:gd name="connsiteY1" fmla="*/ 294468 h 836909"/>
                <a:gd name="connsiteX2" fmla="*/ 37454 w 467532"/>
                <a:gd name="connsiteY2" fmla="*/ 503695 h 836909"/>
                <a:gd name="connsiteX3" fmla="*/ 215684 w 46753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467532" h="836909">
                  <a:moveTo>
                    <a:pt x="200186" y="0"/>
                  </a:moveTo>
                  <a:cubicBezTo>
                    <a:pt x="333859" y="105259"/>
                    <a:pt x="467532" y="210519"/>
                    <a:pt x="440410" y="294468"/>
                  </a:cubicBezTo>
                  <a:cubicBezTo>
                    <a:pt x="413288" y="378417"/>
                    <a:pt x="74908" y="413288"/>
                    <a:pt x="37454" y="503695"/>
                  </a:cubicBezTo>
                  <a:cubicBezTo>
                    <a:pt x="0" y="594102"/>
                    <a:pt x="107842" y="715505"/>
                    <a:pt x="215684" y="836909"/>
                  </a:cubicBezTo>
                </a:path>
              </a:pathLst>
            </a:cu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panose="020F0502020204030204"/>
                <a:cs typeface="Calibri" panose="020F0502020204030204"/>
              </a:endParaRPr>
            </a:p>
          </p:txBody>
        </p:sp>
      </p:grpSp>
      <p:cxnSp>
        <p:nvCxnSpPr>
          <p:cNvPr id="182" name="Straight Connector 181"/>
          <p:cNvCxnSpPr/>
          <p:nvPr/>
        </p:nvCxnSpPr>
        <p:spPr>
          <a:xfrm rot="5400000">
            <a:off x="7124700" y="4076700"/>
            <a:ext cx="495458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403" name="TextBox 190"/>
          <p:cNvSpPr txBox="1">
            <a:spLocks noChangeArrowheads="1"/>
          </p:cNvSpPr>
          <p:nvPr/>
        </p:nvSpPr>
        <p:spPr bwMode="auto">
          <a:xfrm>
            <a:off x="7620000" y="1371600"/>
            <a:ext cx="1600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sz="1800" dirty="0">
                <a:solidFill>
                  <a:srgbClr val="00B050"/>
                </a:solidFill>
                <a:latin typeface="Calibri" panose="020F0502020204030204"/>
                <a:cs typeface="Calibri" panose="020F0502020204030204"/>
              </a:rPr>
              <a:t>Active Triples</a:t>
            </a:r>
          </a:p>
        </p:txBody>
      </p:sp>
      <p:sp>
        <p:nvSpPr>
          <p:cNvPr id="59404" name="TextBox 191"/>
          <p:cNvSpPr txBox="1">
            <a:spLocks noChangeArrowheads="1"/>
          </p:cNvSpPr>
          <p:nvPr/>
        </p:nvSpPr>
        <p:spPr bwMode="auto">
          <a:xfrm>
            <a:off x="9982200" y="1371600"/>
            <a:ext cx="175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sz="1800" dirty="0">
                <a:solidFill>
                  <a:srgbClr val="C00000"/>
                </a:solidFill>
                <a:latin typeface="Calibri" panose="020F0502020204030204"/>
                <a:cs typeface="Calibri" panose="020F0502020204030204"/>
              </a:rPr>
              <a:t>Inactive Triples</a:t>
            </a:r>
          </a:p>
        </p:txBody>
      </p:sp>
      <p:sp>
        <p:nvSpPr>
          <p:cNvPr id="2" name="AutoShape 2" descr="https://img-blog.csdn.net/20180107223509840?watermark/2/text/aHR0cDovL2Jsb2cuY3Nkbi5uZXQveWJkZXNpcmU=/font/5a6L5L2T/fontsize/400/fill/I0JBQkFCMA==/dissolve/70/gravity/SouthEas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8864" y="2567502"/>
            <a:ext cx="4167848" cy="2327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1400" y="3227774"/>
            <a:ext cx="4583532" cy="3384163"/>
          </a:xfrm>
          <a:prstGeom prst="rect">
            <a:avLst/>
          </a:prstGeom>
        </p:spPr>
      </p:pic>
      <p:sp>
        <p:nvSpPr>
          <p:cNvPr id="28675" name="Content Placeholder 2"/>
          <p:cNvSpPr>
            <a:spLocks noGrp="1"/>
          </p:cNvSpPr>
          <p:nvPr>
            <p:ph idx="1"/>
          </p:nvPr>
        </p:nvSpPr>
        <p:spPr>
          <a:xfrm>
            <a:off x="533400" y="1371600"/>
            <a:ext cx="10591800" cy="4678363"/>
          </a:xfrm>
        </p:spPr>
        <p:txBody>
          <a:bodyPr/>
          <a:lstStyle/>
          <a:p>
            <a:pPr>
              <a:buFont typeface="Wingdings" panose="05000000000000000000" charset="0"/>
              <a:buChar char="§"/>
              <a:defRPr/>
            </a:pPr>
            <a:r>
              <a:rPr lang="en-US" sz="2800" dirty="0">
                <a:latin typeface="Calibri" panose="020F0502020204030204"/>
                <a:cs typeface="Calibri" panose="020F0502020204030204"/>
              </a:rPr>
              <a:t>Query:	</a:t>
            </a:r>
            <a:endParaRPr lang="en-US" sz="1200" dirty="0">
              <a:latin typeface="Calibri" panose="020F0502020204030204"/>
              <a:cs typeface="Calibri" panose="020F0502020204030204"/>
            </a:endParaRPr>
          </a:p>
          <a:p>
            <a:pPr>
              <a:buFont typeface="Wingdings" panose="05000000000000000000" charset="0"/>
              <a:buChar char="§"/>
              <a:defRPr/>
            </a:pPr>
            <a:endParaRPr lang="en-US" sz="1600" dirty="0">
              <a:latin typeface="Calibri" panose="020F0502020204030204"/>
              <a:cs typeface="Calibri" panose="020F0502020204030204"/>
            </a:endParaRPr>
          </a:p>
          <a:p>
            <a:pPr>
              <a:buFont typeface="Wingdings" panose="05000000000000000000" charset="0"/>
              <a:buChar char="§"/>
              <a:defRPr/>
            </a:pPr>
            <a:r>
              <a:rPr lang="en-US" sz="2800" dirty="0">
                <a:latin typeface="Calibri" panose="020F0502020204030204"/>
                <a:cs typeface="Calibri" panose="020F0502020204030204"/>
              </a:rPr>
              <a:t>Check all (undirected!) paths between        and </a:t>
            </a:r>
          </a:p>
          <a:p>
            <a:pPr lvl="7">
              <a:buFont typeface="Wingdings" panose="05000000000000000000" charset="0"/>
              <a:buChar char="§"/>
              <a:defRPr/>
            </a:pPr>
            <a:endParaRPr lang="en-US" sz="600" dirty="0">
              <a:latin typeface="Calibri" panose="020F0502020204030204"/>
              <a:cs typeface="Calibri" panose="020F0502020204030204"/>
            </a:endParaRPr>
          </a:p>
          <a:p>
            <a:pPr lvl="1">
              <a:buFont typeface="Wingdings" panose="05000000000000000000" charset="0"/>
              <a:buChar char="§"/>
              <a:defRPr/>
            </a:pPr>
            <a:r>
              <a:rPr lang="en-US" sz="2400" dirty="0">
                <a:latin typeface="Calibri" panose="020F0502020204030204"/>
                <a:cs typeface="Calibri" panose="020F0502020204030204"/>
              </a:rPr>
              <a:t>If one or more active, then independence not guaranteed</a:t>
            </a:r>
          </a:p>
          <a:p>
            <a:pPr marL="0" indent="0">
              <a:buNone/>
              <a:defRPr/>
            </a:pPr>
            <a:r>
              <a:rPr lang="en-US" sz="2800" dirty="0">
                <a:latin typeface="Calibri" panose="020F0502020204030204"/>
                <a:cs typeface="Calibri" panose="020F0502020204030204"/>
              </a:rPr>
              <a:t>   </a:t>
            </a:r>
            <a:endParaRPr lang="en-US" dirty="0">
              <a:latin typeface="Calibri" panose="020F0502020204030204"/>
              <a:cs typeface="Calibri" panose="020F0502020204030204"/>
            </a:endParaRPr>
          </a:p>
          <a:p>
            <a:pPr lvl="1">
              <a:buFont typeface="Wingdings" panose="05000000000000000000" charset="0"/>
              <a:buChar char="§"/>
              <a:defRPr/>
            </a:pPr>
            <a:endParaRPr lang="en-US" sz="2400" dirty="0">
              <a:latin typeface="Calibri" panose="020F0502020204030204"/>
              <a:cs typeface="Calibri" panose="020F0502020204030204"/>
            </a:endParaRPr>
          </a:p>
          <a:p>
            <a:pPr lvl="1">
              <a:buFont typeface="Wingdings" panose="05000000000000000000" charset="0"/>
              <a:buChar char="§"/>
              <a:defRPr/>
            </a:pPr>
            <a:r>
              <a:rPr lang="en-US" sz="2400" dirty="0">
                <a:latin typeface="Calibri" panose="020F0502020204030204"/>
                <a:cs typeface="Calibri" panose="020F0502020204030204"/>
              </a:rPr>
              <a:t>Otherwise (i.e. if all paths are inactive),</a:t>
            </a:r>
          </a:p>
          <a:p>
            <a:pPr marL="457200" lvl="1" indent="0">
              <a:buNone/>
              <a:defRPr/>
            </a:pPr>
            <a:r>
              <a:rPr lang="en-US" sz="2400" dirty="0">
                <a:latin typeface="Calibri" panose="020F0502020204030204"/>
                <a:cs typeface="Calibri" panose="020F0502020204030204"/>
              </a:rPr>
              <a:t>    then independence is guaranteed</a:t>
            </a:r>
          </a:p>
        </p:txBody>
      </p:sp>
      <p:sp>
        <p:nvSpPr>
          <p:cNvPr id="60417" name="Title 1"/>
          <p:cNvSpPr>
            <a:spLocks noGrp="1"/>
          </p:cNvSpPr>
          <p:nvPr>
            <p:ph type="title"/>
          </p:nvPr>
        </p:nvSpPr>
        <p:spPr/>
        <p:txBody>
          <a:bodyPr/>
          <a:lstStyle/>
          <a:p>
            <a:r>
              <a:rPr lang="en-US" dirty="0">
                <a:latin typeface="Calibri" panose="020F0502020204030204"/>
                <a:ea typeface="MS PGothic" panose="020B0600070205080204" pitchFamily="34" charset="-128"/>
                <a:cs typeface="Calibri" panose="020F0502020204030204"/>
              </a:rPr>
              <a:t>D-Separation</a:t>
            </a:r>
          </a:p>
        </p:txBody>
      </p:sp>
      <p:pic>
        <p:nvPicPr>
          <p:cNvPr id="60420"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1447800"/>
            <a:ext cx="47625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3429000"/>
            <a:ext cx="451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TextBox 8"/>
          <p:cNvSpPr txBox="1">
            <a:spLocks noChangeArrowheads="1"/>
          </p:cNvSpPr>
          <p:nvPr/>
        </p:nvSpPr>
        <p:spPr bwMode="auto">
          <a:xfrm>
            <a:off x="7299566" y="1219200"/>
            <a:ext cx="4461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sz="4400" dirty="0">
                <a:latin typeface="Calibri" panose="020F0502020204030204"/>
                <a:cs typeface="Calibri" panose="020F0502020204030204"/>
              </a:rPr>
              <a:t>?</a:t>
            </a:r>
          </a:p>
        </p:txBody>
      </p:sp>
      <p:pic>
        <p:nvPicPr>
          <p:cNvPr id="60423"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5503862"/>
            <a:ext cx="43434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TP_tmp.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550025" y="2247900"/>
            <a:ext cx="457200" cy="381000"/>
          </a:xfrm>
          <a:prstGeom prst="rect">
            <a:avLst/>
          </a:prstGeom>
        </p:spPr>
      </p:pic>
      <p:pic>
        <p:nvPicPr>
          <p:cNvPr id="5" name="Picture 4" descr="TP_tmp.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7772400" y="2247900"/>
            <a:ext cx="495300" cy="419100"/>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cxnSp>
        <p:nvCxnSpPr>
          <p:cNvPr id="3" name="Straight Connector 2"/>
          <p:cNvCxnSpPr/>
          <p:nvPr/>
        </p:nvCxnSpPr>
        <p:spPr>
          <a:xfrm>
            <a:off x="2895600" y="3429000"/>
            <a:ext cx="38100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a:ea typeface="MS PGothic" panose="020B0600070205080204" pitchFamily="34" charset="-128"/>
              </a:rPr>
              <a:t>Example</a:t>
            </a:r>
          </a:p>
        </p:txBody>
      </p:sp>
      <p:sp>
        <p:nvSpPr>
          <p:cNvPr id="1096709" name="Text Box 5"/>
          <p:cNvSpPr txBox="1">
            <a:spLocks noChangeArrowheads="1"/>
          </p:cNvSpPr>
          <p:nvPr/>
        </p:nvSpPr>
        <p:spPr bwMode="auto">
          <a:xfrm>
            <a:off x="4972050" y="2438400"/>
            <a:ext cx="152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sz="2800" i="1" dirty="0">
                <a:solidFill>
                  <a:srgbClr val="CC0000"/>
                </a:solidFill>
                <a:latin typeface="Calibri" panose="020F0502020204030204"/>
                <a:cs typeface="Calibri" panose="020F0502020204030204"/>
              </a:rPr>
              <a:t>Yes</a:t>
            </a:r>
          </a:p>
        </p:txBody>
      </p:sp>
      <p:pic>
        <p:nvPicPr>
          <p:cNvPr id="17" name="Picture 1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103563" y="2578100"/>
            <a:ext cx="9810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86100" y="3181350"/>
            <a:ext cx="1347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8" name="Oval 4"/>
          <p:cNvSpPr>
            <a:spLocks noChangeArrowheads="1"/>
          </p:cNvSpPr>
          <p:nvPr/>
        </p:nvSpPr>
        <p:spPr bwMode="auto">
          <a:xfrm>
            <a:off x="7772400" y="23622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R</a:t>
            </a:r>
            <a:endParaRPr lang="en-US" sz="2400" baseline="-25000">
              <a:latin typeface="Times New Roman" panose="02020603050405020304" pitchFamily="18" charset="0"/>
              <a:cs typeface="Times New Roman" panose="02020603050405020304" pitchFamily="18" charset="0"/>
            </a:endParaRPr>
          </a:p>
        </p:txBody>
      </p:sp>
      <p:sp>
        <p:nvSpPr>
          <p:cNvPr id="61449" name="Oval 5"/>
          <p:cNvSpPr>
            <a:spLocks noChangeArrowheads="1"/>
          </p:cNvSpPr>
          <p:nvPr/>
        </p:nvSpPr>
        <p:spPr bwMode="auto">
          <a:xfrm>
            <a:off x="8382000" y="37338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T</a:t>
            </a:r>
            <a:endParaRPr lang="en-US" sz="2400" baseline="-25000">
              <a:latin typeface="Times New Roman" panose="02020603050405020304" pitchFamily="18" charset="0"/>
              <a:cs typeface="Times New Roman" panose="02020603050405020304" pitchFamily="18" charset="0"/>
            </a:endParaRPr>
          </a:p>
        </p:txBody>
      </p:sp>
      <p:cxnSp>
        <p:nvCxnSpPr>
          <p:cNvPr id="61450" name="AutoShape 6"/>
          <p:cNvCxnSpPr>
            <a:cxnSpLocks noChangeShapeType="1"/>
            <a:stCxn id="61448" idx="4"/>
            <a:endCxn id="61449" idx="1"/>
          </p:cNvCxnSpPr>
          <p:nvPr/>
        </p:nvCxnSpPr>
        <p:spPr bwMode="auto">
          <a:xfrm>
            <a:off x="8039100" y="2909888"/>
            <a:ext cx="420688" cy="887412"/>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61451" name="Oval 7"/>
          <p:cNvSpPr>
            <a:spLocks noChangeArrowheads="1"/>
          </p:cNvSpPr>
          <p:nvPr/>
        </p:nvSpPr>
        <p:spPr bwMode="auto">
          <a:xfrm>
            <a:off x="9220200" y="23622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B</a:t>
            </a:r>
          </a:p>
        </p:txBody>
      </p:sp>
      <p:cxnSp>
        <p:nvCxnSpPr>
          <p:cNvPr id="61452" name="AutoShape 8"/>
          <p:cNvCxnSpPr>
            <a:cxnSpLocks noChangeShapeType="1"/>
            <a:stCxn id="61451" idx="4"/>
            <a:endCxn id="61449" idx="7"/>
          </p:cNvCxnSpPr>
          <p:nvPr/>
        </p:nvCxnSpPr>
        <p:spPr bwMode="auto">
          <a:xfrm flipH="1">
            <a:off x="8837613" y="2909888"/>
            <a:ext cx="649287" cy="887412"/>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61453" name="Oval 13"/>
          <p:cNvSpPr>
            <a:spLocks noChangeArrowheads="1"/>
          </p:cNvSpPr>
          <p:nvPr/>
        </p:nvSpPr>
        <p:spPr bwMode="auto">
          <a:xfrm>
            <a:off x="8382000" y="51054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T</a:t>
            </a:r>
            <a:r>
              <a:rPr lang="ja-JP" altLang="en-US" sz="2400" i="1">
                <a:latin typeface="Times New Roman" panose="02020603050405020304" pitchFamily="18" charset="0"/>
                <a:cs typeface="Times New Roman" panose="02020603050405020304" pitchFamily="18" charset="0"/>
              </a:rPr>
              <a:t>’</a:t>
            </a:r>
            <a:endParaRPr lang="en-US" sz="2400" i="1">
              <a:latin typeface="Times New Roman" panose="02020603050405020304" pitchFamily="18" charset="0"/>
              <a:cs typeface="Times New Roman" panose="02020603050405020304" pitchFamily="18" charset="0"/>
            </a:endParaRPr>
          </a:p>
        </p:txBody>
      </p:sp>
      <p:cxnSp>
        <p:nvCxnSpPr>
          <p:cNvPr id="61454" name="AutoShape 14"/>
          <p:cNvCxnSpPr>
            <a:cxnSpLocks noChangeShapeType="1"/>
            <a:stCxn id="61449" idx="4"/>
            <a:endCxn id="61453" idx="0"/>
          </p:cNvCxnSpPr>
          <p:nvPr/>
        </p:nvCxnSpPr>
        <p:spPr bwMode="auto">
          <a:xfrm>
            <a:off x="8648700" y="4281488"/>
            <a:ext cx="0" cy="809625"/>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pic>
        <p:nvPicPr>
          <p:cNvPr id="20" name="Picture 1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059113" y="3810000"/>
            <a:ext cx="143668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67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a:ea typeface="MS PGothic" panose="020B0600070205080204" pitchFamily="34" charset="-128"/>
              </a:rPr>
              <a:t>Example</a:t>
            </a:r>
          </a:p>
        </p:txBody>
      </p:sp>
      <p:sp>
        <p:nvSpPr>
          <p:cNvPr id="63491" name="Oval 4"/>
          <p:cNvSpPr>
            <a:spLocks noChangeArrowheads="1"/>
          </p:cNvSpPr>
          <p:nvPr/>
        </p:nvSpPr>
        <p:spPr bwMode="auto">
          <a:xfrm>
            <a:off x="7831137" y="28194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R</a:t>
            </a:r>
            <a:endParaRPr lang="en-US" sz="2400" baseline="-25000">
              <a:latin typeface="Times New Roman" panose="02020603050405020304" pitchFamily="18" charset="0"/>
              <a:cs typeface="Times New Roman" panose="02020603050405020304" pitchFamily="18" charset="0"/>
            </a:endParaRPr>
          </a:p>
        </p:txBody>
      </p:sp>
      <p:sp>
        <p:nvSpPr>
          <p:cNvPr id="63492" name="Oval 5"/>
          <p:cNvSpPr>
            <a:spLocks noChangeArrowheads="1"/>
          </p:cNvSpPr>
          <p:nvPr/>
        </p:nvSpPr>
        <p:spPr bwMode="auto">
          <a:xfrm>
            <a:off x="8440737" y="41910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T</a:t>
            </a:r>
            <a:endParaRPr lang="en-US" sz="2400" baseline="-25000">
              <a:latin typeface="Times New Roman" panose="02020603050405020304" pitchFamily="18" charset="0"/>
              <a:cs typeface="Times New Roman" panose="02020603050405020304" pitchFamily="18" charset="0"/>
            </a:endParaRPr>
          </a:p>
        </p:txBody>
      </p:sp>
      <p:cxnSp>
        <p:nvCxnSpPr>
          <p:cNvPr id="63493" name="AutoShape 6"/>
          <p:cNvCxnSpPr>
            <a:cxnSpLocks noChangeShapeType="1"/>
            <a:stCxn id="63491" idx="4"/>
            <a:endCxn id="63492" idx="1"/>
          </p:cNvCxnSpPr>
          <p:nvPr/>
        </p:nvCxnSpPr>
        <p:spPr bwMode="auto">
          <a:xfrm>
            <a:off x="8097837" y="3367088"/>
            <a:ext cx="420688" cy="887412"/>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63494" name="Oval 7"/>
          <p:cNvSpPr>
            <a:spLocks noChangeArrowheads="1"/>
          </p:cNvSpPr>
          <p:nvPr/>
        </p:nvSpPr>
        <p:spPr bwMode="auto">
          <a:xfrm>
            <a:off x="9278937" y="28194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B</a:t>
            </a:r>
          </a:p>
        </p:txBody>
      </p:sp>
      <p:cxnSp>
        <p:nvCxnSpPr>
          <p:cNvPr id="63495" name="AutoShape 8"/>
          <p:cNvCxnSpPr>
            <a:cxnSpLocks noChangeShapeType="1"/>
            <a:stCxn id="63494" idx="4"/>
            <a:endCxn id="63492" idx="7"/>
          </p:cNvCxnSpPr>
          <p:nvPr/>
        </p:nvCxnSpPr>
        <p:spPr bwMode="auto">
          <a:xfrm flipH="1">
            <a:off x="8896350" y="3367088"/>
            <a:ext cx="649287" cy="887412"/>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63496" name="Oval 9"/>
          <p:cNvSpPr>
            <a:spLocks noChangeArrowheads="1"/>
          </p:cNvSpPr>
          <p:nvPr/>
        </p:nvSpPr>
        <p:spPr bwMode="auto">
          <a:xfrm>
            <a:off x="7259637" y="4176713"/>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D</a:t>
            </a:r>
            <a:endParaRPr lang="en-US" sz="2400" baseline="-25000">
              <a:latin typeface="Times New Roman" panose="02020603050405020304" pitchFamily="18" charset="0"/>
              <a:cs typeface="Times New Roman" panose="02020603050405020304" pitchFamily="18" charset="0"/>
            </a:endParaRPr>
          </a:p>
        </p:txBody>
      </p:sp>
      <p:cxnSp>
        <p:nvCxnSpPr>
          <p:cNvPr id="63497" name="AutoShape 10"/>
          <p:cNvCxnSpPr>
            <a:cxnSpLocks noChangeShapeType="1"/>
            <a:stCxn id="63491" idx="4"/>
            <a:endCxn id="63496" idx="0"/>
          </p:cNvCxnSpPr>
          <p:nvPr/>
        </p:nvCxnSpPr>
        <p:spPr bwMode="auto">
          <a:xfrm flipH="1">
            <a:off x="7526337" y="3367088"/>
            <a:ext cx="571500" cy="795337"/>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63498" name="Oval 11"/>
          <p:cNvSpPr>
            <a:spLocks noChangeArrowheads="1"/>
          </p:cNvSpPr>
          <p:nvPr/>
        </p:nvSpPr>
        <p:spPr bwMode="auto">
          <a:xfrm>
            <a:off x="7832725" y="16764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L</a:t>
            </a:r>
          </a:p>
        </p:txBody>
      </p:sp>
      <p:cxnSp>
        <p:nvCxnSpPr>
          <p:cNvPr id="63499" name="AutoShape 12"/>
          <p:cNvCxnSpPr>
            <a:cxnSpLocks noChangeShapeType="1"/>
            <a:stCxn id="63498" idx="4"/>
            <a:endCxn id="63491" idx="0"/>
          </p:cNvCxnSpPr>
          <p:nvPr/>
        </p:nvCxnSpPr>
        <p:spPr bwMode="auto">
          <a:xfrm flipH="1">
            <a:off x="8097837" y="2224088"/>
            <a:ext cx="1588" cy="581025"/>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63500" name="Oval 13"/>
          <p:cNvSpPr>
            <a:spLocks noChangeArrowheads="1"/>
          </p:cNvSpPr>
          <p:nvPr/>
        </p:nvSpPr>
        <p:spPr bwMode="auto">
          <a:xfrm>
            <a:off x="8440737" y="55626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T</a:t>
            </a:r>
            <a:r>
              <a:rPr lang="ja-JP" altLang="en-US" sz="2400" i="1">
                <a:latin typeface="Times New Roman" panose="02020603050405020304" pitchFamily="18" charset="0"/>
                <a:cs typeface="Times New Roman" panose="02020603050405020304" pitchFamily="18" charset="0"/>
              </a:rPr>
              <a:t>’</a:t>
            </a:r>
            <a:endParaRPr lang="en-US" sz="2400" i="1">
              <a:latin typeface="Times New Roman" panose="02020603050405020304" pitchFamily="18" charset="0"/>
              <a:cs typeface="Times New Roman" panose="02020603050405020304" pitchFamily="18" charset="0"/>
            </a:endParaRPr>
          </a:p>
        </p:txBody>
      </p:sp>
      <p:cxnSp>
        <p:nvCxnSpPr>
          <p:cNvPr id="63501" name="AutoShape 14"/>
          <p:cNvCxnSpPr>
            <a:cxnSpLocks noChangeShapeType="1"/>
            <a:stCxn id="63492" idx="4"/>
            <a:endCxn id="63500" idx="0"/>
          </p:cNvCxnSpPr>
          <p:nvPr/>
        </p:nvCxnSpPr>
        <p:spPr bwMode="auto">
          <a:xfrm>
            <a:off x="8707437" y="4738688"/>
            <a:ext cx="0" cy="809625"/>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pic>
        <p:nvPicPr>
          <p:cNvPr id="1097743" name="Picture 15"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871787" y="2514600"/>
            <a:ext cx="138430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7744" name="Picture 16"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78137" y="3238500"/>
            <a:ext cx="94615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7745" name="Picture 17"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859087" y="3860800"/>
            <a:ext cx="1314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7746" name="Picture 18"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838450" y="4514850"/>
            <a:ext cx="1401762"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7747" name="Picture 19"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819400" y="5295900"/>
            <a:ext cx="17351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7748" name="Text Box 20"/>
          <p:cNvSpPr txBox="1">
            <a:spLocks noChangeArrowheads="1"/>
          </p:cNvSpPr>
          <p:nvPr/>
        </p:nvSpPr>
        <p:spPr bwMode="auto">
          <a:xfrm>
            <a:off x="4935537" y="2438400"/>
            <a:ext cx="152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sz="2800" i="1">
                <a:solidFill>
                  <a:srgbClr val="CC0000"/>
                </a:solidFill>
                <a:latin typeface="Calibri" panose="020F0502020204030204"/>
                <a:cs typeface="Calibri" panose="020F0502020204030204"/>
              </a:rPr>
              <a:t>Yes</a:t>
            </a:r>
          </a:p>
        </p:txBody>
      </p:sp>
      <p:sp>
        <p:nvSpPr>
          <p:cNvPr id="1097749" name="Text Box 21"/>
          <p:cNvSpPr txBox="1">
            <a:spLocks noChangeArrowheads="1"/>
          </p:cNvSpPr>
          <p:nvPr/>
        </p:nvSpPr>
        <p:spPr bwMode="auto">
          <a:xfrm>
            <a:off x="4935537" y="3048000"/>
            <a:ext cx="152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sz="2800" i="1">
                <a:solidFill>
                  <a:srgbClr val="CC0000"/>
                </a:solidFill>
                <a:latin typeface="Calibri" panose="020F0502020204030204"/>
                <a:cs typeface="Calibri" panose="020F0502020204030204"/>
              </a:rPr>
              <a:t>Yes</a:t>
            </a:r>
          </a:p>
        </p:txBody>
      </p:sp>
      <p:sp>
        <p:nvSpPr>
          <p:cNvPr id="1097750" name="Text Box 22"/>
          <p:cNvSpPr txBox="1">
            <a:spLocks noChangeArrowheads="1"/>
          </p:cNvSpPr>
          <p:nvPr/>
        </p:nvSpPr>
        <p:spPr bwMode="auto">
          <a:xfrm>
            <a:off x="4935537" y="5105400"/>
            <a:ext cx="152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sz="2800" i="1">
                <a:solidFill>
                  <a:srgbClr val="CC0000"/>
                </a:solidFill>
                <a:latin typeface="Calibri" panose="020F0502020204030204"/>
                <a:cs typeface="Calibri" panose="020F0502020204030204"/>
              </a:rPr>
              <a:t>Yes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77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77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77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77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77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977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77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97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48" grpId="0"/>
      <p:bldP spid="1097749" grpId="0"/>
      <p:bldP spid="109775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a:ea typeface="MS PGothic" panose="020B0600070205080204" pitchFamily="34" charset="-128"/>
              </a:rPr>
              <a:t>Example</a:t>
            </a:r>
          </a:p>
        </p:txBody>
      </p:sp>
      <p:sp>
        <p:nvSpPr>
          <p:cNvPr id="1098755" name="Rectangle 3"/>
          <p:cNvSpPr>
            <a:spLocks noGrp="1" noChangeArrowheads="1"/>
          </p:cNvSpPr>
          <p:nvPr>
            <p:ph idx="1"/>
          </p:nvPr>
        </p:nvSpPr>
        <p:spPr>
          <a:xfrm>
            <a:off x="2362200" y="1371600"/>
            <a:ext cx="11379200" cy="4729164"/>
          </a:xfrm>
        </p:spPr>
        <p:txBody>
          <a:bodyPr/>
          <a:lstStyle/>
          <a:p>
            <a:pPr eaLnBrk="1" hangingPunct="1"/>
            <a:r>
              <a:rPr lang="en-US" dirty="0">
                <a:ea typeface="MS PGothic" panose="020B0600070205080204" pitchFamily="34" charset="-128"/>
              </a:rPr>
              <a:t>Variables:</a:t>
            </a:r>
          </a:p>
          <a:p>
            <a:pPr lvl="1" eaLnBrk="1" hangingPunct="1"/>
            <a:r>
              <a:rPr lang="en-US" dirty="0">
                <a:ea typeface="MS PGothic" panose="020B0600070205080204" pitchFamily="34" charset="-128"/>
              </a:rPr>
              <a:t>R: Raining</a:t>
            </a:r>
          </a:p>
          <a:p>
            <a:pPr lvl="1" eaLnBrk="1" hangingPunct="1"/>
            <a:r>
              <a:rPr lang="en-US" dirty="0">
                <a:ea typeface="MS PGothic" panose="020B0600070205080204" pitchFamily="34" charset="-128"/>
              </a:rPr>
              <a:t>T: Traffic</a:t>
            </a:r>
          </a:p>
          <a:p>
            <a:pPr lvl="1" eaLnBrk="1" hangingPunct="1"/>
            <a:r>
              <a:rPr lang="en-US" dirty="0">
                <a:ea typeface="MS PGothic" panose="020B0600070205080204" pitchFamily="34" charset="-128"/>
              </a:rPr>
              <a:t>D: Roof drips</a:t>
            </a:r>
          </a:p>
          <a:p>
            <a:pPr lvl="1" eaLnBrk="1" hangingPunct="1"/>
            <a:r>
              <a:rPr lang="en-US" dirty="0">
                <a:ea typeface="MS PGothic" panose="020B0600070205080204" pitchFamily="34" charset="-128"/>
              </a:rPr>
              <a:t>S: I’</a:t>
            </a:r>
            <a:r>
              <a:rPr lang="en-US" altLang="ja-JP" dirty="0">
                <a:ea typeface="MS PGothic" panose="020B0600070205080204" pitchFamily="34" charset="-128"/>
              </a:rPr>
              <a:t>m sad</a:t>
            </a:r>
          </a:p>
          <a:p>
            <a:pPr eaLnBrk="1" hangingPunct="1"/>
            <a:r>
              <a:rPr lang="en-US" dirty="0">
                <a:ea typeface="MS PGothic" panose="020B0600070205080204" pitchFamily="34" charset="-128"/>
              </a:rPr>
              <a:t>Questions:</a:t>
            </a:r>
          </a:p>
          <a:p>
            <a:pPr lvl="1" eaLnBrk="1" hangingPunct="1"/>
            <a:endParaRPr lang="en-US" dirty="0">
              <a:ea typeface="MS PGothic" panose="020B0600070205080204" pitchFamily="34" charset="-128"/>
            </a:endParaRPr>
          </a:p>
        </p:txBody>
      </p:sp>
      <p:sp>
        <p:nvSpPr>
          <p:cNvPr id="64515" name="Oval 4"/>
          <p:cNvSpPr>
            <a:spLocks noChangeArrowheads="1"/>
          </p:cNvSpPr>
          <p:nvPr/>
        </p:nvSpPr>
        <p:spPr bwMode="auto">
          <a:xfrm>
            <a:off x="7239000" y="33528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T</a:t>
            </a:r>
            <a:endParaRPr lang="en-US" sz="2400" baseline="-25000">
              <a:latin typeface="Times New Roman" panose="02020603050405020304" pitchFamily="18" charset="0"/>
              <a:cs typeface="Times New Roman" panose="02020603050405020304" pitchFamily="18" charset="0"/>
            </a:endParaRPr>
          </a:p>
        </p:txBody>
      </p:sp>
      <p:sp>
        <p:nvSpPr>
          <p:cNvPr id="64516" name="Oval 5"/>
          <p:cNvSpPr>
            <a:spLocks noChangeArrowheads="1"/>
          </p:cNvSpPr>
          <p:nvPr/>
        </p:nvSpPr>
        <p:spPr bwMode="auto">
          <a:xfrm>
            <a:off x="7924800" y="44958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S</a:t>
            </a:r>
          </a:p>
        </p:txBody>
      </p:sp>
      <p:cxnSp>
        <p:nvCxnSpPr>
          <p:cNvPr id="64517" name="AutoShape 6"/>
          <p:cNvCxnSpPr>
            <a:cxnSpLocks noChangeShapeType="1"/>
            <a:stCxn id="64515" idx="4"/>
            <a:endCxn id="64516" idx="1"/>
          </p:cNvCxnSpPr>
          <p:nvPr/>
        </p:nvCxnSpPr>
        <p:spPr bwMode="auto">
          <a:xfrm>
            <a:off x="7505700" y="3900488"/>
            <a:ext cx="496888" cy="658812"/>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64518" name="Oval 7"/>
          <p:cNvSpPr>
            <a:spLocks noChangeArrowheads="1"/>
          </p:cNvSpPr>
          <p:nvPr/>
        </p:nvSpPr>
        <p:spPr bwMode="auto">
          <a:xfrm>
            <a:off x="8686800" y="33528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D</a:t>
            </a:r>
          </a:p>
        </p:txBody>
      </p:sp>
      <p:cxnSp>
        <p:nvCxnSpPr>
          <p:cNvPr id="64519" name="AutoShape 8"/>
          <p:cNvCxnSpPr>
            <a:cxnSpLocks noChangeShapeType="1"/>
            <a:stCxn id="64518" idx="4"/>
            <a:endCxn id="64516" idx="7"/>
          </p:cNvCxnSpPr>
          <p:nvPr/>
        </p:nvCxnSpPr>
        <p:spPr bwMode="auto">
          <a:xfrm flipH="1">
            <a:off x="8380413" y="3900488"/>
            <a:ext cx="573087" cy="658812"/>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64520" name="Oval 9"/>
          <p:cNvSpPr>
            <a:spLocks noChangeArrowheads="1"/>
          </p:cNvSpPr>
          <p:nvPr/>
        </p:nvSpPr>
        <p:spPr bwMode="auto">
          <a:xfrm>
            <a:off x="7924800" y="22098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R</a:t>
            </a:r>
          </a:p>
        </p:txBody>
      </p:sp>
      <p:cxnSp>
        <p:nvCxnSpPr>
          <p:cNvPr id="64521" name="AutoShape 10"/>
          <p:cNvCxnSpPr>
            <a:cxnSpLocks noChangeShapeType="1"/>
            <a:stCxn id="64520" idx="3"/>
            <a:endCxn id="64515" idx="0"/>
          </p:cNvCxnSpPr>
          <p:nvPr/>
        </p:nvCxnSpPr>
        <p:spPr bwMode="auto">
          <a:xfrm flipH="1">
            <a:off x="7505700" y="2679700"/>
            <a:ext cx="496888" cy="658813"/>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64522" name="AutoShape 11"/>
          <p:cNvCxnSpPr>
            <a:cxnSpLocks noChangeShapeType="1"/>
            <a:stCxn id="64520" idx="5"/>
            <a:endCxn id="64518" idx="0"/>
          </p:cNvCxnSpPr>
          <p:nvPr/>
        </p:nvCxnSpPr>
        <p:spPr bwMode="auto">
          <a:xfrm>
            <a:off x="8380413" y="2679700"/>
            <a:ext cx="573087" cy="658813"/>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1098764" name="Text Box 12"/>
          <p:cNvSpPr txBox="1">
            <a:spLocks noChangeArrowheads="1"/>
          </p:cNvSpPr>
          <p:nvPr/>
        </p:nvSpPr>
        <p:spPr bwMode="auto">
          <a:xfrm>
            <a:off x="5410200" y="5410200"/>
            <a:ext cx="152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sz="2800" i="1">
                <a:solidFill>
                  <a:srgbClr val="CC0000"/>
                </a:solidFill>
                <a:latin typeface="Calibri" panose="020F0502020204030204"/>
                <a:cs typeface="Calibri" panose="020F0502020204030204"/>
              </a:rPr>
              <a:t>Yes</a:t>
            </a:r>
          </a:p>
        </p:txBody>
      </p:sp>
      <p:pic>
        <p:nvPicPr>
          <p:cNvPr id="1098765" name="Picture 13"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209925" y="4948238"/>
            <a:ext cx="981075"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8766"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19450" y="5499100"/>
            <a:ext cx="1384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8767" name="Picture 15" descr="txp_fi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200400" y="6096000"/>
            <a:ext cx="1787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87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87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87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8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6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altLang="zh-CN" dirty="0">
                <a:latin typeface="Calibri" panose="020F0502020204030204"/>
                <a:ea typeface="MS PGothic" panose="020B0600070205080204" pitchFamily="34" charset="-128"/>
                <a:cs typeface="Calibri" panose="020F0502020204030204"/>
              </a:rPr>
              <a:t>D-separation and Markov Blanket </a:t>
            </a:r>
            <a:endParaRPr lang="en-US" dirty="0">
              <a:latin typeface="Calibri" panose="020F0502020204030204"/>
              <a:ea typeface="MS PGothic" panose="020B0600070205080204" pitchFamily="34" charset="-128"/>
              <a:cs typeface="Calibri" panose="020F0502020204030204"/>
            </a:endParaRPr>
          </a:p>
        </p:txBody>
      </p:sp>
      <p:sp>
        <p:nvSpPr>
          <p:cNvPr id="2" name="AutoShape 2" descr="https://img-blog.csdn.net/20180107223509840?watermark/2/text/aHR0cDovL2Jsb2cuY3Nkbi5uZXQveWJkZXNpcmU=/font/5a6L5L2T/fontsize/400/fill/I0JBQkFCMA==/dissolve/70/gravity/SouthEas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694" t="15146" r="12996" b="3913"/>
          <a:stretch>
            <a:fillRect/>
          </a:stretch>
        </p:blipFill>
        <p:spPr bwMode="auto">
          <a:xfrm>
            <a:off x="890016" y="1548384"/>
            <a:ext cx="7095744" cy="4898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8227327" y="1647182"/>
            <a:ext cx="3847763" cy="3416320"/>
          </a:xfrm>
          <a:prstGeom prst="rect">
            <a:avLst/>
          </a:prstGeom>
        </p:spPr>
        <p:txBody>
          <a:bodyPr wrap="square">
            <a:spAutoFit/>
          </a:bodyPr>
          <a:lstStyle/>
          <a:p>
            <a:r>
              <a:rPr lang="en-US" sz="2400" b="1" dirty="0">
                <a:solidFill>
                  <a:srgbClr val="FF0000"/>
                </a:solidFill>
              </a:rPr>
              <a:t>Theorem</a:t>
            </a:r>
            <a:r>
              <a:rPr lang="en-US" sz="2400" dirty="0"/>
              <a:t>: </a:t>
            </a:r>
            <a:r>
              <a:rPr lang="en-US" sz="2400" dirty="0">
                <a:latin typeface="Calibri" panose="020F0502020204030204"/>
                <a:cs typeface="Calibri" panose="020F0502020204030204"/>
              </a:rPr>
              <a:t>In a Bayesian network, a variable X is conditionally independent of all other variables given its Markov blanket.</a:t>
            </a:r>
          </a:p>
          <a:p>
            <a:endParaRPr lang="en-US" sz="2400" dirty="0">
              <a:latin typeface="Calibri" panose="020F0502020204030204"/>
              <a:cs typeface="Calibri" panose="020F0502020204030204"/>
            </a:endParaRPr>
          </a:p>
          <a:p>
            <a:r>
              <a:rPr lang="en-US" sz="2400" dirty="0">
                <a:latin typeface="Calibri" panose="020F0502020204030204"/>
                <a:cs typeface="Calibri" panose="020F0502020204030204"/>
              </a:rPr>
              <a:t>Because the Markov blanket of X d-separates X from all other nodes.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ea typeface="MS PGothic" panose="020B0600070205080204" pitchFamily="34" charset="-128"/>
              </a:rPr>
              <a:t>Structure Implications</a:t>
            </a:r>
          </a:p>
        </p:txBody>
      </p:sp>
      <p:sp>
        <p:nvSpPr>
          <p:cNvPr id="25603" name="Content Placeholder 2"/>
          <p:cNvSpPr>
            <a:spLocks noGrp="1"/>
          </p:cNvSpPr>
          <p:nvPr>
            <p:ph idx="1"/>
          </p:nvPr>
        </p:nvSpPr>
        <p:spPr>
          <a:xfrm>
            <a:off x="406400" y="1397001"/>
            <a:ext cx="6375400" cy="4729164"/>
          </a:xfrm>
        </p:spPr>
        <p:txBody>
          <a:bodyPr/>
          <a:lstStyle/>
          <a:p>
            <a:r>
              <a:rPr lang="en-US" sz="2400" dirty="0">
                <a:ea typeface="MS PGothic" panose="020B0600070205080204" pitchFamily="34" charset="-128"/>
              </a:rPr>
              <a:t>Given a Bayes net structure, can run d-separation algorithm to build a complete list of conditional independences that are necessarily true of the form</a:t>
            </a:r>
          </a:p>
          <a:p>
            <a:endParaRPr lang="en-US" sz="2400" dirty="0">
              <a:ea typeface="MS PGothic" panose="020B0600070205080204" pitchFamily="34" charset="-128"/>
            </a:endParaRPr>
          </a:p>
          <a:p>
            <a:endParaRPr lang="en-US" sz="2400" dirty="0">
              <a:ea typeface="MS PGothic" panose="020B0600070205080204" pitchFamily="34" charset="-128"/>
            </a:endParaRPr>
          </a:p>
          <a:p>
            <a:endParaRPr lang="en-US" sz="2400" dirty="0">
              <a:ea typeface="MS PGothic" panose="020B0600070205080204" pitchFamily="34" charset="-128"/>
            </a:endParaRPr>
          </a:p>
          <a:p>
            <a:endParaRPr lang="en-US" sz="2400" dirty="0">
              <a:ea typeface="MS PGothic" panose="020B0600070205080204" pitchFamily="34" charset="-128"/>
            </a:endParaRPr>
          </a:p>
          <a:p>
            <a:r>
              <a:rPr lang="en-US" sz="2400" dirty="0">
                <a:ea typeface="MS PGothic" panose="020B0600070205080204" pitchFamily="34" charset="-128"/>
              </a:rPr>
              <a:t>This list determines the set of probability distributions that can be represented </a:t>
            </a:r>
          </a:p>
          <a:p>
            <a:endParaRPr lang="en-US" sz="2400" dirty="0">
              <a:ea typeface="MS PGothic" panose="020B0600070205080204" pitchFamily="34" charset="-128"/>
            </a:endParaRPr>
          </a:p>
          <a:p>
            <a:endParaRPr lang="en-US" dirty="0">
              <a:ea typeface="MS PGothic" panose="020B0600070205080204" pitchFamily="34" charset="-128"/>
            </a:endParaRPr>
          </a:p>
          <a:p>
            <a:endParaRPr lang="en-US" dirty="0">
              <a:ea typeface="MS PGothic" panose="020B0600070205080204" pitchFamily="34" charset="-128"/>
            </a:endParaRPr>
          </a:p>
          <a:p>
            <a:pPr marL="457200" lvl="1" indent="0">
              <a:buFont typeface="Wingdings" panose="05000000000000000000" pitchFamily="2" charset="2"/>
              <a:buNone/>
            </a:pPr>
            <a:endParaRPr lang="en-US" dirty="0">
              <a:ea typeface="MS PGothic" panose="020B0600070205080204" pitchFamily="34" charset="-128"/>
            </a:endParaRPr>
          </a:p>
        </p:txBody>
      </p:sp>
      <p:pic>
        <p:nvPicPr>
          <p:cNvPr id="2560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03600"/>
            <a:ext cx="47625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447800"/>
            <a:ext cx="5150759" cy="4275129"/>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latin typeface="Calibri" panose="020F0502020204030204"/>
                <a:ea typeface="MS PGothic" panose="020B0600070205080204" pitchFamily="34" charset="-128"/>
                <a:cs typeface="Calibri" panose="020F0502020204030204"/>
              </a:rPr>
              <a:t>Computing All Independences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1" y="1759560"/>
            <a:ext cx="5714899" cy="4107839"/>
          </a:xfrm>
          <a:prstGeom prst="rect">
            <a:avLst/>
          </a:prstGeom>
        </p:spPr>
      </p:pic>
      <p:grpSp>
        <p:nvGrpSpPr>
          <p:cNvPr id="15" name="Group 17"/>
          <p:cNvGrpSpPr/>
          <p:nvPr/>
        </p:nvGrpSpPr>
        <p:grpSpPr bwMode="auto">
          <a:xfrm>
            <a:off x="6629400" y="1219200"/>
            <a:ext cx="1428750" cy="1143000"/>
            <a:chOff x="4272" y="1152"/>
            <a:chExt cx="1200" cy="1008"/>
          </a:xfrm>
        </p:grpSpPr>
        <p:sp>
          <p:nvSpPr>
            <p:cNvPr id="16" name="Oval 12"/>
            <p:cNvSpPr>
              <a:spLocks noChangeArrowheads="1"/>
            </p:cNvSpPr>
            <p:nvPr/>
          </p:nvSpPr>
          <p:spPr bwMode="auto">
            <a:xfrm>
              <a:off x="4272" y="1776"/>
              <a:ext cx="384" cy="384"/>
            </a:xfrm>
            <a:prstGeom prst="ellipse">
              <a:avLst/>
            </a:prstGeom>
            <a:solidFill>
              <a:schemeClr val="bg1"/>
            </a:solidFill>
            <a:ln w="28575">
              <a:solidFill>
                <a:schemeClr val="tx1"/>
              </a:solidFill>
              <a:round/>
            </a:ln>
          </p:spPr>
          <p:txBody>
            <a:bodyPr wrap="none" anchor="ctr"/>
            <a:lstStyle/>
            <a:p>
              <a:pPr algn="ctr" rtl="1"/>
              <a:r>
                <a:rPr lang="en-US" sz="2000" dirty="0">
                  <a:latin typeface="Calibri" panose="020F0502020204030204"/>
                  <a:cs typeface="Calibri" panose="020F0502020204030204"/>
                </a:rPr>
                <a:t>X</a:t>
              </a:r>
            </a:p>
          </p:txBody>
        </p:sp>
        <p:sp>
          <p:nvSpPr>
            <p:cNvPr id="17" name="Oval 13"/>
            <p:cNvSpPr>
              <a:spLocks noChangeArrowheads="1"/>
            </p:cNvSpPr>
            <p:nvPr/>
          </p:nvSpPr>
          <p:spPr bwMode="auto">
            <a:xfrm>
              <a:off x="4656" y="1152"/>
              <a:ext cx="384" cy="384"/>
            </a:xfrm>
            <a:prstGeom prst="ellipse">
              <a:avLst/>
            </a:prstGeom>
            <a:solidFill>
              <a:schemeClr val="bg1"/>
            </a:solidFill>
            <a:ln w="28575">
              <a:solidFill>
                <a:schemeClr val="tx1"/>
              </a:solidFill>
              <a:round/>
            </a:ln>
          </p:spPr>
          <p:txBody>
            <a:bodyPr wrap="none" anchor="ctr"/>
            <a:lstStyle/>
            <a:p>
              <a:pPr algn="ctr" rtl="1"/>
              <a:r>
                <a:rPr lang="en-US" sz="2000">
                  <a:latin typeface="Calibri" panose="020F0502020204030204"/>
                  <a:cs typeface="Calibri" panose="020F0502020204030204"/>
                </a:rPr>
                <a:t>Y</a:t>
              </a:r>
            </a:p>
          </p:txBody>
        </p:sp>
        <p:sp>
          <p:nvSpPr>
            <p:cNvPr id="18" name="Oval 14"/>
            <p:cNvSpPr>
              <a:spLocks noChangeArrowheads="1"/>
            </p:cNvSpPr>
            <p:nvPr/>
          </p:nvSpPr>
          <p:spPr bwMode="auto">
            <a:xfrm>
              <a:off x="5088" y="1776"/>
              <a:ext cx="384" cy="384"/>
            </a:xfrm>
            <a:prstGeom prst="ellipse">
              <a:avLst/>
            </a:prstGeom>
            <a:solidFill>
              <a:schemeClr val="bg1"/>
            </a:solidFill>
            <a:ln w="28575">
              <a:solidFill>
                <a:schemeClr val="tx1"/>
              </a:solidFill>
              <a:round/>
            </a:ln>
          </p:spPr>
          <p:txBody>
            <a:bodyPr wrap="none" anchor="ctr"/>
            <a:lstStyle/>
            <a:p>
              <a:pPr algn="ctr" rtl="1"/>
              <a:r>
                <a:rPr lang="en-US" sz="2000" dirty="0">
                  <a:latin typeface="Calibri" panose="020F0502020204030204"/>
                  <a:cs typeface="Calibri" panose="020F0502020204030204"/>
                </a:rPr>
                <a:t>Z</a:t>
              </a:r>
            </a:p>
          </p:txBody>
        </p:sp>
        <p:cxnSp>
          <p:nvCxnSpPr>
            <p:cNvPr id="19" name="AutoShape 15"/>
            <p:cNvCxnSpPr>
              <a:cxnSpLocks noChangeShapeType="1"/>
              <a:stCxn id="17" idx="3"/>
              <a:endCxn id="16" idx="0"/>
            </p:cNvCxnSpPr>
            <p:nvPr/>
          </p:nvCxnSpPr>
          <p:spPr bwMode="auto">
            <a:xfrm flipH="1">
              <a:off x="4464" y="1489"/>
              <a:ext cx="248" cy="278"/>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cxnSp>
          <p:nvCxnSpPr>
            <p:cNvPr id="20" name="AutoShape 16"/>
            <p:cNvCxnSpPr>
              <a:cxnSpLocks noChangeShapeType="1"/>
              <a:stCxn id="17" idx="5"/>
              <a:endCxn id="18" idx="0"/>
            </p:cNvCxnSpPr>
            <p:nvPr/>
          </p:nvCxnSpPr>
          <p:spPr bwMode="auto">
            <a:xfrm>
              <a:off x="4984" y="1489"/>
              <a:ext cx="296" cy="278"/>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grpSp>
      <p:grpSp>
        <p:nvGrpSpPr>
          <p:cNvPr id="21" name="Group 17"/>
          <p:cNvGrpSpPr/>
          <p:nvPr/>
        </p:nvGrpSpPr>
        <p:grpSpPr bwMode="auto">
          <a:xfrm>
            <a:off x="6705600" y="2514600"/>
            <a:ext cx="1402080" cy="1219200"/>
            <a:chOff x="4272" y="1152"/>
            <a:chExt cx="1200" cy="1008"/>
          </a:xfrm>
        </p:grpSpPr>
        <p:sp>
          <p:nvSpPr>
            <p:cNvPr id="22" name="Oval 12"/>
            <p:cNvSpPr>
              <a:spLocks noChangeArrowheads="1"/>
            </p:cNvSpPr>
            <p:nvPr/>
          </p:nvSpPr>
          <p:spPr bwMode="auto">
            <a:xfrm>
              <a:off x="4272" y="1776"/>
              <a:ext cx="384" cy="384"/>
            </a:xfrm>
            <a:prstGeom prst="ellipse">
              <a:avLst/>
            </a:prstGeom>
            <a:solidFill>
              <a:schemeClr val="bg1"/>
            </a:solidFill>
            <a:ln w="28575">
              <a:solidFill>
                <a:schemeClr val="tx1"/>
              </a:solidFill>
              <a:round/>
            </a:ln>
          </p:spPr>
          <p:txBody>
            <a:bodyPr wrap="none" anchor="ctr"/>
            <a:lstStyle/>
            <a:p>
              <a:pPr algn="ctr" rtl="1"/>
              <a:r>
                <a:rPr lang="en-US" sz="2000">
                  <a:latin typeface="Calibri" panose="020F0502020204030204"/>
                  <a:cs typeface="Calibri" panose="020F0502020204030204"/>
                </a:rPr>
                <a:t>X</a:t>
              </a:r>
            </a:p>
          </p:txBody>
        </p:sp>
        <p:sp>
          <p:nvSpPr>
            <p:cNvPr id="23" name="Oval 13"/>
            <p:cNvSpPr>
              <a:spLocks noChangeArrowheads="1"/>
            </p:cNvSpPr>
            <p:nvPr/>
          </p:nvSpPr>
          <p:spPr bwMode="auto">
            <a:xfrm>
              <a:off x="4656" y="1152"/>
              <a:ext cx="384" cy="384"/>
            </a:xfrm>
            <a:prstGeom prst="ellipse">
              <a:avLst/>
            </a:prstGeom>
            <a:solidFill>
              <a:schemeClr val="bg1"/>
            </a:solidFill>
            <a:ln w="28575">
              <a:solidFill>
                <a:schemeClr val="tx1"/>
              </a:solidFill>
              <a:round/>
            </a:ln>
          </p:spPr>
          <p:txBody>
            <a:bodyPr wrap="none" anchor="ctr"/>
            <a:lstStyle/>
            <a:p>
              <a:pPr algn="ctr" rtl="1"/>
              <a:r>
                <a:rPr lang="en-US" sz="2000">
                  <a:latin typeface="Calibri" panose="020F0502020204030204"/>
                  <a:cs typeface="Calibri" panose="020F0502020204030204"/>
                </a:rPr>
                <a:t>Y</a:t>
              </a:r>
            </a:p>
          </p:txBody>
        </p:sp>
        <p:sp>
          <p:nvSpPr>
            <p:cNvPr id="24" name="Oval 14"/>
            <p:cNvSpPr>
              <a:spLocks noChangeArrowheads="1"/>
            </p:cNvSpPr>
            <p:nvPr/>
          </p:nvSpPr>
          <p:spPr bwMode="auto">
            <a:xfrm>
              <a:off x="5088" y="1776"/>
              <a:ext cx="384" cy="384"/>
            </a:xfrm>
            <a:prstGeom prst="ellipse">
              <a:avLst/>
            </a:prstGeom>
            <a:solidFill>
              <a:schemeClr val="bg1"/>
            </a:solidFill>
            <a:ln w="28575">
              <a:solidFill>
                <a:schemeClr val="tx1"/>
              </a:solidFill>
              <a:round/>
            </a:ln>
          </p:spPr>
          <p:txBody>
            <a:bodyPr wrap="none" anchor="ctr"/>
            <a:lstStyle/>
            <a:p>
              <a:pPr algn="ctr" rtl="1"/>
              <a:r>
                <a:rPr lang="en-US" sz="2000" dirty="0">
                  <a:latin typeface="Calibri" panose="020F0502020204030204"/>
                  <a:cs typeface="Calibri" panose="020F0502020204030204"/>
                </a:rPr>
                <a:t>Z</a:t>
              </a:r>
            </a:p>
          </p:txBody>
        </p:sp>
        <p:cxnSp>
          <p:nvCxnSpPr>
            <p:cNvPr id="25" name="AutoShape 15"/>
            <p:cNvCxnSpPr>
              <a:cxnSpLocks noChangeShapeType="1"/>
              <a:stCxn id="23" idx="3"/>
              <a:endCxn id="2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a:noFill/>
                </a14:hiddenFill>
              </a:ext>
            </a:extLst>
          </p:spPr>
        </p:cxnSp>
        <p:cxnSp>
          <p:nvCxnSpPr>
            <p:cNvPr id="26" name="AutoShape 16"/>
            <p:cNvCxnSpPr>
              <a:cxnSpLocks noChangeShapeType="1"/>
              <a:stCxn id="23" idx="5"/>
              <a:endCxn id="24" idx="0"/>
            </p:cNvCxnSpPr>
            <p:nvPr/>
          </p:nvCxnSpPr>
          <p:spPr bwMode="auto">
            <a:xfrm>
              <a:off x="4984" y="1489"/>
              <a:ext cx="296" cy="278"/>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grpSp>
      <p:grpSp>
        <p:nvGrpSpPr>
          <p:cNvPr id="27" name="Group 31"/>
          <p:cNvGrpSpPr/>
          <p:nvPr/>
        </p:nvGrpSpPr>
        <p:grpSpPr bwMode="auto">
          <a:xfrm>
            <a:off x="6705600" y="3962400"/>
            <a:ext cx="1447800" cy="1273629"/>
            <a:chOff x="3089" y="3828"/>
            <a:chExt cx="665" cy="585"/>
          </a:xfrm>
        </p:grpSpPr>
        <p:sp>
          <p:nvSpPr>
            <p:cNvPr id="28" name="Oval 25"/>
            <p:cNvSpPr>
              <a:spLocks noChangeArrowheads="1"/>
            </p:cNvSpPr>
            <p:nvPr/>
          </p:nvSpPr>
          <p:spPr bwMode="auto">
            <a:xfrm>
              <a:off x="3089" y="3828"/>
              <a:ext cx="218" cy="218"/>
            </a:xfrm>
            <a:prstGeom prst="ellipse">
              <a:avLst/>
            </a:prstGeom>
            <a:solidFill>
              <a:schemeClr val="bg1"/>
            </a:solidFill>
            <a:ln w="28575">
              <a:solidFill>
                <a:schemeClr val="tx1"/>
              </a:solidFill>
              <a:round/>
            </a:ln>
          </p:spPr>
          <p:txBody>
            <a:bodyPr wrap="none" anchor="ctr"/>
            <a:lstStyle/>
            <a:p>
              <a:pPr algn="ctr" rtl="1"/>
              <a:r>
                <a:rPr lang="en-US" sz="2000">
                  <a:latin typeface="Calibri" panose="020F0502020204030204"/>
                  <a:cs typeface="Calibri" panose="020F0502020204030204"/>
                </a:rPr>
                <a:t>X</a:t>
              </a:r>
            </a:p>
          </p:txBody>
        </p:sp>
        <p:sp>
          <p:nvSpPr>
            <p:cNvPr id="29" name="Oval 26"/>
            <p:cNvSpPr>
              <a:spLocks noChangeArrowheads="1"/>
            </p:cNvSpPr>
            <p:nvPr/>
          </p:nvSpPr>
          <p:spPr bwMode="auto">
            <a:xfrm>
              <a:off x="3339" y="4195"/>
              <a:ext cx="217" cy="218"/>
            </a:xfrm>
            <a:prstGeom prst="ellipse">
              <a:avLst/>
            </a:prstGeom>
            <a:solidFill>
              <a:schemeClr val="bg1"/>
            </a:solidFill>
            <a:ln w="28575">
              <a:solidFill>
                <a:schemeClr val="tx1"/>
              </a:solidFill>
              <a:round/>
            </a:ln>
          </p:spPr>
          <p:txBody>
            <a:bodyPr wrap="none" anchor="ctr"/>
            <a:lstStyle/>
            <a:p>
              <a:pPr algn="ctr" rtl="1"/>
              <a:r>
                <a:rPr lang="en-US" sz="2000" dirty="0">
                  <a:latin typeface="Calibri" panose="020F0502020204030204"/>
                  <a:cs typeface="Calibri" panose="020F0502020204030204"/>
                </a:rPr>
                <a:t>Y</a:t>
              </a:r>
            </a:p>
          </p:txBody>
        </p:sp>
        <p:sp>
          <p:nvSpPr>
            <p:cNvPr id="30" name="Oval 27"/>
            <p:cNvSpPr>
              <a:spLocks noChangeArrowheads="1"/>
            </p:cNvSpPr>
            <p:nvPr/>
          </p:nvSpPr>
          <p:spPr bwMode="auto">
            <a:xfrm>
              <a:off x="3536" y="3828"/>
              <a:ext cx="218" cy="218"/>
            </a:xfrm>
            <a:prstGeom prst="ellipse">
              <a:avLst/>
            </a:prstGeom>
            <a:solidFill>
              <a:schemeClr val="bg1"/>
            </a:solidFill>
            <a:ln w="28575">
              <a:solidFill>
                <a:schemeClr val="tx1"/>
              </a:solidFill>
              <a:round/>
            </a:ln>
          </p:spPr>
          <p:txBody>
            <a:bodyPr wrap="none" anchor="ctr"/>
            <a:lstStyle/>
            <a:p>
              <a:pPr algn="ctr" rtl="1"/>
              <a:r>
                <a:rPr lang="en-US" sz="2000">
                  <a:latin typeface="Calibri" panose="020F0502020204030204"/>
                  <a:cs typeface="Calibri" panose="020F0502020204030204"/>
                </a:rPr>
                <a:t>Z</a:t>
              </a:r>
            </a:p>
          </p:txBody>
        </p:sp>
        <p:cxnSp>
          <p:nvCxnSpPr>
            <p:cNvPr id="31" name="AutoShape 28"/>
            <p:cNvCxnSpPr>
              <a:cxnSpLocks noChangeShapeType="1"/>
              <a:stCxn id="28" idx="4"/>
              <a:endCxn id="29" idx="1"/>
            </p:cNvCxnSpPr>
            <p:nvPr/>
          </p:nvCxnSpPr>
          <p:spPr bwMode="auto">
            <a:xfrm>
              <a:off x="3198" y="4046"/>
              <a:ext cx="173" cy="181"/>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cxnSp>
          <p:nvCxnSpPr>
            <p:cNvPr id="32" name="AutoShape 29"/>
            <p:cNvCxnSpPr>
              <a:cxnSpLocks noChangeShapeType="1"/>
              <a:stCxn id="29" idx="7"/>
              <a:endCxn id="30" idx="4"/>
            </p:cNvCxnSpPr>
            <p:nvPr/>
          </p:nvCxnSpPr>
          <p:spPr bwMode="auto">
            <a:xfrm flipV="1">
              <a:off x="3524" y="4046"/>
              <a:ext cx="121" cy="181"/>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a:noFill/>
                </a14:hiddenFill>
              </a:ext>
            </a:extLst>
          </p:spPr>
        </p:cxnSp>
      </p:grpSp>
      <p:grpSp>
        <p:nvGrpSpPr>
          <p:cNvPr id="43" name="Group 31"/>
          <p:cNvGrpSpPr/>
          <p:nvPr/>
        </p:nvGrpSpPr>
        <p:grpSpPr bwMode="auto">
          <a:xfrm>
            <a:off x="6781800" y="5410200"/>
            <a:ext cx="1447800" cy="1243149"/>
            <a:chOff x="3089" y="3475"/>
            <a:chExt cx="665" cy="571"/>
          </a:xfrm>
        </p:grpSpPr>
        <p:sp>
          <p:nvSpPr>
            <p:cNvPr id="44" name="Oval 25"/>
            <p:cNvSpPr>
              <a:spLocks noChangeArrowheads="1"/>
            </p:cNvSpPr>
            <p:nvPr/>
          </p:nvSpPr>
          <p:spPr bwMode="auto">
            <a:xfrm>
              <a:off x="3089" y="3828"/>
              <a:ext cx="218" cy="218"/>
            </a:xfrm>
            <a:prstGeom prst="ellipse">
              <a:avLst/>
            </a:prstGeom>
            <a:solidFill>
              <a:schemeClr val="bg1"/>
            </a:solidFill>
            <a:ln w="28575">
              <a:solidFill>
                <a:schemeClr val="tx1"/>
              </a:solidFill>
              <a:round/>
            </a:ln>
          </p:spPr>
          <p:txBody>
            <a:bodyPr wrap="none" anchor="ctr"/>
            <a:lstStyle/>
            <a:p>
              <a:pPr algn="ctr" rtl="1"/>
              <a:r>
                <a:rPr lang="en-US" sz="2000">
                  <a:latin typeface="Calibri" panose="020F0502020204030204"/>
                  <a:cs typeface="Calibri" panose="020F0502020204030204"/>
                </a:rPr>
                <a:t>X</a:t>
              </a:r>
            </a:p>
          </p:txBody>
        </p:sp>
        <p:sp>
          <p:nvSpPr>
            <p:cNvPr id="45" name="Oval 26"/>
            <p:cNvSpPr>
              <a:spLocks noChangeArrowheads="1"/>
            </p:cNvSpPr>
            <p:nvPr/>
          </p:nvSpPr>
          <p:spPr bwMode="auto">
            <a:xfrm>
              <a:off x="3307" y="3475"/>
              <a:ext cx="217" cy="218"/>
            </a:xfrm>
            <a:prstGeom prst="ellipse">
              <a:avLst/>
            </a:prstGeom>
            <a:solidFill>
              <a:schemeClr val="bg1"/>
            </a:solidFill>
            <a:ln w="28575">
              <a:solidFill>
                <a:schemeClr val="tx1"/>
              </a:solidFill>
              <a:round/>
            </a:ln>
          </p:spPr>
          <p:txBody>
            <a:bodyPr wrap="none" anchor="ctr"/>
            <a:lstStyle/>
            <a:p>
              <a:pPr algn="ctr" rtl="1"/>
              <a:r>
                <a:rPr lang="en-US" sz="2000" dirty="0">
                  <a:latin typeface="Calibri" panose="020F0502020204030204"/>
                  <a:cs typeface="Calibri" panose="020F0502020204030204"/>
                </a:rPr>
                <a:t>Y</a:t>
              </a:r>
            </a:p>
          </p:txBody>
        </p:sp>
        <p:sp>
          <p:nvSpPr>
            <p:cNvPr id="46" name="Oval 27"/>
            <p:cNvSpPr>
              <a:spLocks noChangeArrowheads="1"/>
            </p:cNvSpPr>
            <p:nvPr/>
          </p:nvSpPr>
          <p:spPr bwMode="auto">
            <a:xfrm>
              <a:off x="3536" y="3828"/>
              <a:ext cx="218" cy="218"/>
            </a:xfrm>
            <a:prstGeom prst="ellipse">
              <a:avLst/>
            </a:prstGeom>
            <a:solidFill>
              <a:schemeClr val="bg1"/>
            </a:solidFill>
            <a:ln w="28575">
              <a:solidFill>
                <a:schemeClr val="tx1"/>
              </a:solidFill>
              <a:round/>
            </a:ln>
          </p:spPr>
          <p:txBody>
            <a:bodyPr wrap="none" anchor="ctr"/>
            <a:lstStyle/>
            <a:p>
              <a:pPr algn="ctr" rtl="1"/>
              <a:r>
                <a:rPr lang="en-US" sz="2000">
                  <a:latin typeface="Calibri" panose="020F0502020204030204"/>
                  <a:cs typeface="Calibri" panose="020F0502020204030204"/>
                </a:rPr>
                <a:t>Z</a:t>
              </a:r>
            </a:p>
          </p:txBody>
        </p:sp>
        <p:cxnSp>
          <p:nvCxnSpPr>
            <p:cNvPr id="47" name="AutoShape 28"/>
            <p:cNvCxnSpPr>
              <a:cxnSpLocks noChangeShapeType="1"/>
              <a:stCxn id="45" idx="3"/>
              <a:endCxn id="44" idx="0"/>
            </p:cNvCxnSpPr>
            <p:nvPr/>
          </p:nvCxnSpPr>
          <p:spPr bwMode="auto">
            <a:xfrm flipH="1">
              <a:off x="3198" y="3666"/>
              <a:ext cx="140" cy="157"/>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cxnSp>
          <p:nvCxnSpPr>
            <p:cNvPr id="48" name="AutoShape 29"/>
            <p:cNvCxnSpPr>
              <a:cxnSpLocks noChangeShapeType="1"/>
              <a:stCxn id="45" idx="5"/>
              <a:endCxn id="46"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a:noFill/>
                </a14:hiddenFill>
              </a:ext>
            </a:extLst>
          </p:spPr>
        </p:cxnSp>
        <p:cxnSp>
          <p:nvCxnSpPr>
            <p:cNvPr id="49" name="AutoShape 30"/>
            <p:cNvCxnSpPr>
              <a:cxnSpLocks noChangeShapeType="1"/>
              <a:stCxn id="44" idx="6"/>
              <a:endCxn id="46"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a:noFill/>
                </a14:hiddenFill>
              </a:ext>
            </a:extLst>
          </p:spPr>
        </p:cxn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82"/>
          <p:cNvGrpSpPr/>
          <p:nvPr/>
        </p:nvGrpSpPr>
        <p:grpSpPr bwMode="auto">
          <a:xfrm>
            <a:off x="3657600" y="1219200"/>
            <a:ext cx="3276600" cy="1600200"/>
            <a:chOff x="3505200" y="1295400"/>
            <a:chExt cx="3276600" cy="1600200"/>
          </a:xfrm>
        </p:grpSpPr>
        <p:sp>
          <p:nvSpPr>
            <p:cNvPr id="75" name="Rounded Rectangle 74"/>
            <p:cNvSpPr/>
            <p:nvPr/>
          </p:nvSpPr>
          <p:spPr>
            <a:xfrm>
              <a:off x="3505200" y="1295400"/>
              <a:ext cx="3276600" cy="1600200"/>
            </a:xfrm>
            <a:prstGeom prst="roundRect">
              <a:avLst/>
            </a:prstGeom>
            <a:solidFill>
              <a:srgbClr val="CCFFCC">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panose="020F0502020204030204"/>
                <a:cs typeface="Calibri" panose="020F0502020204030204"/>
              </a:endParaRPr>
            </a:p>
          </p:txBody>
        </p:sp>
        <p:grpSp>
          <p:nvGrpSpPr>
            <p:cNvPr id="76" name="Group 38"/>
            <p:cNvGrpSpPr/>
            <p:nvPr/>
          </p:nvGrpSpPr>
          <p:grpSpPr bwMode="auto">
            <a:xfrm>
              <a:off x="4706941" y="2016125"/>
              <a:ext cx="973138" cy="727075"/>
              <a:chOff x="3286" y="962"/>
              <a:chExt cx="613" cy="458"/>
            </a:xfrm>
          </p:grpSpPr>
          <p:sp>
            <p:nvSpPr>
              <p:cNvPr id="78" name="Oval 33"/>
              <p:cNvSpPr>
                <a:spLocks noChangeArrowheads="1"/>
              </p:cNvSpPr>
              <p:nvPr/>
            </p:nvSpPr>
            <p:spPr bwMode="auto">
              <a:xfrm>
                <a:off x="3286" y="1202"/>
                <a:ext cx="218" cy="218"/>
              </a:xfrm>
              <a:prstGeom prst="ellipse">
                <a:avLst/>
              </a:prstGeom>
              <a:solidFill>
                <a:schemeClr val="bg1"/>
              </a:solidFill>
              <a:ln w="28575">
                <a:solidFill>
                  <a:schemeClr val="tx1"/>
                </a:solidFill>
                <a:round/>
              </a:ln>
            </p:spPr>
            <p:txBody>
              <a:bodyPr wrap="none" anchor="ctr"/>
              <a:lstStyle/>
              <a:p>
                <a:pPr algn="ctr" rtl="1"/>
                <a:r>
                  <a:rPr lang="en-US" sz="2000">
                    <a:latin typeface="Calibri" panose="020F0502020204030204"/>
                    <a:cs typeface="Calibri" panose="020F0502020204030204"/>
                  </a:rPr>
                  <a:t>X</a:t>
                </a:r>
              </a:p>
            </p:txBody>
          </p:sp>
          <p:sp>
            <p:nvSpPr>
              <p:cNvPr id="79" name="Oval 34"/>
              <p:cNvSpPr>
                <a:spLocks noChangeArrowheads="1"/>
              </p:cNvSpPr>
              <p:nvPr/>
            </p:nvSpPr>
            <p:spPr bwMode="auto">
              <a:xfrm>
                <a:off x="3480" y="962"/>
                <a:ext cx="217" cy="218"/>
              </a:xfrm>
              <a:prstGeom prst="ellipse">
                <a:avLst/>
              </a:prstGeom>
              <a:solidFill>
                <a:schemeClr val="bg1"/>
              </a:solidFill>
              <a:ln w="28575">
                <a:solidFill>
                  <a:schemeClr val="tx1"/>
                </a:solidFill>
                <a:round/>
              </a:ln>
            </p:spPr>
            <p:txBody>
              <a:bodyPr wrap="none" anchor="ctr"/>
              <a:lstStyle/>
              <a:p>
                <a:pPr algn="ctr" rtl="1"/>
                <a:r>
                  <a:rPr lang="en-US" sz="2000">
                    <a:latin typeface="Calibri" panose="020F0502020204030204"/>
                    <a:cs typeface="Calibri" panose="020F0502020204030204"/>
                  </a:rPr>
                  <a:t>Y</a:t>
                </a:r>
              </a:p>
            </p:txBody>
          </p:sp>
          <p:sp>
            <p:nvSpPr>
              <p:cNvPr id="80" name="Oval 35"/>
              <p:cNvSpPr>
                <a:spLocks noChangeArrowheads="1"/>
              </p:cNvSpPr>
              <p:nvPr/>
            </p:nvSpPr>
            <p:spPr bwMode="auto">
              <a:xfrm>
                <a:off x="3681" y="1202"/>
                <a:ext cx="218" cy="218"/>
              </a:xfrm>
              <a:prstGeom prst="ellipse">
                <a:avLst/>
              </a:prstGeom>
              <a:solidFill>
                <a:schemeClr val="bg1"/>
              </a:solidFill>
              <a:ln w="28575">
                <a:solidFill>
                  <a:schemeClr val="tx1"/>
                </a:solidFill>
                <a:round/>
              </a:ln>
            </p:spPr>
            <p:txBody>
              <a:bodyPr wrap="none" anchor="ctr"/>
              <a:lstStyle/>
              <a:p>
                <a:pPr algn="ctr" rtl="1"/>
                <a:r>
                  <a:rPr lang="en-US" sz="2000">
                    <a:latin typeface="Calibri" panose="020F0502020204030204"/>
                    <a:cs typeface="Calibri" panose="020F0502020204030204"/>
                  </a:rPr>
                  <a:t>Z</a:t>
                </a:r>
              </a:p>
            </p:txBody>
          </p:sp>
        </p:grpSp>
        <p:pic>
          <p:nvPicPr>
            <p:cNvPr id="77"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6338" y="1447800"/>
              <a:ext cx="2989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8609" name="Rectangle 2"/>
          <p:cNvSpPr>
            <a:spLocks noGrp="1" noChangeArrowheads="1"/>
          </p:cNvSpPr>
          <p:nvPr>
            <p:ph type="title"/>
          </p:nvPr>
        </p:nvSpPr>
        <p:spPr/>
        <p:txBody>
          <a:bodyPr/>
          <a:lstStyle/>
          <a:p>
            <a:pPr eaLnBrk="1" hangingPunct="1"/>
            <a:r>
              <a:rPr lang="en-US">
                <a:latin typeface="Calibri" panose="020F0502020204030204"/>
                <a:ea typeface="MS PGothic" panose="020B0600070205080204" pitchFamily="34" charset="-128"/>
                <a:cs typeface="Calibri" panose="020F0502020204030204"/>
              </a:rPr>
              <a:t>Topology Limits Distributions</a:t>
            </a:r>
          </a:p>
        </p:txBody>
      </p:sp>
      <p:sp>
        <p:nvSpPr>
          <p:cNvPr id="68610" name="Rectangle 3"/>
          <p:cNvSpPr>
            <a:spLocks noGrp="1" noChangeArrowheads="1"/>
          </p:cNvSpPr>
          <p:nvPr>
            <p:ph idx="1"/>
          </p:nvPr>
        </p:nvSpPr>
        <p:spPr>
          <a:xfrm>
            <a:off x="304800" y="1371600"/>
            <a:ext cx="3505200" cy="5181600"/>
          </a:xfrm>
        </p:spPr>
        <p:txBody>
          <a:bodyPr/>
          <a:lstStyle/>
          <a:p>
            <a:pPr eaLnBrk="1" hangingPunct="1"/>
            <a:r>
              <a:rPr lang="en-US" sz="2000" dirty="0">
                <a:latin typeface="Calibri" panose="020F0502020204030204"/>
                <a:ea typeface="MS PGothic" panose="020B0600070205080204" pitchFamily="34" charset="-128"/>
                <a:cs typeface="Calibri" panose="020F0502020204030204"/>
              </a:rPr>
              <a:t>Given some graph topology G, only certain joint distributions can be encoded</a:t>
            </a:r>
          </a:p>
          <a:p>
            <a:pPr lvl="6"/>
            <a:endParaRPr lang="en-US" sz="800" dirty="0">
              <a:latin typeface="Calibri" panose="020F0502020204030204"/>
              <a:ea typeface="MS PGothic" panose="020B0600070205080204" pitchFamily="34" charset="-128"/>
              <a:cs typeface="Calibri" panose="020F0502020204030204"/>
            </a:endParaRPr>
          </a:p>
          <a:p>
            <a:pPr eaLnBrk="1" hangingPunct="1"/>
            <a:r>
              <a:rPr lang="en-US" sz="2000" dirty="0">
                <a:latin typeface="Calibri" panose="020F0502020204030204"/>
                <a:ea typeface="MS PGothic" panose="020B0600070205080204" pitchFamily="34" charset="-128"/>
                <a:cs typeface="Calibri" panose="020F0502020204030204"/>
              </a:rPr>
              <a:t>The graph structure guarantees certain (conditional) independences</a:t>
            </a:r>
          </a:p>
          <a:p>
            <a:pPr lvl="5"/>
            <a:endParaRPr lang="en-US" sz="800" dirty="0">
              <a:latin typeface="Calibri" panose="020F0502020204030204"/>
              <a:ea typeface="MS PGothic" panose="020B0600070205080204" pitchFamily="34" charset="-128"/>
              <a:cs typeface="Calibri" panose="020F0502020204030204"/>
            </a:endParaRPr>
          </a:p>
          <a:p>
            <a:pPr eaLnBrk="1" hangingPunct="1"/>
            <a:r>
              <a:rPr lang="en-US" sz="2000" dirty="0">
                <a:latin typeface="Calibri" panose="020F0502020204030204"/>
                <a:ea typeface="MS PGothic" panose="020B0600070205080204" pitchFamily="34" charset="-128"/>
                <a:cs typeface="Calibri" panose="020F0502020204030204"/>
              </a:rPr>
              <a:t>(There might be more independence)</a:t>
            </a:r>
          </a:p>
          <a:p>
            <a:pPr lvl="5"/>
            <a:endParaRPr lang="en-US" sz="800" dirty="0">
              <a:latin typeface="Calibri" panose="020F0502020204030204"/>
              <a:ea typeface="MS PGothic" panose="020B0600070205080204" pitchFamily="34" charset="-128"/>
              <a:cs typeface="Calibri" panose="020F0502020204030204"/>
            </a:endParaRPr>
          </a:p>
          <a:p>
            <a:pPr eaLnBrk="1" hangingPunct="1"/>
            <a:r>
              <a:rPr lang="en-US" sz="2000" dirty="0">
                <a:latin typeface="Calibri" panose="020F0502020204030204"/>
                <a:ea typeface="MS PGothic" panose="020B0600070205080204" pitchFamily="34" charset="-128"/>
                <a:cs typeface="Calibri" panose="020F0502020204030204"/>
              </a:rPr>
              <a:t>Adding arcs increases the set of distributions, but has several costs</a:t>
            </a:r>
          </a:p>
          <a:p>
            <a:pPr lvl="5"/>
            <a:endParaRPr lang="en-US" sz="800" dirty="0">
              <a:latin typeface="Calibri" panose="020F0502020204030204"/>
              <a:ea typeface="MS PGothic" panose="020B0600070205080204" pitchFamily="34" charset="-128"/>
              <a:cs typeface="Calibri" panose="020F0502020204030204"/>
            </a:endParaRPr>
          </a:p>
          <a:p>
            <a:pPr eaLnBrk="1" hangingPunct="1"/>
            <a:r>
              <a:rPr lang="en-US" sz="2000" dirty="0">
                <a:latin typeface="Calibri" panose="020F0502020204030204"/>
                <a:ea typeface="MS PGothic" panose="020B0600070205080204" pitchFamily="34" charset="-128"/>
                <a:cs typeface="Calibri" panose="020F0502020204030204"/>
              </a:rPr>
              <a:t>Full conditioning can encode any distribution</a:t>
            </a:r>
          </a:p>
        </p:txBody>
      </p:sp>
      <p:sp>
        <p:nvSpPr>
          <p:cNvPr id="68611" name="Freeform 4"/>
          <p:cNvSpPr/>
          <p:nvPr/>
        </p:nvSpPr>
        <p:spPr bwMode="auto">
          <a:xfrm>
            <a:off x="6115050" y="2171700"/>
            <a:ext cx="2617788" cy="2717800"/>
          </a:xfrm>
          <a:custGeom>
            <a:avLst/>
            <a:gdLst>
              <a:gd name="T0" fmla="*/ 2147483647 w 1649"/>
              <a:gd name="T1" fmla="*/ 2147483647 h 1712"/>
              <a:gd name="T2" fmla="*/ 2147483647 w 1649"/>
              <a:gd name="T3" fmla="*/ 2147483647 h 1712"/>
              <a:gd name="T4" fmla="*/ 2147483647 w 1649"/>
              <a:gd name="T5" fmla="*/ 2147483647 h 1712"/>
              <a:gd name="T6" fmla="*/ 2147483647 w 1649"/>
              <a:gd name="T7" fmla="*/ 2147483647 h 1712"/>
              <a:gd name="T8" fmla="*/ 2147483647 w 1649"/>
              <a:gd name="T9" fmla="*/ 2147483647 h 1712"/>
              <a:gd name="T10" fmla="*/ 2147483647 w 1649"/>
              <a:gd name="T11" fmla="*/ 2147483647 h 1712"/>
              <a:gd name="T12" fmla="*/ 2147483647 w 1649"/>
              <a:gd name="T13" fmla="*/ 2147483647 h 1712"/>
              <a:gd name="T14" fmla="*/ 2147483647 w 1649"/>
              <a:gd name="T15" fmla="*/ 2147483647 h 1712"/>
              <a:gd name="T16" fmla="*/ 2147483647 w 1649"/>
              <a:gd name="T17" fmla="*/ 2147483647 h 1712"/>
              <a:gd name="T18" fmla="*/ 2147483647 w 1649"/>
              <a:gd name="T19" fmla="*/ 2147483647 h 1712"/>
              <a:gd name="T20" fmla="*/ 2147483647 w 1649"/>
              <a:gd name="T21" fmla="*/ 2147483647 h 17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9"/>
              <a:gd name="T34" fmla="*/ 0 h 1712"/>
              <a:gd name="T35" fmla="*/ 1649 w 1649"/>
              <a:gd name="T36" fmla="*/ 1712 h 17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9" h="1712">
                <a:moveTo>
                  <a:pt x="1196" y="253"/>
                </a:moveTo>
                <a:cubicBezTo>
                  <a:pt x="1083" y="260"/>
                  <a:pt x="906" y="107"/>
                  <a:pt x="752" y="121"/>
                </a:cubicBezTo>
                <a:cubicBezTo>
                  <a:pt x="598" y="135"/>
                  <a:pt x="395" y="204"/>
                  <a:pt x="273" y="335"/>
                </a:cubicBezTo>
                <a:cubicBezTo>
                  <a:pt x="151" y="466"/>
                  <a:pt x="0" y="785"/>
                  <a:pt x="18" y="906"/>
                </a:cubicBezTo>
                <a:cubicBezTo>
                  <a:pt x="36" y="1027"/>
                  <a:pt x="354" y="933"/>
                  <a:pt x="380" y="1059"/>
                </a:cubicBezTo>
                <a:cubicBezTo>
                  <a:pt x="406" y="1185"/>
                  <a:pt x="53" y="1618"/>
                  <a:pt x="176" y="1665"/>
                </a:cubicBezTo>
                <a:cubicBezTo>
                  <a:pt x="299" y="1712"/>
                  <a:pt x="884" y="1398"/>
                  <a:pt x="1119" y="1339"/>
                </a:cubicBezTo>
                <a:cubicBezTo>
                  <a:pt x="1354" y="1280"/>
                  <a:pt x="1527" y="1409"/>
                  <a:pt x="1588" y="1308"/>
                </a:cubicBezTo>
                <a:cubicBezTo>
                  <a:pt x="1649" y="1207"/>
                  <a:pt x="1512" y="937"/>
                  <a:pt x="1486" y="732"/>
                </a:cubicBezTo>
                <a:cubicBezTo>
                  <a:pt x="1460" y="527"/>
                  <a:pt x="1478" y="160"/>
                  <a:pt x="1430" y="80"/>
                </a:cubicBezTo>
                <a:cubicBezTo>
                  <a:pt x="1382" y="0"/>
                  <a:pt x="1285" y="232"/>
                  <a:pt x="1196" y="253"/>
                </a:cubicBezTo>
                <a:close/>
              </a:path>
            </a:pathLst>
          </a:custGeom>
          <a:solidFill>
            <a:schemeClr val="accent1"/>
          </a:solidFill>
          <a:ln w="9525">
            <a:solidFill>
              <a:schemeClr val="tx1"/>
            </a:solidFill>
            <a:round/>
          </a:ln>
        </p:spPr>
        <p:txBody>
          <a:bodyPr/>
          <a:lstStyle/>
          <a:p>
            <a:endParaRPr lang="en-US">
              <a:latin typeface="Calibri" panose="020F0502020204030204"/>
              <a:cs typeface="Calibri" panose="020F0502020204030204"/>
            </a:endParaRPr>
          </a:p>
        </p:txBody>
      </p:sp>
      <p:sp>
        <p:nvSpPr>
          <p:cNvPr id="68612" name="Freeform 40"/>
          <p:cNvSpPr/>
          <p:nvPr/>
        </p:nvSpPr>
        <p:spPr bwMode="auto">
          <a:xfrm>
            <a:off x="6434138" y="2579688"/>
            <a:ext cx="1820862" cy="1382712"/>
          </a:xfrm>
          <a:custGeom>
            <a:avLst/>
            <a:gdLst>
              <a:gd name="T0" fmla="*/ 2147483647 w 1147"/>
              <a:gd name="T1" fmla="*/ 2147483647 h 871"/>
              <a:gd name="T2" fmla="*/ 2147483647 w 1147"/>
              <a:gd name="T3" fmla="*/ 2147483647 h 871"/>
              <a:gd name="T4" fmla="*/ 2147483647 w 1147"/>
              <a:gd name="T5" fmla="*/ 2147483647 h 871"/>
              <a:gd name="T6" fmla="*/ 2147483647 w 1147"/>
              <a:gd name="T7" fmla="*/ 2147483647 h 871"/>
              <a:gd name="T8" fmla="*/ 2147483647 w 1147"/>
              <a:gd name="T9" fmla="*/ 2147483647 h 871"/>
              <a:gd name="T10" fmla="*/ 2147483647 w 1147"/>
              <a:gd name="T11" fmla="*/ 2147483647 h 871"/>
              <a:gd name="T12" fmla="*/ 2147483647 w 1147"/>
              <a:gd name="T13" fmla="*/ 2147483647 h 871"/>
              <a:gd name="T14" fmla="*/ 2147483647 w 1147"/>
              <a:gd name="T15" fmla="*/ 2147483647 h 871"/>
              <a:gd name="T16" fmla="*/ 2147483647 w 1147"/>
              <a:gd name="T17" fmla="*/ 2147483647 h 8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7"/>
              <a:gd name="T28" fmla="*/ 0 h 871"/>
              <a:gd name="T29" fmla="*/ 1147 w 1147"/>
              <a:gd name="T30" fmla="*/ 871 h 8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7" h="871">
                <a:moveTo>
                  <a:pt x="112" y="511"/>
                </a:moveTo>
                <a:cubicBezTo>
                  <a:pt x="192" y="592"/>
                  <a:pt x="340" y="863"/>
                  <a:pt x="494" y="867"/>
                </a:cubicBezTo>
                <a:cubicBezTo>
                  <a:pt x="648" y="871"/>
                  <a:pt x="933" y="669"/>
                  <a:pt x="1035" y="536"/>
                </a:cubicBezTo>
                <a:cubicBezTo>
                  <a:pt x="1137" y="403"/>
                  <a:pt x="1147" y="144"/>
                  <a:pt x="1106" y="72"/>
                </a:cubicBezTo>
                <a:cubicBezTo>
                  <a:pt x="1065" y="0"/>
                  <a:pt x="890" y="114"/>
                  <a:pt x="790" y="103"/>
                </a:cubicBezTo>
                <a:cubicBezTo>
                  <a:pt x="690" y="92"/>
                  <a:pt x="602" y="3"/>
                  <a:pt x="504" y="6"/>
                </a:cubicBezTo>
                <a:cubicBezTo>
                  <a:pt x="406" y="9"/>
                  <a:pt x="285" y="55"/>
                  <a:pt x="204" y="118"/>
                </a:cubicBezTo>
                <a:cubicBezTo>
                  <a:pt x="123" y="181"/>
                  <a:pt x="30" y="318"/>
                  <a:pt x="15" y="383"/>
                </a:cubicBezTo>
                <a:cubicBezTo>
                  <a:pt x="0" y="448"/>
                  <a:pt x="32" y="430"/>
                  <a:pt x="112" y="511"/>
                </a:cubicBezTo>
                <a:close/>
              </a:path>
            </a:pathLst>
          </a:custGeom>
          <a:solidFill>
            <a:srgbClr val="FF9999"/>
          </a:solidFill>
          <a:ln w="9525">
            <a:solidFill>
              <a:schemeClr val="tx1"/>
            </a:solidFill>
            <a:round/>
          </a:ln>
        </p:spPr>
        <p:txBody>
          <a:bodyPr/>
          <a:lstStyle/>
          <a:p>
            <a:endParaRPr lang="en-US">
              <a:latin typeface="Calibri" panose="020F0502020204030204"/>
              <a:cs typeface="Calibri" panose="020F0502020204030204"/>
            </a:endParaRPr>
          </a:p>
        </p:txBody>
      </p:sp>
      <p:sp>
        <p:nvSpPr>
          <p:cNvPr id="68613" name="Freeform 5"/>
          <p:cNvSpPr/>
          <p:nvPr/>
        </p:nvSpPr>
        <p:spPr bwMode="auto">
          <a:xfrm>
            <a:off x="6638925" y="2767013"/>
            <a:ext cx="904875" cy="858837"/>
          </a:xfrm>
          <a:custGeom>
            <a:avLst/>
            <a:gdLst>
              <a:gd name="T0" fmla="*/ 2147483647 w 570"/>
              <a:gd name="T1" fmla="*/ 2147483647 h 541"/>
              <a:gd name="T2" fmla="*/ 2147483647 w 570"/>
              <a:gd name="T3" fmla="*/ 2147483647 h 541"/>
              <a:gd name="T4" fmla="*/ 2147483647 w 570"/>
              <a:gd name="T5" fmla="*/ 2147483647 h 541"/>
              <a:gd name="T6" fmla="*/ 2147483647 w 570"/>
              <a:gd name="T7" fmla="*/ 2147483647 h 541"/>
              <a:gd name="T8" fmla="*/ 2147483647 w 570"/>
              <a:gd name="T9" fmla="*/ 2147483647 h 541"/>
              <a:gd name="T10" fmla="*/ 2147483647 w 570"/>
              <a:gd name="T11" fmla="*/ 2147483647 h 541"/>
              <a:gd name="T12" fmla="*/ 0 60000 65536"/>
              <a:gd name="T13" fmla="*/ 0 60000 65536"/>
              <a:gd name="T14" fmla="*/ 0 60000 65536"/>
              <a:gd name="T15" fmla="*/ 0 60000 65536"/>
              <a:gd name="T16" fmla="*/ 0 60000 65536"/>
              <a:gd name="T17" fmla="*/ 0 60000 65536"/>
              <a:gd name="T18" fmla="*/ 0 w 570"/>
              <a:gd name="T19" fmla="*/ 0 h 541"/>
              <a:gd name="T20" fmla="*/ 570 w 570"/>
              <a:gd name="T21" fmla="*/ 541 h 541"/>
            </a:gdLst>
            <a:ahLst/>
            <a:cxnLst>
              <a:cxn ang="T12">
                <a:pos x="T0" y="T1"/>
              </a:cxn>
              <a:cxn ang="T13">
                <a:pos x="T2" y="T3"/>
              </a:cxn>
              <a:cxn ang="T14">
                <a:pos x="T4" y="T5"/>
              </a:cxn>
              <a:cxn ang="T15">
                <a:pos x="T6" y="T7"/>
              </a:cxn>
              <a:cxn ang="T16">
                <a:pos x="T8" y="T9"/>
              </a:cxn>
              <a:cxn ang="T17">
                <a:pos x="T10" y="T11"/>
              </a:cxn>
            </a:cxnLst>
            <a:rect l="T18" t="T19" r="T20" b="T21"/>
            <a:pathLst>
              <a:path w="570" h="541">
                <a:moveTo>
                  <a:pt x="279" y="31"/>
                </a:moveTo>
                <a:cubicBezTo>
                  <a:pt x="193" y="50"/>
                  <a:pt x="38" y="135"/>
                  <a:pt x="19" y="194"/>
                </a:cubicBezTo>
                <a:cubicBezTo>
                  <a:pt x="0" y="253"/>
                  <a:pt x="83" y="334"/>
                  <a:pt x="162" y="383"/>
                </a:cubicBezTo>
                <a:cubicBezTo>
                  <a:pt x="241" y="432"/>
                  <a:pt x="431" y="541"/>
                  <a:pt x="493" y="490"/>
                </a:cubicBezTo>
                <a:cubicBezTo>
                  <a:pt x="555" y="439"/>
                  <a:pt x="570" y="154"/>
                  <a:pt x="534" y="77"/>
                </a:cubicBezTo>
                <a:cubicBezTo>
                  <a:pt x="498" y="0"/>
                  <a:pt x="365" y="12"/>
                  <a:pt x="279" y="31"/>
                </a:cubicBezTo>
                <a:close/>
              </a:path>
            </a:pathLst>
          </a:custGeom>
          <a:solidFill>
            <a:srgbClr val="CCFFCC"/>
          </a:solidFill>
          <a:ln w="9525">
            <a:solidFill>
              <a:schemeClr val="tx1"/>
            </a:solidFill>
            <a:round/>
          </a:ln>
        </p:spPr>
        <p:txBody>
          <a:bodyPr/>
          <a:lstStyle/>
          <a:p>
            <a:endParaRPr lang="en-US">
              <a:latin typeface="Calibri" panose="020F0502020204030204"/>
              <a:cs typeface="Calibri" panose="020F0502020204030204"/>
            </a:endParaRPr>
          </a:p>
        </p:txBody>
      </p:sp>
      <p:sp>
        <p:nvSpPr>
          <p:cNvPr id="68614" name="Line 6"/>
          <p:cNvSpPr>
            <a:spLocks noChangeShapeType="1"/>
          </p:cNvSpPr>
          <p:nvPr/>
        </p:nvSpPr>
        <p:spPr bwMode="auto">
          <a:xfrm>
            <a:off x="6233320" y="2678113"/>
            <a:ext cx="704056" cy="34169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latin typeface="Calibri" panose="020F0502020204030204"/>
              <a:cs typeface="Calibri" panose="020F0502020204030204"/>
            </a:endParaRPr>
          </a:p>
        </p:txBody>
      </p:sp>
      <p:sp>
        <p:nvSpPr>
          <p:cNvPr id="68615" name="Line 9"/>
          <p:cNvSpPr>
            <a:spLocks noChangeShapeType="1"/>
          </p:cNvSpPr>
          <p:nvPr/>
        </p:nvSpPr>
        <p:spPr bwMode="auto">
          <a:xfrm flipH="1" flipV="1">
            <a:off x="7653539" y="4165515"/>
            <a:ext cx="869419" cy="7564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latin typeface="Calibri" panose="020F0502020204030204"/>
              <a:cs typeface="Calibri" panose="020F0502020204030204"/>
            </a:endParaRPr>
          </a:p>
        </p:txBody>
      </p:sp>
      <p:sp>
        <p:nvSpPr>
          <p:cNvPr id="68619" name="Line 41"/>
          <p:cNvSpPr>
            <a:spLocks noChangeShapeType="1"/>
          </p:cNvSpPr>
          <p:nvPr/>
        </p:nvSpPr>
        <p:spPr bwMode="auto">
          <a:xfrm flipH="1">
            <a:off x="8056562" y="2678113"/>
            <a:ext cx="1468437" cy="40481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latin typeface="Calibri" panose="020F0502020204030204"/>
              <a:cs typeface="Calibri" panose="020F0502020204030204"/>
            </a:endParaRPr>
          </a:p>
        </p:txBody>
      </p:sp>
      <p:grpSp>
        <p:nvGrpSpPr>
          <p:cNvPr id="81" name="Group 79"/>
          <p:cNvGrpSpPr/>
          <p:nvPr/>
        </p:nvGrpSpPr>
        <p:grpSpPr bwMode="auto">
          <a:xfrm>
            <a:off x="9601200" y="1398959"/>
            <a:ext cx="1425575" cy="3124200"/>
            <a:chOff x="7315200" y="1371600"/>
            <a:chExt cx="1600200" cy="3505200"/>
          </a:xfrm>
        </p:grpSpPr>
        <p:sp>
          <p:nvSpPr>
            <p:cNvPr id="82" name="Rounded Rectangle 81"/>
            <p:cNvSpPr/>
            <p:nvPr/>
          </p:nvSpPr>
          <p:spPr>
            <a:xfrm>
              <a:off x="7315200" y="1371600"/>
              <a:ext cx="1600200" cy="3505200"/>
            </a:xfrm>
            <a:prstGeom prst="roundRect">
              <a:avLst/>
            </a:prstGeom>
            <a:solidFill>
              <a:srgbClr val="FF999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panose="020F0502020204030204"/>
                <a:cs typeface="Calibri" panose="020F0502020204030204"/>
              </a:endParaRPr>
            </a:p>
          </p:txBody>
        </p:sp>
        <p:grpSp>
          <p:nvGrpSpPr>
            <p:cNvPr id="83" name="Group 17"/>
            <p:cNvGrpSpPr/>
            <p:nvPr/>
          </p:nvGrpSpPr>
          <p:grpSpPr bwMode="auto">
            <a:xfrm>
              <a:off x="7632700" y="1828800"/>
              <a:ext cx="1079500" cy="906463"/>
              <a:chOff x="4272" y="1152"/>
              <a:chExt cx="1200" cy="1008"/>
            </a:xfrm>
          </p:grpSpPr>
          <p:sp>
            <p:nvSpPr>
              <p:cNvPr id="97" name="Oval 12"/>
              <p:cNvSpPr>
                <a:spLocks noChangeArrowheads="1"/>
              </p:cNvSpPr>
              <p:nvPr/>
            </p:nvSpPr>
            <p:spPr bwMode="auto">
              <a:xfrm>
                <a:off x="4272" y="1776"/>
                <a:ext cx="384" cy="384"/>
              </a:xfrm>
              <a:prstGeom prst="ellipse">
                <a:avLst/>
              </a:prstGeom>
              <a:solidFill>
                <a:schemeClr val="bg1"/>
              </a:solidFill>
              <a:ln w="28575">
                <a:solidFill>
                  <a:schemeClr val="tx1"/>
                </a:solidFill>
                <a:round/>
              </a:ln>
            </p:spPr>
            <p:txBody>
              <a:bodyPr wrap="none" anchor="ctr"/>
              <a:lstStyle/>
              <a:p>
                <a:pPr algn="ctr" rtl="1"/>
                <a:r>
                  <a:rPr lang="en-US" sz="2000">
                    <a:latin typeface="Calibri" panose="020F0502020204030204"/>
                    <a:cs typeface="Calibri" panose="020F0502020204030204"/>
                  </a:rPr>
                  <a:t>X</a:t>
                </a:r>
              </a:p>
            </p:txBody>
          </p:sp>
          <p:sp>
            <p:nvSpPr>
              <p:cNvPr id="98" name="Oval 13"/>
              <p:cNvSpPr>
                <a:spLocks noChangeArrowheads="1"/>
              </p:cNvSpPr>
              <p:nvPr/>
            </p:nvSpPr>
            <p:spPr bwMode="auto">
              <a:xfrm>
                <a:off x="4656" y="1152"/>
                <a:ext cx="384" cy="384"/>
              </a:xfrm>
              <a:prstGeom prst="ellipse">
                <a:avLst/>
              </a:prstGeom>
              <a:solidFill>
                <a:schemeClr val="bg1"/>
              </a:solidFill>
              <a:ln w="28575">
                <a:solidFill>
                  <a:schemeClr val="tx1"/>
                </a:solidFill>
                <a:round/>
              </a:ln>
            </p:spPr>
            <p:txBody>
              <a:bodyPr wrap="none" anchor="ctr"/>
              <a:lstStyle/>
              <a:p>
                <a:pPr algn="ctr" rtl="1"/>
                <a:r>
                  <a:rPr lang="en-US" sz="2000">
                    <a:latin typeface="Calibri" panose="020F0502020204030204"/>
                    <a:cs typeface="Calibri" panose="020F0502020204030204"/>
                  </a:rPr>
                  <a:t>Y</a:t>
                </a:r>
              </a:p>
            </p:txBody>
          </p:sp>
          <p:sp>
            <p:nvSpPr>
              <p:cNvPr id="99" name="Oval 14"/>
              <p:cNvSpPr>
                <a:spLocks noChangeArrowheads="1"/>
              </p:cNvSpPr>
              <p:nvPr/>
            </p:nvSpPr>
            <p:spPr bwMode="auto">
              <a:xfrm>
                <a:off x="5088" y="1776"/>
                <a:ext cx="384" cy="384"/>
              </a:xfrm>
              <a:prstGeom prst="ellipse">
                <a:avLst/>
              </a:prstGeom>
              <a:solidFill>
                <a:schemeClr val="bg1"/>
              </a:solidFill>
              <a:ln w="28575">
                <a:solidFill>
                  <a:schemeClr val="tx1"/>
                </a:solidFill>
                <a:round/>
              </a:ln>
            </p:spPr>
            <p:txBody>
              <a:bodyPr wrap="none" anchor="ctr"/>
              <a:lstStyle/>
              <a:p>
                <a:pPr algn="ctr" rtl="1"/>
                <a:r>
                  <a:rPr lang="en-US" sz="2000">
                    <a:latin typeface="Calibri" panose="020F0502020204030204"/>
                    <a:cs typeface="Calibri" panose="020F0502020204030204"/>
                  </a:rPr>
                  <a:t>Z</a:t>
                </a:r>
              </a:p>
            </p:txBody>
          </p:sp>
          <p:cxnSp>
            <p:nvCxnSpPr>
              <p:cNvPr id="100" name="AutoShape 15"/>
              <p:cNvCxnSpPr>
                <a:cxnSpLocks noChangeShapeType="1"/>
                <a:stCxn id="98" idx="3"/>
                <a:endCxn id="97" idx="0"/>
              </p:cNvCxnSpPr>
              <p:nvPr/>
            </p:nvCxnSpPr>
            <p:spPr bwMode="auto">
              <a:xfrm flipH="1">
                <a:off x="4464" y="1489"/>
                <a:ext cx="248" cy="278"/>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cxnSp>
            <p:nvCxnSpPr>
              <p:cNvPr id="101" name="AutoShape 16"/>
              <p:cNvCxnSpPr>
                <a:cxnSpLocks noChangeShapeType="1"/>
                <a:stCxn id="98" idx="5"/>
                <a:endCxn id="99" idx="0"/>
              </p:cNvCxnSpPr>
              <p:nvPr/>
            </p:nvCxnSpPr>
            <p:spPr bwMode="auto">
              <a:xfrm>
                <a:off x="4984" y="1489"/>
                <a:ext cx="296" cy="278"/>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grpSp>
        <p:grpSp>
          <p:nvGrpSpPr>
            <p:cNvPr id="84" name="Group 17"/>
            <p:cNvGrpSpPr/>
            <p:nvPr/>
          </p:nvGrpSpPr>
          <p:grpSpPr bwMode="auto">
            <a:xfrm>
              <a:off x="7632700" y="2743200"/>
              <a:ext cx="1079500" cy="906463"/>
              <a:chOff x="4272" y="1152"/>
              <a:chExt cx="1200" cy="1008"/>
            </a:xfrm>
          </p:grpSpPr>
          <p:sp>
            <p:nvSpPr>
              <p:cNvPr id="92" name="Oval 12"/>
              <p:cNvSpPr>
                <a:spLocks noChangeArrowheads="1"/>
              </p:cNvSpPr>
              <p:nvPr/>
            </p:nvSpPr>
            <p:spPr bwMode="auto">
              <a:xfrm>
                <a:off x="4272" y="1776"/>
                <a:ext cx="384" cy="384"/>
              </a:xfrm>
              <a:prstGeom prst="ellipse">
                <a:avLst/>
              </a:prstGeom>
              <a:solidFill>
                <a:schemeClr val="bg1"/>
              </a:solidFill>
              <a:ln w="28575">
                <a:solidFill>
                  <a:schemeClr val="tx1"/>
                </a:solidFill>
                <a:round/>
              </a:ln>
            </p:spPr>
            <p:txBody>
              <a:bodyPr wrap="none" anchor="ctr"/>
              <a:lstStyle/>
              <a:p>
                <a:pPr algn="ctr" rtl="1"/>
                <a:r>
                  <a:rPr lang="en-US" sz="2000">
                    <a:latin typeface="Calibri" panose="020F0502020204030204"/>
                    <a:cs typeface="Calibri" panose="020F0502020204030204"/>
                  </a:rPr>
                  <a:t>X</a:t>
                </a:r>
              </a:p>
            </p:txBody>
          </p:sp>
          <p:sp>
            <p:nvSpPr>
              <p:cNvPr id="93" name="Oval 13"/>
              <p:cNvSpPr>
                <a:spLocks noChangeArrowheads="1"/>
              </p:cNvSpPr>
              <p:nvPr/>
            </p:nvSpPr>
            <p:spPr bwMode="auto">
              <a:xfrm>
                <a:off x="4656" y="1152"/>
                <a:ext cx="384" cy="384"/>
              </a:xfrm>
              <a:prstGeom prst="ellipse">
                <a:avLst/>
              </a:prstGeom>
              <a:solidFill>
                <a:schemeClr val="bg1"/>
              </a:solidFill>
              <a:ln w="28575">
                <a:solidFill>
                  <a:schemeClr val="tx1"/>
                </a:solidFill>
                <a:round/>
              </a:ln>
            </p:spPr>
            <p:txBody>
              <a:bodyPr wrap="none" anchor="ctr"/>
              <a:lstStyle/>
              <a:p>
                <a:pPr algn="ctr" rtl="1"/>
                <a:r>
                  <a:rPr lang="en-US" sz="2000">
                    <a:latin typeface="Calibri" panose="020F0502020204030204"/>
                    <a:cs typeface="Calibri" panose="020F0502020204030204"/>
                  </a:rPr>
                  <a:t>Y</a:t>
                </a:r>
              </a:p>
            </p:txBody>
          </p:sp>
          <p:sp>
            <p:nvSpPr>
              <p:cNvPr id="94" name="Oval 14"/>
              <p:cNvSpPr>
                <a:spLocks noChangeArrowheads="1"/>
              </p:cNvSpPr>
              <p:nvPr/>
            </p:nvSpPr>
            <p:spPr bwMode="auto">
              <a:xfrm>
                <a:off x="5088" y="1776"/>
                <a:ext cx="384" cy="384"/>
              </a:xfrm>
              <a:prstGeom prst="ellipse">
                <a:avLst/>
              </a:prstGeom>
              <a:solidFill>
                <a:schemeClr val="bg1"/>
              </a:solidFill>
              <a:ln w="28575">
                <a:solidFill>
                  <a:schemeClr val="tx1"/>
                </a:solidFill>
                <a:round/>
              </a:ln>
            </p:spPr>
            <p:txBody>
              <a:bodyPr wrap="none" anchor="ctr"/>
              <a:lstStyle/>
              <a:p>
                <a:pPr algn="ctr" rtl="1"/>
                <a:r>
                  <a:rPr lang="en-US" sz="2000">
                    <a:latin typeface="Calibri" panose="020F0502020204030204"/>
                    <a:cs typeface="Calibri" panose="020F0502020204030204"/>
                  </a:rPr>
                  <a:t>Z</a:t>
                </a:r>
              </a:p>
            </p:txBody>
          </p:sp>
          <p:cxnSp>
            <p:nvCxnSpPr>
              <p:cNvPr id="95" name="AutoShape 15"/>
              <p:cNvCxnSpPr>
                <a:cxnSpLocks noChangeShapeType="1"/>
                <a:stCxn id="93" idx="3"/>
                <a:endCxn id="9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a:noFill/>
                  </a14:hiddenFill>
                </a:ext>
              </a:extLst>
            </p:spPr>
          </p:cxnSp>
          <p:cxnSp>
            <p:nvCxnSpPr>
              <p:cNvPr id="96" name="AutoShape 16"/>
              <p:cNvCxnSpPr>
                <a:cxnSpLocks noChangeShapeType="1"/>
                <a:stCxn id="93" idx="5"/>
                <a:endCxn id="94" idx="0"/>
              </p:cNvCxnSpPr>
              <p:nvPr/>
            </p:nvCxnSpPr>
            <p:spPr bwMode="auto">
              <a:xfrm>
                <a:off x="4984" y="1489"/>
                <a:ext cx="296" cy="278"/>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grpSp>
        <p:grpSp>
          <p:nvGrpSpPr>
            <p:cNvPr id="85" name="Group 17"/>
            <p:cNvGrpSpPr/>
            <p:nvPr/>
          </p:nvGrpSpPr>
          <p:grpSpPr bwMode="auto">
            <a:xfrm>
              <a:off x="7620000" y="3741738"/>
              <a:ext cx="1079500" cy="906462"/>
              <a:chOff x="4272" y="1152"/>
              <a:chExt cx="1200" cy="1008"/>
            </a:xfrm>
          </p:grpSpPr>
          <p:sp>
            <p:nvSpPr>
              <p:cNvPr id="87" name="Oval 12"/>
              <p:cNvSpPr>
                <a:spLocks noChangeArrowheads="1"/>
              </p:cNvSpPr>
              <p:nvPr/>
            </p:nvSpPr>
            <p:spPr bwMode="auto">
              <a:xfrm>
                <a:off x="4272" y="1776"/>
                <a:ext cx="384" cy="384"/>
              </a:xfrm>
              <a:prstGeom prst="ellipse">
                <a:avLst/>
              </a:prstGeom>
              <a:solidFill>
                <a:schemeClr val="bg1"/>
              </a:solidFill>
              <a:ln w="28575">
                <a:solidFill>
                  <a:schemeClr val="tx1"/>
                </a:solidFill>
                <a:round/>
              </a:ln>
            </p:spPr>
            <p:txBody>
              <a:bodyPr wrap="none" anchor="ctr"/>
              <a:lstStyle/>
              <a:p>
                <a:pPr algn="ctr" rtl="1"/>
                <a:r>
                  <a:rPr lang="en-US" sz="2000">
                    <a:latin typeface="Calibri" panose="020F0502020204030204"/>
                    <a:cs typeface="Calibri" panose="020F0502020204030204"/>
                  </a:rPr>
                  <a:t>X</a:t>
                </a:r>
              </a:p>
            </p:txBody>
          </p:sp>
          <p:sp>
            <p:nvSpPr>
              <p:cNvPr id="88" name="Oval 13"/>
              <p:cNvSpPr>
                <a:spLocks noChangeArrowheads="1"/>
              </p:cNvSpPr>
              <p:nvPr/>
            </p:nvSpPr>
            <p:spPr bwMode="auto">
              <a:xfrm>
                <a:off x="4656" y="1152"/>
                <a:ext cx="384" cy="384"/>
              </a:xfrm>
              <a:prstGeom prst="ellipse">
                <a:avLst/>
              </a:prstGeom>
              <a:solidFill>
                <a:schemeClr val="bg1"/>
              </a:solidFill>
              <a:ln w="28575">
                <a:solidFill>
                  <a:schemeClr val="tx1"/>
                </a:solidFill>
                <a:round/>
              </a:ln>
            </p:spPr>
            <p:txBody>
              <a:bodyPr wrap="none" anchor="ctr"/>
              <a:lstStyle/>
              <a:p>
                <a:pPr algn="ctr" rtl="1"/>
                <a:r>
                  <a:rPr lang="en-US" sz="2000">
                    <a:latin typeface="Calibri" panose="020F0502020204030204"/>
                    <a:cs typeface="Calibri" panose="020F0502020204030204"/>
                  </a:rPr>
                  <a:t>Y</a:t>
                </a:r>
              </a:p>
            </p:txBody>
          </p:sp>
          <p:sp>
            <p:nvSpPr>
              <p:cNvPr id="89" name="Oval 14"/>
              <p:cNvSpPr>
                <a:spLocks noChangeArrowheads="1"/>
              </p:cNvSpPr>
              <p:nvPr/>
            </p:nvSpPr>
            <p:spPr bwMode="auto">
              <a:xfrm>
                <a:off x="5088" y="1776"/>
                <a:ext cx="384" cy="384"/>
              </a:xfrm>
              <a:prstGeom prst="ellipse">
                <a:avLst/>
              </a:prstGeom>
              <a:solidFill>
                <a:schemeClr val="bg1"/>
              </a:solidFill>
              <a:ln w="28575">
                <a:solidFill>
                  <a:schemeClr val="tx1"/>
                </a:solidFill>
                <a:round/>
              </a:ln>
            </p:spPr>
            <p:txBody>
              <a:bodyPr wrap="none" anchor="ctr"/>
              <a:lstStyle/>
              <a:p>
                <a:pPr algn="ctr" rtl="1"/>
                <a:r>
                  <a:rPr lang="en-US" sz="2000">
                    <a:latin typeface="Calibri" panose="020F0502020204030204"/>
                    <a:cs typeface="Calibri" panose="020F0502020204030204"/>
                  </a:rPr>
                  <a:t>Z</a:t>
                </a:r>
              </a:p>
            </p:txBody>
          </p:sp>
          <p:cxnSp>
            <p:nvCxnSpPr>
              <p:cNvPr id="90" name="AutoShape 15"/>
              <p:cNvCxnSpPr>
                <a:cxnSpLocks noChangeShapeType="1"/>
                <a:stCxn id="88" idx="3"/>
                <a:endCxn id="87" idx="0"/>
              </p:cNvCxnSpPr>
              <p:nvPr/>
            </p:nvCxnSpPr>
            <p:spPr bwMode="auto">
              <a:xfrm flipH="1">
                <a:off x="4464" y="1489"/>
                <a:ext cx="248" cy="278"/>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cxnSp>
            <p:nvCxnSpPr>
              <p:cNvPr id="91" name="AutoShape 16"/>
              <p:cNvCxnSpPr>
                <a:cxnSpLocks noChangeShapeType="1"/>
                <a:stCxn id="88" idx="5"/>
                <a:endCxn id="89" idx="0"/>
              </p:cNvCxnSpPr>
              <p:nvPr/>
            </p:nvCxnSpPr>
            <p:spPr bwMode="auto">
              <a:xfrm>
                <a:off x="4984" y="1489"/>
                <a:ext cx="296"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a:noFill/>
                  </a14:hiddenFill>
                </a:ext>
              </a:extLst>
            </p:spPr>
          </p:cxnSp>
        </p:grpSp>
        <p:pic>
          <p:nvPicPr>
            <p:cNvPr id="86"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1447800"/>
              <a:ext cx="130333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 name="Group 80"/>
          <p:cNvGrpSpPr/>
          <p:nvPr/>
        </p:nvGrpSpPr>
        <p:grpSpPr bwMode="auto">
          <a:xfrm>
            <a:off x="7543800" y="4648200"/>
            <a:ext cx="3418332" cy="2065337"/>
            <a:chOff x="5029200" y="4648200"/>
            <a:chExt cx="3810000" cy="2209800"/>
          </a:xfrm>
        </p:grpSpPr>
        <p:sp>
          <p:nvSpPr>
            <p:cNvPr id="103" name="Rounded Rectangle 102"/>
            <p:cNvSpPr/>
            <p:nvPr/>
          </p:nvSpPr>
          <p:spPr>
            <a:xfrm>
              <a:off x="5029200" y="4648200"/>
              <a:ext cx="3810000" cy="2209800"/>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panose="020F0502020204030204"/>
                <a:cs typeface="Calibri" panose="020F0502020204030204"/>
              </a:endParaRPr>
            </a:p>
          </p:txBody>
        </p:sp>
        <p:grpSp>
          <p:nvGrpSpPr>
            <p:cNvPr id="104" name="Group 31"/>
            <p:cNvGrpSpPr/>
            <p:nvPr/>
          </p:nvGrpSpPr>
          <p:grpSpPr bwMode="auto">
            <a:xfrm>
              <a:off x="5181600" y="5265737"/>
              <a:ext cx="930275" cy="677863"/>
              <a:chOff x="3089" y="3475"/>
              <a:chExt cx="665" cy="571"/>
            </a:xfrm>
          </p:grpSpPr>
          <p:sp>
            <p:nvSpPr>
              <p:cNvPr id="141" name="Oval 25"/>
              <p:cNvSpPr>
                <a:spLocks noChangeArrowheads="1"/>
              </p:cNvSpPr>
              <p:nvPr/>
            </p:nvSpPr>
            <p:spPr bwMode="auto">
              <a:xfrm>
                <a:off x="3089" y="3828"/>
                <a:ext cx="218" cy="218"/>
              </a:xfrm>
              <a:prstGeom prst="ellipse">
                <a:avLst/>
              </a:prstGeom>
              <a:solidFill>
                <a:schemeClr val="bg1"/>
              </a:solidFill>
              <a:ln w="28575">
                <a:solidFill>
                  <a:schemeClr val="tx1"/>
                </a:solidFill>
                <a:round/>
              </a:ln>
            </p:spPr>
            <p:txBody>
              <a:bodyPr wrap="none" anchor="ctr"/>
              <a:lstStyle/>
              <a:p>
                <a:pPr algn="ctr" rtl="1"/>
                <a:r>
                  <a:rPr lang="en-US" sz="1600">
                    <a:latin typeface="Calibri" panose="020F0502020204030204"/>
                    <a:cs typeface="Calibri" panose="020F0502020204030204"/>
                  </a:rPr>
                  <a:t>X</a:t>
                </a:r>
              </a:p>
            </p:txBody>
          </p:sp>
          <p:sp>
            <p:nvSpPr>
              <p:cNvPr id="142" name="Oval 26"/>
              <p:cNvSpPr>
                <a:spLocks noChangeArrowheads="1"/>
              </p:cNvSpPr>
              <p:nvPr/>
            </p:nvSpPr>
            <p:spPr bwMode="auto">
              <a:xfrm>
                <a:off x="3307" y="3475"/>
                <a:ext cx="217" cy="218"/>
              </a:xfrm>
              <a:prstGeom prst="ellipse">
                <a:avLst/>
              </a:prstGeom>
              <a:solidFill>
                <a:schemeClr val="bg1"/>
              </a:solidFill>
              <a:ln w="28575">
                <a:solidFill>
                  <a:schemeClr val="tx1"/>
                </a:solidFill>
                <a:round/>
              </a:ln>
            </p:spPr>
            <p:txBody>
              <a:bodyPr wrap="none" anchor="ctr"/>
              <a:lstStyle/>
              <a:p>
                <a:pPr algn="ctr" rtl="1"/>
                <a:r>
                  <a:rPr lang="en-US" sz="1600">
                    <a:latin typeface="Calibri" panose="020F0502020204030204"/>
                    <a:cs typeface="Calibri" panose="020F0502020204030204"/>
                  </a:rPr>
                  <a:t>Y</a:t>
                </a:r>
              </a:p>
            </p:txBody>
          </p:sp>
          <p:sp>
            <p:nvSpPr>
              <p:cNvPr id="143" name="Oval 27"/>
              <p:cNvSpPr>
                <a:spLocks noChangeArrowheads="1"/>
              </p:cNvSpPr>
              <p:nvPr/>
            </p:nvSpPr>
            <p:spPr bwMode="auto">
              <a:xfrm>
                <a:off x="3536" y="3828"/>
                <a:ext cx="218" cy="218"/>
              </a:xfrm>
              <a:prstGeom prst="ellipse">
                <a:avLst/>
              </a:prstGeom>
              <a:solidFill>
                <a:schemeClr val="bg1"/>
              </a:solidFill>
              <a:ln w="28575">
                <a:solidFill>
                  <a:schemeClr val="tx1"/>
                </a:solidFill>
                <a:round/>
              </a:ln>
            </p:spPr>
            <p:txBody>
              <a:bodyPr wrap="none" anchor="ctr"/>
              <a:lstStyle/>
              <a:p>
                <a:pPr algn="ctr" rtl="1"/>
                <a:r>
                  <a:rPr lang="en-US" sz="1600">
                    <a:latin typeface="Calibri" panose="020F0502020204030204"/>
                    <a:cs typeface="Calibri" panose="020F0502020204030204"/>
                  </a:rPr>
                  <a:t>Z</a:t>
                </a:r>
              </a:p>
            </p:txBody>
          </p:sp>
          <p:cxnSp>
            <p:nvCxnSpPr>
              <p:cNvPr id="144" name="AutoShape 28"/>
              <p:cNvCxnSpPr>
                <a:cxnSpLocks noChangeShapeType="1"/>
                <a:stCxn id="142" idx="3"/>
                <a:endCxn id="141" idx="0"/>
              </p:cNvCxnSpPr>
              <p:nvPr/>
            </p:nvCxnSpPr>
            <p:spPr bwMode="auto">
              <a:xfrm flipH="1">
                <a:off x="3198" y="3666"/>
                <a:ext cx="140" cy="157"/>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cxnSp>
            <p:nvCxnSpPr>
              <p:cNvPr id="145" name="AutoShape 29"/>
              <p:cNvCxnSpPr>
                <a:cxnSpLocks noChangeShapeType="1"/>
                <a:stCxn id="142" idx="5"/>
                <a:endCxn id="143" idx="0"/>
              </p:cNvCxnSpPr>
              <p:nvPr/>
            </p:nvCxnSpPr>
            <p:spPr bwMode="auto">
              <a:xfrm>
                <a:off x="3492" y="3670"/>
                <a:ext cx="153" cy="149"/>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cxnSp>
            <p:nvCxnSpPr>
              <p:cNvPr id="146" name="AutoShape 30"/>
              <p:cNvCxnSpPr>
                <a:cxnSpLocks noChangeShapeType="1"/>
                <a:stCxn id="141" idx="6"/>
                <a:endCxn id="143" idx="2"/>
              </p:cNvCxnSpPr>
              <p:nvPr/>
            </p:nvCxnSpPr>
            <p:spPr bwMode="auto">
              <a:xfrm>
                <a:off x="3316" y="3937"/>
                <a:ext cx="211" cy="0"/>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grpSp>
        <p:grpSp>
          <p:nvGrpSpPr>
            <p:cNvPr id="105" name="Group 31"/>
            <p:cNvGrpSpPr/>
            <p:nvPr/>
          </p:nvGrpSpPr>
          <p:grpSpPr bwMode="auto">
            <a:xfrm>
              <a:off x="6461125" y="5243512"/>
              <a:ext cx="930275" cy="677863"/>
              <a:chOff x="3089" y="3475"/>
              <a:chExt cx="665" cy="571"/>
            </a:xfrm>
          </p:grpSpPr>
          <p:sp>
            <p:nvSpPr>
              <p:cNvPr id="135" name="Oval 25"/>
              <p:cNvSpPr>
                <a:spLocks noChangeArrowheads="1"/>
              </p:cNvSpPr>
              <p:nvPr/>
            </p:nvSpPr>
            <p:spPr bwMode="auto">
              <a:xfrm>
                <a:off x="3089" y="3828"/>
                <a:ext cx="218" cy="218"/>
              </a:xfrm>
              <a:prstGeom prst="ellipse">
                <a:avLst/>
              </a:prstGeom>
              <a:solidFill>
                <a:schemeClr val="bg1"/>
              </a:solidFill>
              <a:ln w="28575">
                <a:solidFill>
                  <a:schemeClr val="tx1"/>
                </a:solidFill>
                <a:round/>
              </a:ln>
            </p:spPr>
            <p:txBody>
              <a:bodyPr wrap="none" anchor="ctr"/>
              <a:lstStyle/>
              <a:p>
                <a:pPr algn="ctr" rtl="1"/>
                <a:r>
                  <a:rPr lang="en-US" sz="1600">
                    <a:latin typeface="Calibri" panose="020F0502020204030204"/>
                    <a:cs typeface="Calibri" panose="020F0502020204030204"/>
                  </a:rPr>
                  <a:t>X</a:t>
                </a:r>
              </a:p>
            </p:txBody>
          </p:sp>
          <p:sp>
            <p:nvSpPr>
              <p:cNvPr id="136" name="Oval 26"/>
              <p:cNvSpPr>
                <a:spLocks noChangeArrowheads="1"/>
              </p:cNvSpPr>
              <p:nvPr/>
            </p:nvSpPr>
            <p:spPr bwMode="auto">
              <a:xfrm>
                <a:off x="3307" y="3475"/>
                <a:ext cx="217" cy="218"/>
              </a:xfrm>
              <a:prstGeom prst="ellipse">
                <a:avLst/>
              </a:prstGeom>
              <a:solidFill>
                <a:schemeClr val="bg1"/>
              </a:solidFill>
              <a:ln w="28575">
                <a:solidFill>
                  <a:schemeClr val="tx1"/>
                </a:solidFill>
                <a:round/>
              </a:ln>
            </p:spPr>
            <p:txBody>
              <a:bodyPr wrap="none" anchor="ctr"/>
              <a:lstStyle/>
              <a:p>
                <a:pPr algn="ctr" rtl="1"/>
                <a:r>
                  <a:rPr lang="en-US" sz="1600">
                    <a:latin typeface="Calibri" panose="020F0502020204030204"/>
                    <a:cs typeface="Calibri" panose="020F0502020204030204"/>
                  </a:rPr>
                  <a:t>Y</a:t>
                </a:r>
              </a:p>
            </p:txBody>
          </p:sp>
          <p:sp>
            <p:nvSpPr>
              <p:cNvPr id="137" name="Oval 27"/>
              <p:cNvSpPr>
                <a:spLocks noChangeArrowheads="1"/>
              </p:cNvSpPr>
              <p:nvPr/>
            </p:nvSpPr>
            <p:spPr bwMode="auto">
              <a:xfrm>
                <a:off x="3536" y="3828"/>
                <a:ext cx="218" cy="218"/>
              </a:xfrm>
              <a:prstGeom prst="ellipse">
                <a:avLst/>
              </a:prstGeom>
              <a:solidFill>
                <a:schemeClr val="bg1"/>
              </a:solidFill>
              <a:ln w="28575">
                <a:solidFill>
                  <a:schemeClr val="tx1"/>
                </a:solidFill>
                <a:round/>
              </a:ln>
            </p:spPr>
            <p:txBody>
              <a:bodyPr wrap="none" anchor="ctr"/>
              <a:lstStyle/>
              <a:p>
                <a:pPr algn="ctr" rtl="1"/>
                <a:r>
                  <a:rPr lang="en-US" sz="1600">
                    <a:latin typeface="Calibri" panose="020F0502020204030204"/>
                    <a:cs typeface="Calibri" panose="020F0502020204030204"/>
                  </a:rPr>
                  <a:t>Z</a:t>
                </a:r>
              </a:p>
            </p:txBody>
          </p:sp>
          <p:cxnSp>
            <p:nvCxnSpPr>
              <p:cNvPr id="138" name="AutoShape 28"/>
              <p:cNvCxnSpPr>
                <a:cxnSpLocks noChangeShapeType="1"/>
                <a:stCxn id="136" idx="3"/>
                <a:endCxn id="135"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a:noFill/>
                  </a14:hiddenFill>
                </a:ext>
              </a:extLst>
            </p:spPr>
          </p:cxnSp>
          <p:cxnSp>
            <p:nvCxnSpPr>
              <p:cNvPr id="139" name="AutoShape 29"/>
              <p:cNvCxnSpPr>
                <a:cxnSpLocks noChangeShapeType="1"/>
                <a:stCxn id="136" idx="5"/>
                <a:endCxn id="137" idx="0"/>
              </p:cNvCxnSpPr>
              <p:nvPr/>
            </p:nvCxnSpPr>
            <p:spPr bwMode="auto">
              <a:xfrm>
                <a:off x="3492" y="3670"/>
                <a:ext cx="153" cy="149"/>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cxnSp>
            <p:nvCxnSpPr>
              <p:cNvPr id="140" name="AutoShape 30"/>
              <p:cNvCxnSpPr>
                <a:cxnSpLocks noChangeShapeType="1"/>
                <a:stCxn id="135" idx="6"/>
                <a:endCxn id="137" idx="2"/>
              </p:cNvCxnSpPr>
              <p:nvPr/>
            </p:nvCxnSpPr>
            <p:spPr bwMode="auto">
              <a:xfrm>
                <a:off x="3316" y="3937"/>
                <a:ext cx="211" cy="0"/>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grpSp>
        <p:grpSp>
          <p:nvGrpSpPr>
            <p:cNvPr id="106" name="Group 31"/>
            <p:cNvGrpSpPr/>
            <p:nvPr/>
          </p:nvGrpSpPr>
          <p:grpSpPr bwMode="auto">
            <a:xfrm>
              <a:off x="7680325" y="5243512"/>
              <a:ext cx="930275" cy="677863"/>
              <a:chOff x="3089" y="3475"/>
              <a:chExt cx="665" cy="571"/>
            </a:xfrm>
          </p:grpSpPr>
          <p:sp>
            <p:nvSpPr>
              <p:cNvPr id="129" name="Oval 25"/>
              <p:cNvSpPr>
                <a:spLocks noChangeArrowheads="1"/>
              </p:cNvSpPr>
              <p:nvPr/>
            </p:nvSpPr>
            <p:spPr bwMode="auto">
              <a:xfrm>
                <a:off x="3089" y="3828"/>
                <a:ext cx="218" cy="218"/>
              </a:xfrm>
              <a:prstGeom prst="ellipse">
                <a:avLst/>
              </a:prstGeom>
              <a:solidFill>
                <a:schemeClr val="bg1"/>
              </a:solidFill>
              <a:ln w="28575">
                <a:solidFill>
                  <a:schemeClr val="tx1"/>
                </a:solidFill>
                <a:round/>
              </a:ln>
            </p:spPr>
            <p:txBody>
              <a:bodyPr wrap="none" anchor="ctr"/>
              <a:lstStyle/>
              <a:p>
                <a:pPr algn="ctr" rtl="1"/>
                <a:r>
                  <a:rPr lang="en-US" sz="1600">
                    <a:latin typeface="Calibri" panose="020F0502020204030204"/>
                    <a:cs typeface="Calibri" panose="020F0502020204030204"/>
                  </a:rPr>
                  <a:t>X</a:t>
                </a:r>
              </a:p>
            </p:txBody>
          </p:sp>
          <p:sp>
            <p:nvSpPr>
              <p:cNvPr id="130" name="Oval 26"/>
              <p:cNvSpPr>
                <a:spLocks noChangeArrowheads="1"/>
              </p:cNvSpPr>
              <p:nvPr/>
            </p:nvSpPr>
            <p:spPr bwMode="auto">
              <a:xfrm>
                <a:off x="3307" y="3475"/>
                <a:ext cx="217" cy="218"/>
              </a:xfrm>
              <a:prstGeom prst="ellipse">
                <a:avLst/>
              </a:prstGeom>
              <a:solidFill>
                <a:schemeClr val="bg1"/>
              </a:solidFill>
              <a:ln w="28575">
                <a:solidFill>
                  <a:schemeClr val="tx1"/>
                </a:solidFill>
                <a:round/>
              </a:ln>
            </p:spPr>
            <p:txBody>
              <a:bodyPr wrap="none" anchor="ctr"/>
              <a:lstStyle/>
              <a:p>
                <a:pPr algn="ctr" rtl="1"/>
                <a:r>
                  <a:rPr lang="en-US" sz="1600">
                    <a:latin typeface="Calibri" panose="020F0502020204030204"/>
                    <a:cs typeface="Calibri" panose="020F0502020204030204"/>
                  </a:rPr>
                  <a:t>Y</a:t>
                </a:r>
              </a:p>
            </p:txBody>
          </p:sp>
          <p:sp>
            <p:nvSpPr>
              <p:cNvPr id="131" name="Oval 27"/>
              <p:cNvSpPr>
                <a:spLocks noChangeArrowheads="1"/>
              </p:cNvSpPr>
              <p:nvPr/>
            </p:nvSpPr>
            <p:spPr bwMode="auto">
              <a:xfrm>
                <a:off x="3536" y="3828"/>
                <a:ext cx="218" cy="218"/>
              </a:xfrm>
              <a:prstGeom prst="ellipse">
                <a:avLst/>
              </a:prstGeom>
              <a:solidFill>
                <a:schemeClr val="bg1"/>
              </a:solidFill>
              <a:ln w="28575">
                <a:solidFill>
                  <a:schemeClr val="tx1"/>
                </a:solidFill>
                <a:round/>
              </a:ln>
            </p:spPr>
            <p:txBody>
              <a:bodyPr wrap="none" anchor="ctr"/>
              <a:lstStyle/>
              <a:p>
                <a:pPr algn="ctr" rtl="1"/>
                <a:r>
                  <a:rPr lang="en-US" sz="1600">
                    <a:latin typeface="Calibri" panose="020F0502020204030204"/>
                    <a:cs typeface="Calibri" panose="020F0502020204030204"/>
                  </a:rPr>
                  <a:t>Z</a:t>
                </a:r>
              </a:p>
            </p:txBody>
          </p:sp>
          <p:cxnSp>
            <p:nvCxnSpPr>
              <p:cNvPr id="132" name="AutoShape 28"/>
              <p:cNvCxnSpPr>
                <a:cxnSpLocks noChangeShapeType="1"/>
                <a:stCxn id="130" idx="3"/>
                <a:endCxn id="129" idx="0"/>
              </p:cNvCxnSpPr>
              <p:nvPr/>
            </p:nvCxnSpPr>
            <p:spPr bwMode="auto">
              <a:xfrm flipH="1">
                <a:off x="3198" y="3666"/>
                <a:ext cx="140" cy="157"/>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cxnSp>
            <p:nvCxnSpPr>
              <p:cNvPr id="133" name="AutoShape 29"/>
              <p:cNvCxnSpPr>
                <a:cxnSpLocks noChangeShapeType="1"/>
                <a:stCxn id="130" idx="5"/>
                <a:endCxn id="131"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a:noFill/>
                  </a14:hiddenFill>
                </a:ext>
              </a:extLst>
            </p:spPr>
          </p:cxnSp>
          <p:cxnSp>
            <p:nvCxnSpPr>
              <p:cNvPr id="134" name="AutoShape 30"/>
              <p:cNvCxnSpPr>
                <a:cxnSpLocks noChangeShapeType="1"/>
                <a:stCxn id="129" idx="6"/>
                <a:endCxn id="131"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a:noFill/>
                  </a14:hiddenFill>
                </a:ext>
              </a:extLst>
            </p:spPr>
          </p:cxnSp>
        </p:grpSp>
        <p:grpSp>
          <p:nvGrpSpPr>
            <p:cNvPr id="107" name="Group 31"/>
            <p:cNvGrpSpPr/>
            <p:nvPr/>
          </p:nvGrpSpPr>
          <p:grpSpPr bwMode="auto">
            <a:xfrm>
              <a:off x="5181600" y="6118225"/>
              <a:ext cx="930275" cy="677863"/>
              <a:chOff x="3089" y="3475"/>
              <a:chExt cx="665" cy="571"/>
            </a:xfrm>
          </p:grpSpPr>
          <p:sp>
            <p:nvSpPr>
              <p:cNvPr id="123" name="Oval 25"/>
              <p:cNvSpPr>
                <a:spLocks noChangeArrowheads="1"/>
              </p:cNvSpPr>
              <p:nvPr/>
            </p:nvSpPr>
            <p:spPr bwMode="auto">
              <a:xfrm>
                <a:off x="3089" y="3828"/>
                <a:ext cx="218" cy="218"/>
              </a:xfrm>
              <a:prstGeom prst="ellipse">
                <a:avLst/>
              </a:prstGeom>
              <a:solidFill>
                <a:schemeClr val="bg1"/>
              </a:solidFill>
              <a:ln w="28575">
                <a:solidFill>
                  <a:schemeClr val="tx1"/>
                </a:solidFill>
                <a:round/>
              </a:ln>
            </p:spPr>
            <p:txBody>
              <a:bodyPr wrap="none" anchor="ctr"/>
              <a:lstStyle/>
              <a:p>
                <a:pPr algn="ctr" rtl="1"/>
                <a:r>
                  <a:rPr lang="en-US" sz="1600">
                    <a:latin typeface="Calibri" panose="020F0502020204030204"/>
                    <a:cs typeface="Calibri" panose="020F0502020204030204"/>
                  </a:rPr>
                  <a:t>X</a:t>
                </a:r>
              </a:p>
            </p:txBody>
          </p:sp>
          <p:sp>
            <p:nvSpPr>
              <p:cNvPr id="124" name="Oval 26"/>
              <p:cNvSpPr>
                <a:spLocks noChangeArrowheads="1"/>
              </p:cNvSpPr>
              <p:nvPr/>
            </p:nvSpPr>
            <p:spPr bwMode="auto">
              <a:xfrm>
                <a:off x="3307" y="3475"/>
                <a:ext cx="217" cy="218"/>
              </a:xfrm>
              <a:prstGeom prst="ellipse">
                <a:avLst/>
              </a:prstGeom>
              <a:solidFill>
                <a:schemeClr val="bg1"/>
              </a:solidFill>
              <a:ln w="28575">
                <a:solidFill>
                  <a:schemeClr val="tx1"/>
                </a:solidFill>
                <a:round/>
              </a:ln>
            </p:spPr>
            <p:txBody>
              <a:bodyPr wrap="none" anchor="ctr"/>
              <a:lstStyle/>
              <a:p>
                <a:pPr algn="ctr" rtl="1"/>
                <a:r>
                  <a:rPr lang="en-US" sz="1600">
                    <a:latin typeface="Calibri" panose="020F0502020204030204"/>
                    <a:cs typeface="Calibri" panose="020F0502020204030204"/>
                  </a:rPr>
                  <a:t>Y</a:t>
                </a:r>
              </a:p>
            </p:txBody>
          </p:sp>
          <p:sp>
            <p:nvSpPr>
              <p:cNvPr id="125" name="Oval 27"/>
              <p:cNvSpPr>
                <a:spLocks noChangeArrowheads="1"/>
              </p:cNvSpPr>
              <p:nvPr/>
            </p:nvSpPr>
            <p:spPr bwMode="auto">
              <a:xfrm>
                <a:off x="3536" y="3828"/>
                <a:ext cx="218" cy="218"/>
              </a:xfrm>
              <a:prstGeom prst="ellipse">
                <a:avLst/>
              </a:prstGeom>
              <a:solidFill>
                <a:schemeClr val="bg1"/>
              </a:solidFill>
              <a:ln w="28575">
                <a:solidFill>
                  <a:schemeClr val="tx1"/>
                </a:solidFill>
                <a:round/>
              </a:ln>
            </p:spPr>
            <p:txBody>
              <a:bodyPr wrap="none" anchor="ctr"/>
              <a:lstStyle/>
              <a:p>
                <a:pPr algn="ctr" rtl="1"/>
                <a:r>
                  <a:rPr lang="en-US" sz="1600">
                    <a:latin typeface="Calibri" panose="020F0502020204030204"/>
                    <a:cs typeface="Calibri" panose="020F0502020204030204"/>
                  </a:rPr>
                  <a:t>Z</a:t>
                </a:r>
              </a:p>
            </p:txBody>
          </p:sp>
          <p:cxnSp>
            <p:nvCxnSpPr>
              <p:cNvPr id="126" name="AutoShape 28"/>
              <p:cNvCxnSpPr>
                <a:cxnSpLocks noChangeShapeType="1"/>
                <a:stCxn id="124" idx="3"/>
                <a:endCxn id="123" idx="0"/>
              </p:cNvCxnSpPr>
              <p:nvPr/>
            </p:nvCxnSpPr>
            <p:spPr bwMode="auto">
              <a:xfrm flipH="1">
                <a:off x="3198" y="3666"/>
                <a:ext cx="140" cy="157"/>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cxnSp>
            <p:nvCxnSpPr>
              <p:cNvPr id="127" name="AutoShape 29"/>
              <p:cNvCxnSpPr>
                <a:cxnSpLocks noChangeShapeType="1"/>
                <a:stCxn id="124" idx="5"/>
                <a:endCxn id="125" idx="0"/>
              </p:cNvCxnSpPr>
              <p:nvPr/>
            </p:nvCxnSpPr>
            <p:spPr bwMode="auto">
              <a:xfrm>
                <a:off x="3492" y="3670"/>
                <a:ext cx="153" cy="149"/>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cxnSp>
            <p:nvCxnSpPr>
              <p:cNvPr id="128" name="AutoShape 30"/>
              <p:cNvCxnSpPr>
                <a:cxnSpLocks noChangeShapeType="1"/>
                <a:stCxn id="123" idx="6"/>
                <a:endCxn id="125"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a:noFill/>
                  </a14:hiddenFill>
                </a:ext>
              </a:extLst>
            </p:spPr>
          </p:cxnSp>
        </p:grpSp>
        <p:grpSp>
          <p:nvGrpSpPr>
            <p:cNvPr id="108" name="Group 31"/>
            <p:cNvGrpSpPr/>
            <p:nvPr/>
          </p:nvGrpSpPr>
          <p:grpSpPr bwMode="auto">
            <a:xfrm>
              <a:off x="6461125" y="6096000"/>
              <a:ext cx="930275" cy="677863"/>
              <a:chOff x="3089" y="3475"/>
              <a:chExt cx="665" cy="571"/>
            </a:xfrm>
          </p:grpSpPr>
          <p:sp>
            <p:nvSpPr>
              <p:cNvPr id="117" name="Oval 25"/>
              <p:cNvSpPr>
                <a:spLocks noChangeArrowheads="1"/>
              </p:cNvSpPr>
              <p:nvPr/>
            </p:nvSpPr>
            <p:spPr bwMode="auto">
              <a:xfrm>
                <a:off x="3089" y="3828"/>
                <a:ext cx="218" cy="218"/>
              </a:xfrm>
              <a:prstGeom prst="ellipse">
                <a:avLst/>
              </a:prstGeom>
              <a:solidFill>
                <a:schemeClr val="bg1"/>
              </a:solidFill>
              <a:ln w="28575">
                <a:solidFill>
                  <a:schemeClr val="tx1"/>
                </a:solidFill>
                <a:round/>
              </a:ln>
            </p:spPr>
            <p:txBody>
              <a:bodyPr wrap="none" anchor="ctr"/>
              <a:lstStyle/>
              <a:p>
                <a:pPr algn="ctr" rtl="1"/>
                <a:r>
                  <a:rPr lang="en-US" sz="1600">
                    <a:latin typeface="Calibri" panose="020F0502020204030204"/>
                    <a:cs typeface="Calibri" panose="020F0502020204030204"/>
                  </a:rPr>
                  <a:t>X</a:t>
                </a:r>
              </a:p>
            </p:txBody>
          </p:sp>
          <p:sp>
            <p:nvSpPr>
              <p:cNvPr id="118" name="Oval 26"/>
              <p:cNvSpPr>
                <a:spLocks noChangeArrowheads="1"/>
              </p:cNvSpPr>
              <p:nvPr/>
            </p:nvSpPr>
            <p:spPr bwMode="auto">
              <a:xfrm>
                <a:off x="3307" y="3475"/>
                <a:ext cx="217" cy="218"/>
              </a:xfrm>
              <a:prstGeom prst="ellipse">
                <a:avLst/>
              </a:prstGeom>
              <a:solidFill>
                <a:schemeClr val="bg1"/>
              </a:solidFill>
              <a:ln w="28575">
                <a:solidFill>
                  <a:schemeClr val="tx1"/>
                </a:solidFill>
                <a:round/>
              </a:ln>
            </p:spPr>
            <p:txBody>
              <a:bodyPr wrap="none" anchor="ctr"/>
              <a:lstStyle/>
              <a:p>
                <a:pPr algn="ctr" rtl="1"/>
                <a:r>
                  <a:rPr lang="en-US" sz="1600">
                    <a:latin typeface="Calibri" panose="020F0502020204030204"/>
                    <a:cs typeface="Calibri" panose="020F0502020204030204"/>
                  </a:rPr>
                  <a:t>Y</a:t>
                </a:r>
              </a:p>
            </p:txBody>
          </p:sp>
          <p:sp>
            <p:nvSpPr>
              <p:cNvPr id="119" name="Oval 27"/>
              <p:cNvSpPr>
                <a:spLocks noChangeArrowheads="1"/>
              </p:cNvSpPr>
              <p:nvPr/>
            </p:nvSpPr>
            <p:spPr bwMode="auto">
              <a:xfrm>
                <a:off x="3536" y="3828"/>
                <a:ext cx="218" cy="218"/>
              </a:xfrm>
              <a:prstGeom prst="ellipse">
                <a:avLst/>
              </a:prstGeom>
              <a:solidFill>
                <a:schemeClr val="bg1"/>
              </a:solidFill>
              <a:ln w="28575">
                <a:solidFill>
                  <a:schemeClr val="tx1"/>
                </a:solidFill>
                <a:round/>
              </a:ln>
            </p:spPr>
            <p:txBody>
              <a:bodyPr wrap="none" anchor="ctr"/>
              <a:lstStyle/>
              <a:p>
                <a:pPr algn="ctr" rtl="1"/>
                <a:r>
                  <a:rPr lang="en-US" sz="1600">
                    <a:latin typeface="Calibri" panose="020F0502020204030204"/>
                    <a:cs typeface="Calibri" panose="020F0502020204030204"/>
                  </a:rPr>
                  <a:t>Z</a:t>
                </a:r>
              </a:p>
            </p:txBody>
          </p:sp>
          <p:cxnSp>
            <p:nvCxnSpPr>
              <p:cNvPr id="120" name="AutoShape 28"/>
              <p:cNvCxnSpPr>
                <a:cxnSpLocks noChangeShapeType="1"/>
                <a:stCxn id="118" idx="3"/>
                <a:endCxn id="117"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a:noFill/>
                  </a14:hiddenFill>
                </a:ext>
              </a:extLst>
            </p:spPr>
          </p:cxnSp>
          <p:cxnSp>
            <p:nvCxnSpPr>
              <p:cNvPr id="121" name="AutoShape 29"/>
              <p:cNvCxnSpPr>
                <a:cxnSpLocks noChangeShapeType="1"/>
                <a:stCxn id="118" idx="5"/>
                <a:endCxn id="119"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a:noFill/>
                  </a14:hiddenFill>
                </a:ext>
              </a:extLst>
            </p:spPr>
          </p:cxnSp>
          <p:cxnSp>
            <p:nvCxnSpPr>
              <p:cNvPr id="122" name="AutoShape 30"/>
              <p:cNvCxnSpPr>
                <a:cxnSpLocks noChangeShapeType="1"/>
                <a:stCxn id="117" idx="6"/>
                <a:endCxn id="119" idx="2"/>
              </p:cNvCxnSpPr>
              <p:nvPr/>
            </p:nvCxnSpPr>
            <p:spPr bwMode="auto">
              <a:xfrm>
                <a:off x="3316" y="3937"/>
                <a:ext cx="211" cy="0"/>
              </a:xfrm>
              <a:prstGeom prst="straightConnector1">
                <a:avLst/>
              </a:prstGeom>
              <a:noFill/>
              <a:ln w="28575">
                <a:solidFill>
                  <a:schemeClr val="tx1"/>
                </a:solidFill>
                <a:round/>
                <a:tailEnd type="triangle" w="lg" len="med"/>
              </a:ln>
              <a:extLst>
                <a:ext uri="{909E8E84-426E-40DD-AFC4-6F175D3DCCD1}">
                  <a14:hiddenFill xmlns:a14="http://schemas.microsoft.com/office/drawing/2010/main">
                    <a:noFill/>
                  </a14:hiddenFill>
                </a:ext>
              </a:extLst>
            </p:spPr>
          </p:cxnSp>
        </p:grpSp>
        <p:grpSp>
          <p:nvGrpSpPr>
            <p:cNvPr id="109" name="Group 31"/>
            <p:cNvGrpSpPr/>
            <p:nvPr/>
          </p:nvGrpSpPr>
          <p:grpSpPr bwMode="auto">
            <a:xfrm>
              <a:off x="7680325" y="6096000"/>
              <a:ext cx="930275" cy="677863"/>
              <a:chOff x="3089" y="3475"/>
              <a:chExt cx="665" cy="571"/>
            </a:xfrm>
          </p:grpSpPr>
          <p:sp>
            <p:nvSpPr>
              <p:cNvPr id="111" name="Oval 25"/>
              <p:cNvSpPr>
                <a:spLocks noChangeArrowheads="1"/>
              </p:cNvSpPr>
              <p:nvPr/>
            </p:nvSpPr>
            <p:spPr bwMode="auto">
              <a:xfrm>
                <a:off x="3089" y="3828"/>
                <a:ext cx="218" cy="218"/>
              </a:xfrm>
              <a:prstGeom prst="ellipse">
                <a:avLst/>
              </a:prstGeom>
              <a:solidFill>
                <a:schemeClr val="bg1"/>
              </a:solidFill>
              <a:ln w="28575">
                <a:solidFill>
                  <a:schemeClr val="tx1"/>
                </a:solidFill>
                <a:round/>
              </a:ln>
            </p:spPr>
            <p:txBody>
              <a:bodyPr wrap="none" anchor="ctr"/>
              <a:lstStyle/>
              <a:p>
                <a:pPr algn="ctr" rtl="1"/>
                <a:r>
                  <a:rPr lang="en-US" sz="1600">
                    <a:latin typeface="Calibri" panose="020F0502020204030204"/>
                    <a:cs typeface="Calibri" panose="020F0502020204030204"/>
                  </a:rPr>
                  <a:t>X</a:t>
                </a:r>
              </a:p>
            </p:txBody>
          </p:sp>
          <p:sp>
            <p:nvSpPr>
              <p:cNvPr id="112" name="Oval 26"/>
              <p:cNvSpPr>
                <a:spLocks noChangeArrowheads="1"/>
              </p:cNvSpPr>
              <p:nvPr/>
            </p:nvSpPr>
            <p:spPr bwMode="auto">
              <a:xfrm>
                <a:off x="3307" y="3475"/>
                <a:ext cx="217" cy="218"/>
              </a:xfrm>
              <a:prstGeom prst="ellipse">
                <a:avLst/>
              </a:prstGeom>
              <a:solidFill>
                <a:schemeClr val="bg1"/>
              </a:solidFill>
              <a:ln w="28575">
                <a:solidFill>
                  <a:schemeClr val="tx1"/>
                </a:solidFill>
                <a:round/>
              </a:ln>
            </p:spPr>
            <p:txBody>
              <a:bodyPr wrap="none" anchor="ctr"/>
              <a:lstStyle/>
              <a:p>
                <a:pPr algn="ctr" rtl="1"/>
                <a:r>
                  <a:rPr lang="en-US" sz="1600">
                    <a:latin typeface="Calibri" panose="020F0502020204030204"/>
                    <a:cs typeface="Calibri" panose="020F0502020204030204"/>
                  </a:rPr>
                  <a:t>Y</a:t>
                </a:r>
              </a:p>
            </p:txBody>
          </p:sp>
          <p:sp>
            <p:nvSpPr>
              <p:cNvPr id="113" name="Oval 27"/>
              <p:cNvSpPr>
                <a:spLocks noChangeArrowheads="1"/>
              </p:cNvSpPr>
              <p:nvPr/>
            </p:nvSpPr>
            <p:spPr bwMode="auto">
              <a:xfrm>
                <a:off x="3536" y="3828"/>
                <a:ext cx="218" cy="218"/>
              </a:xfrm>
              <a:prstGeom prst="ellipse">
                <a:avLst/>
              </a:prstGeom>
              <a:solidFill>
                <a:schemeClr val="bg1"/>
              </a:solidFill>
              <a:ln w="28575">
                <a:solidFill>
                  <a:schemeClr val="tx1"/>
                </a:solidFill>
                <a:round/>
              </a:ln>
            </p:spPr>
            <p:txBody>
              <a:bodyPr wrap="none" anchor="ctr"/>
              <a:lstStyle/>
              <a:p>
                <a:pPr algn="ctr" rtl="1"/>
                <a:r>
                  <a:rPr lang="en-US" sz="1600">
                    <a:latin typeface="Calibri" panose="020F0502020204030204"/>
                    <a:cs typeface="Calibri" panose="020F0502020204030204"/>
                  </a:rPr>
                  <a:t>Z</a:t>
                </a:r>
              </a:p>
            </p:txBody>
          </p:sp>
          <p:cxnSp>
            <p:nvCxnSpPr>
              <p:cNvPr id="114" name="AutoShape 28"/>
              <p:cNvCxnSpPr>
                <a:cxnSpLocks noChangeShapeType="1"/>
                <a:stCxn id="112" idx="3"/>
                <a:endCxn id="111"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a:noFill/>
                  </a14:hiddenFill>
                </a:ext>
              </a:extLst>
            </p:spPr>
          </p:cxnSp>
          <p:cxnSp>
            <p:nvCxnSpPr>
              <p:cNvPr id="115" name="AutoShape 29"/>
              <p:cNvCxnSpPr>
                <a:cxnSpLocks noChangeShapeType="1"/>
                <a:stCxn id="112" idx="5"/>
                <a:endCxn id="113"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a:noFill/>
                  </a14:hiddenFill>
                </a:ext>
              </a:extLst>
            </p:spPr>
          </p:cxnSp>
          <p:cxnSp>
            <p:nvCxnSpPr>
              <p:cNvPr id="116" name="AutoShape 30"/>
              <p:cNvCxnSpPr>
                <a:cxnSpLocks noChangeShapeType="1"/>
                <a:stCxn id="111" idx="6"/>
                <a:endCxn id="113"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a:noFill/>
                  </a14:hiddenFill>
                </a:ext>
              </a:extLst>
            </p:spPr>
          </p:cxnSp>
        </p:grpSp>
        <p:pic>
          <p:nvPicPr>
            <p:cNvPr id="11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724400"/>
              <a:ext cx="255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US">
                <a:ea typeface="MS PGothic" panose="020B0600070205080204" pitchFamily="34" charset="-128"/>
              </a:rPr>
              <a:t>Bayes</a:t>
            </a:r>
            <a:r>
              <a:rPr lang="en-US" altLang="en-US">
                <a:ea typeface="MS PGothic" panose="020B0600070205080204" pitchFamily="34" charset="-128"/>
              </a:rPr>
              <a:t>’</a:t>
            </a:r>
            <a:r>
              <a:rPr lang="en-US">
                <a:ea typeface="MS PGothic" panose="020B0600070205080204" pitchFamily="34" charset="-128"/>
              </a:rPr>
              <a:t> Nets</a:t>
            </a:r>
          </a:p>
        </p:txBody>
      </p:sp>
      <p:sp>
        <p:nvSpPr>
          <p:cNvPr id="73730" name="Content Placeholder 2"/>
          <p:cNvSpPr>
            <a:spLocks noGrp="1"/>
          </p:cNvSpPr>
          <p:nvPr>
            <p:ph idx="1"/>
          </p:nvPr>
        </p:nvSpPr>
        <p:spPr>
          <a:xfrm>
            <a:off x="2362200" y="1397001"/>
            <a:ext cx="9423400" cy="4729164"/>
          </a:xfrm>
        </p:spPr>
        <p:txBody>
          <a:bodyPr/>
          <a:lstStyle/>
          <a:p>
            <a:r>
              <a:rPr lang="en-US" dirty="0">
                <a:ea typeface="MS PGothic" panose="020B0600070205080204" pitchFamily="34" charset="-128"/>
              </a:rPr>
              <a:t>Representation</a:t>
            </a:r>
          </a:p>
          <a:p>
            <a:pPr lvl="4"/>
            <a:endParaRPr lang="en-US" sz="400" dirty="0">
              <a:ea typeface="MS PGothic" panose="020B0600070205080204" pitchFamily="34" charset="-128"/>
            </a:endParaRPr>
          </a:p>
          <a:p>
            <a:r>
              <a:rPr lang="en-US" dirty="0">
                <a:ea typeface="MS PGothic" panose="020B0600070205080204" pitchFamily="34" charset="-128"/>
              </a:rPr>
              <a:t>Conditional Independences</a:t>
            </a:r>
          </a:p>
          <a:p>
            <a:pPr lvl="4"/>
            <a:endParaRPr lang="en-US" sz="400" dirty="0">
              <a:ea typeface="MS PGothic" panose="020B0600070205080204" pitchFamily="34" charset="-128"/>
            </a:endParaRPr>
          </a:p>
          <a:p>
            <a:r>
              <a:rPr lang="en-US" dirty="0">
                <a:ea typeface="MS PGothic" panose="020B0600070205080204" pitchFamily="34" charset="-128"/>
              </a:rPr>
              <a:t>Probabilistic Inference</a:t>
            </a:r>
          </a:p>
          <a:p>
            <a:pPr lvl="1"/>
            <a:r>
              <a:rPr lang="en-US" dirty="0">
                <a:ea typeface="MS PGothic" panose="020B0600070205080204" pitchFamily="34" charset="-128"/>
              </a:rPr>
              <a:t>Enumeration (exact, exponential complexity)</a:t>
            </a:r>
          </a:p>
          <a:p>
            <a:pPr lvl="1"/>
            <a:r>
              <a:rPr lang="en-US" dirty="0">
                <a:ea typeface="MS PGothic" panose="020B0600070205080204" pitchFamily="34" charset="-128"/>
              </a:rPr>
              <a:t>Variable elimination (exact, worst-case</a:t>
            </a:r>
          </a:p>
          <a:p>
            <a:pPr marL="457200" lvl="1" indent="0">
              <a:buNone/>
            </a:pPr>
            <a:r>
              <a:rPr lang="en-US" dirty="0">
                <a:ea typeface="MS PGothic" panose="020B0600070205080204" pitchFamily="34" charset="-128"/>
              </a:rPr>
              <a:t>		exponential complexity, often better)</a:t>
            </a:r>
          </a:p>
          <a:p>
            <a:pPr lvl="1"/>
            <a:r>
              <a:rPr lang="en-US" dirty="0">
                <a:ea typeface="MS PGothic" panose="020B0600070205080204" pitchFamily="34" charset="-128"/>
              </a:rPr>
              <a:t>Probabilistic inference is NP-complete</a:t>
            </a:r>
          </a:p>
          <a:p>
            <a:pPr lvl="1"/>
            <a:r>
              <a:rPr lang="en-US" dirty="0">
                <a:ea typeface="MS PGothic" panose="020B0600070205080204" pitchFamily="34" charset="-128"/>
              </a:rPr>
              <a:t>Sampling (approximate)</a:t>
            </a:r>
          </a:p>
          <a:p>
            <a:pPr lvl="3"/>
            <a:endParaRPr lang="en-US" sz="400" dirty="0">
              <a:ea typeface="MS PGothic" panose="020B0600070205080204" pitchFamily="34" charset="-128"/>
            </a:endParaRPr>
          </a:p>
          <a:p>
            <a:r>
              <a:rPr lang="en-US" dirty="0">
                <a:ea typeface="MS PGothic" panose="020B0600070205080204" pitchFamily="34" charset="-128"/>
              </a:rPr>
              <a:t>Learning Bayes</a:t>
            </a:r>
            <a:r>
              <a:rPr lang="en-US" altLang="en-US" dirty="0">
                <a:ea typeface="MS PGothic" panose="020B0600070205080204" pitchFamily="34" charset="-128"/>
              </a:rPr>
              <a:t>’</a:t>
            </a:r>
            <a:r>
              <a:rPr lang="en-US" dirty="0">
                <a:ea typeface="MS PGothic" panose="020B0600070205080204" pitchFamily="34" charset="-128"/>
              </a:rPr>
              <a:t> Nets from Data</a:t>
            </a:r>
          </a:p>
        </p:txBody>
      </p:sp>
      <p:pic>
        <p:nvPicPr>
          <p:cNvPr id="7373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52662" y="1428750"/>
            <a:ext cx="56673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52663" y="2028825"/>
            <a:ext cx="56673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A4C906CD-8ABB-4D07-B921-4E4258DE134F}" type="slidenum">
              <a:rPr lang="en-US" altLang="zh-CN"/>
              <a:t>8</a:t>
            </a:fld>
            <a:endParaRPr lang="en-US" altLang="zh-CN"/>
          </a:p>
        </p:txBody>
      </p:sp>
      <p:sp>
        <p:nvSpPr>
          <p:cNvPr id="156676" name="Text Box 4"/>
          <p:cNvSpPr txBox="1">
            <a:spLocks noChangeArrowheads="1"/>
          </p:cNvSpPr>
          <p:nvPr/>
        </p:nvSpPr>
        <p:spPr bwMode="auto">
          <a:xfrm>
            <a:off x="431801" y="1412875"/>
            <a:ext cx="11377084" cy="461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5000"/>
              </a:lnSpc>
              <a:spcBef>
                <a:spcPct val="20000"/>
              </a:spcBef>
              <a:buClr>
                <a:schemeClr val="hlink"/>
              </a:buClr>
              <a:buFont typeface="Wingdings" panose="05000000000000000000" pitchFamily="2" charset="2"/>
              <a:buNone/>
            </a:pPr>
            <a:r>
              <a:rPr kumimoji="1" lang="zh-CN" altLang="en-US" sz="2200" b="1" dirty="0">
                <a:solidFill>
                  <a:srgbClr val="A50021"/>
                </a:solidFill>
                <a:latin typeface="Times New Roman" panose="02020603050405020304" pitchFamily="18" charset="0"/>
                <a:ea typeface="楷体_GB2312" pitchFamily="49" charset="-122"/>
              </a:rPr>
              <a:t>（</a:t>
            </a:r>
            <a:r>
              <a:rPr kumimoji="1" lang="en-US" altLang="zh-CN" sz="2200" b="1" dirty="0">
                <a:solidFill>
                  <a:srgbClr val="A50021"/>
                </a:solidFill>
                <a:latin typeface="Times New Roman" panose="02020603050405020304" pitchFamily="18" charset="0"/>
                <a:ea typeface="楷体_GB2312" pitchFamily="49" charset="-122"/>
              </a:rPr>
              <a:t>2</a:t>
            </a:r>
            <a:r>
              <a:rPr kumimoji="1" lang="zh-CN" altLang="en-US" sz="2200" b="1" dirty="0">
                <a:solidFill>
                  <a:srgbClr val="A50021"/>
                </a:solidFill>
                <a:latin typeface="Times New Roman" panose="02020603050405020304" pitchFamily="18" charset="0"/>
                <a:ea typeface="楷体_GB2312" pitchFamily="49" charset="-122"/>
              </a:rPr>
              <a:t>）不确定性的更新</a:t>
            </a:r>
          </a:p>
          <a:p>
            <a:pPr>
              <a:lnSpc>
                <a:spcPct val="105000"/>
              </a:lnSpc>
              <a:spcBef>
                <a:spcPct val="20000"/>
              </a:spcBef>
              <a:buClr>
                <a:schemeClr val="hlink"/>
              </a:buClr>
              <a:buFont typeface="Wingdings" panose="05000000000000000000" pitchFamily="2" charset="2"/>
              <a:buNone/>
            </a:pPr>
            <a:r>
              <a:rPr kumimoji="1" lang="zh-CN" altLang="en-US" sz="2200" b="1" dirty="0">
                <a:solidFill>
                  <a:srgbClr val="008000"/>
                </a:solidFill>
                <a:latin typeface="Times New Roman" panose="02020603050405020304" pitchFamily="18" charset="0"/>
                <a:ea typeface="楷体_GB2312" pitchFamily="49" charset="-122"/>
              </a:rPr>
              <a:t>    主要问题</a:t>
            </a:r>
          </a:p>
          <a:p>
            <a:pPr>
              <a:lnSpc>
                <a:spcPct val="105000"/>
              </a:lnSpc>
              <a:spcBef>
                <a:spcPct val="20000"/>
              </a:spcBef>
              <a:buClr>
                <a:schemeClr val="hlink"/>
              </a:buClr>
              <a:buFont typeface="Wingdings" panose="05000000000000000000" pitchFamily="2" charset="2"/>
              <a:buNone/>
            </a:pPr>
            <a:r>
              <a:rPr kumimoji="1" lang="zh-CN" altLang="en-US" sz="2200" b="1" dirty="0">
                <a:solidFill>
                  <a:srgbClr val="0000CC"/>
                </a:solidFill>
                <a:latin typeface="Times New Roman" panose="02020603050405020304" pitchFamily="18" charset="0"/>
                <a:ea typeface="楷体_GB2312" pitchFamily="49" charset="-122"/>
              </a:rPr>
              <a:t>    ① 如何用证据的不确定性去更新结论的不确定性</a:t>
            </a:r>
          </a:p>
          <a:p>
            <a:pPr>
              <a:lnSpc>
                <a:spcPct val="105000"/>
              </a:lnSpc>
              <a:spcBef>
                <a:spcPct val="20000"/>
              </a:spcBef>
              <a:buClr>
                <a:schemeClr val="hlink"/>
              </a:buClr>
              <a:buFont typeface="Wingdings" panose="05000000000000000000" pitchFamily="2" charset="2"/>
              <a:buNone/>
            </a:pPr>
            <a:r>
              <a:rPr kumimoji="1" lang="zh-CN" altLang="en-US" sz="2200" b="1" dirty="0">
                <a:solidFill>
                  <a:srgbClr val="0000CC"/>
                </a:solidFill>
                <a:latin typeface="Times New Roman" panose="02020603050405020304" pitchFamily="18" charset="0"/>
                <a:ea typeface="楷体_GB2312" pitchFamily="49" charset="-122"/>
              </a:rPr>
              <a:t>    ② 如何在推理中把初始证据的不确定性传递给最终结论</a:t>
            </a:r>
          </a:p>
          <a:p>
            <a:pPr>
              <a:lnSpc>
                <a:spcPct val="105000"/>
              </a:lnSpc>
              <a:spcBef>
                <a:spcPct val="20000"/>
              </a:spcBef>
              <a:buClr>
                <a:schemeClr val="hlink"/>
              </a:buClr>
              <a:buFont typeface="Wingdings" panose="05000000000000000000" pitchFamily="2" charset="2"/>
              <a:buNone/>
            </a:pPr>
            <a:r>
              <a:rPr kumimoji="1" lang="zh-CN" altLang="en-US" sz="2200" b="1" dirty="0">
                <a:solidFill>
                  <a:srgbClr val="008000"/>
                </a:solidFill>
                <a:latin typeface="Times New Roman" panose="02020603050405020304" pitchFamily="18" charset="0"/>
                <a:ea typeface="楷体_GB2312" pitchFamily="49" charset="-122"/>
              </a:rPr>
              <a:t>    解决方法</a:t>
            </a:r>
          </a:p>
          <a:p>
            <a:pPr>
              <a:lnSpc>
                <a:spcPct val="105000"/>
              </a:lnSpc>
              <a:spcBef>
                <a:spcPct val="20000"/>
              </a:spcBef>
              <a:buClr>
                <a:schemeClr val="hlink"/>
              </a:buClr>
              <a:buFont typeface="Wingdings" panose="05000000000000000000" pitchFamily="2" charset="2"/>
              <a:buNone/>
            </a:pPr>
            <a:r>
              <a:rPr kumimoji="1" lang="zh-CN" altLang="en-US" sz="2200" b="1" dirty="0">
                <a:solidFill>
                  <a:srgbClr val="0000CC"/>
                </a:solidFill>
                <a:latin typeface="Times New Roman" panose="02020603050405020304" pitchFamily="18" charset="0"/>
                <a:ea typeface="楷体_GB2312" pitchFamily="49" charset="-122"/>
              </a:rPr>
              <a:t>    对①，不同推理方法的解决方法不同</a:t>
            </a:r>
          </a:p>
          <a:p>
            <a:pPr>
              <a:lnSpc>
                <a:spcPct val="105000"/>
              </a:lnSpc>
              <a:spcBef>
                <a:spcPct val="20000"/>
              </a:spcBef>
              <a:buClr>
                <a:schemeClr val="hlink"/>
              </a:buClr>
              <a:buFont typeface="Wingdings" panose="05000000000000000000" pitchFamily="2" charset="2"/>
              <a:buNone/>
            </a:pPr>
            <a:r>
              <a:rPr kumimoji="1" lang="zh-CN" altLang="en-US" sz="2200" b="1" dirty="0">
                <a:solidFill>
                  <a:srgbClr val="0000CC"/>
                </a:solidFill>
                <a:latin typeface="Times New Roman" panose="02020603050405020304" pitchFamily="18" charset="0"/>
                <a:ea typeface="楷体_GB2312" pitchFamily="49" charset="-122"/>
              </a:rPr>
              <a:t>    对②，不同推理方法的解决方法基本相同，即把当前结论及其不确定性作为新的结论放入综合数据库，依次传递，直到得出最终结论</a:t>
            </a:r>
          </a:p>
          <a:p>
            <a:pPr>
              <a:lnSpc>
                <a:spcPct val="105000"/>
              </a:lnSpc>
              <a:spcBef>
                <a:spcPct val="20000"/>
              </a:spcBef>
              <a:buClr>
                <a:schemeClr val="hlink"/>
              </a:buClr>
              <a:buFont typeface="Wingdings" panose="05000000000000000000" pitchFamily="2" charset="2"/>
              <a:buNone/>
            </a:pPr>
            <a:r>
              <a:rPr kumimoji="1" lang="en-US" altLang="zh-CN" sz="2200" b="1" dirty="0">
                <a:solidFill>
                  <a:srgbClr val="A50021"/>
                </a:solidFill>
                <a:latin typeface="Times New Roman" panose="02020603050405020304" pitchFamily="18" charset="0"/>
                <a:ea typeface="楷体_GB2312" pitchFamily="49" charset="-122"/>
              </a:rPr>
              <a:t>5. </a:t>
            </a:r>
            <a:r>
              <a:rPr kumimoji="1" lang="zh-CN" altLang="en-US" sz="2200" b="1" dirty="0">
                <a:solidFill>
                  <a:srgbClr val="A50021"/>
                </a:solidFill>
                <a:latin typeface="Times New Roman" panose="02020603050405020304" pitchFamily="18" charset="0"/>
                <a:ea typeface="楷体_GB2312" pitchFamily="49" charset="-122"/>
              </a:rPr>
              <a:t>不确定性结论的合成</a:t>
            </a:r>
          </a:p>
          <a:p>
            <a:pPr>
              <a:lnSpc>
                <a:spcPct val="105000"/>
              </a:lnSpc>
              <a:spcBef>
                <a:spcPct val="20000"/>
              </a:spcBef>
              <a:buClr>
                <a:schemeClr val="hlink"/>
              </a:buClr>
              <a:buFont typeface="Wingdings" panose="05000000000000000000" pitchFamily="2" charset="2"/>
              <a:buNone/>
            </a:pPr>
            <a:r>
              <a:rPr kumimoji="1" lang="zh-CN" altLang="en-US" sz="2200" b="1" dirty="0">
                <a:solidFill>
                  <a:srgbClr val="008000"/>
                </a:solidFill>
                <a:latin typeface="Times New Roman" panose="02020603050405020304" pitchFamily="18" charset="0"/>
                <a:ea typeface="楷体_GB2312" pitchFamily="49" charset="-122"/>
              </a:rPr>
              <a:t>    含义：</a:t>
            </a:r>
            <a:r>
              <a:rPr kumimoji="1" lang="zh-CN" altLang="en-US" sz="2200" b="1" dirty="0">
                <a:solidFill>
                  <a:srgbClr val="0000CC"/>
                </a:solidFill>
                <a:latin typeface="Times New Roman" panose="02020603050405020304" pitchFamily="18" charset="0"/>
                <a:ea typeface="楷体_GB2312" pitchFamily="49" charset="-122"/>
              </a:rPr>
              <a:t>多个不同知识推出同一结论，且不确定性程度不同</a:t>
            </a:r>
          </a:p>
          <a:p>
            <a:pPr>
              <a:lnSpc>
                <a:spcPct val="105000"/>
              </a:lnSpc>
              <a:spcBef>
                <a:spcPct val="20000"/>
              </a:spcBef>
              <a:buClr>
                <a:schemeClr val="hlink"/>
              </a:buClr>
              <a:buFont typeface="Wingdings" panose="05000000000000000000" pitchFamily="2" charset="2"/>
              <a:buNone/>
            </a:pPr>
            <a:r>
              <a:rPr kumimoji="1" lang="zh-CN" altLang="en-US" sz="2200" b="1" dirty="0">
                <a:solidFill>
                  <a:srgbClr val="008000"/>
                </a:solidFill>
                <a:latin typeface="Times New Roman" panose="02020603050405020304" pitchFamily="18" charset="0"/>
                <a:ea typeface="楷体_GB2312" pitchFamily="49" charset="-122"/>
              </a:rPr>
              <a:t>    方法：</a:t>
            </a:r>
            <a:r>
              <a:rPr kumimoji="1" lang="zh-CN" altLang="en-US" sz="2200" b="1" dirty="0">
                <a:solidFill>
                  <a:srgbClr val="0000CC"/>
                </a:solidFill>
                <a:latin typeface="Times New Roman" panose="02020603050405020304" pitchFamily="18" charset="0"/>
                <a:ea typeface="楷体_GB2312" pitchFamily="49" charset="-122"/>
              </a:rPr>
              <a:t>视不同推理方法而定</a:t>
            </a:r>
          </a:p>
        </p:txBody>
      </p:sp>
      <p:sp>
        <p:nvSpPr>
          <p:cNvPr id="156677" name="Text Box 5"/>
          <p:cNvSpPr txBox="1">
            <a:spLocks noChangeArrowheads="1"/>
          </p:cNvSpPr>
          <p:nvPr/>
        </p:nvSpPr>
        <p:spPr bwMode="auto">
          <a:xfrm>
            <a:off x="527051" y="225426"/>
            <a:ext cx="1118658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15000"/>
              </a:spcBef>
              <a:defRPr/>
            </a:pPr>
            <a:r>
              <a:rPr lang="en-US" altLang="zh-CN" sz="40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5.1.3 </a:t>
            </a:r>
            <a:r>
              <a:rPr lang="zh-CN" altLang="en-US" sz="40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不确定性推理</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dirty="0">
                <a:latin typeface="Calibri" panose="020F0502020204030204"/>
                <a:ea typeface="MS PGothic" panose="020B0600070205080204" pitchFamily="34" charset="-128"/>
                <a:cs typeface="Calibri" panose="020F0502020204030204"/>
              </a:rPr>
              <a:t>Bayes</a:t>
            </a:r>
            <a:r>
              <a:rPr lang="ja-JP" altLang="en-US" dirty="0">
                <a:latin typeface="Calibri" panose="020F0502020204030204"/>
                <a:ea typeface="MS PGothic" panose="020B0600070205080204" pitchFamily="34" charset="-128"/>
                <a:cs typeface="Calibri" panose="020F0502020204030204"/>
              </a:rPr>
              <a:t>’</a:t>
            </a:r>
            <a:r>
              <a:rPr lang="en-US" altLang="ja-JP" dirty="0">
                <a:latin typeface="Calibri" panose="020F0502020204030204"/>
                <a:ea typeface="MS PGothic" panose="020B0600070205080204" pitchFamily="34" charset="-128"/>
                <a:cs typeface="Calibri" panose="020F0502020204030204"/>
              </a:rPr>
              <a:t> Net Representation</a:t>
            </a:r>
            <a:endParaRPr lang="en-US" dirty="0">
              <a:latin typeface="Calibri" panose="020F0502020204030204"/>
              <a:ea typeface="MS PGothic" panose="020B0600070205080204" pitchFamily="34" charset="-128"/>
              <a:cs typeface="Calibri" panose="020F0502020204030204"/>
            </a:endParaRPr>
          </a:p>
        </p:txBody>
      </p:sp>
      <p:sp>
        <p:nvSpPr>
          <p:cNvPr id="27650" name="Rectangle 3"/>
          <p:cNvSpPr>
            <a:spLocks noGrp="1" noChangeArrowheads="1"/>
          </p:cNvSpPr>
          <p:nvPr>
            <p:ph idx="1"/>
          </p:nvPr>
        </p:nvSpPr>
        <p:spPr>
          <a:xfrm>
            <a:off x="457200" y="1600201"/>
            <a:ext cx="7467600" cy="4800600"/>
          </a:xfrm>
        </p:spPr>
        <p:txBody>
          <a:bodyPr/>
          <a:lstStyle/>
          <a:p>
            <a:pPr eaLnBrk="1" hangingPunct="1">
              <a:lnSpc>
                <a:spcPct val="80000"/>
              </a:lnSpc>
            </a:pPr>
            <a:r>
              <a:rPr lang="en-US" sz="2400" dirty="0">
                <a:latin typeface="Calibri" panose="020F0502020204030204"/>
                <a:ea typeface="MS PGothic" panose="020B0600070205080204" pitchFamily="34" charset="-128"/>
                <a:cs typeface="Calibri" panose="020F0502020204030204"/>
              </a:rPr>
              <a:t>A directed, acyclic graph, one node per random variable</a:t>
            </a:r>
          </a:p>
          <a:p>
            <a:pPr eaLnBrk="1" hangingPunct="1">
              <a:lnSpc>
                <a:spcPct val="80000"/>
              </a:lnSpc>
            </a:pPr>
            <a:endParaRPr lang="en-US" sz="700" dirty="0">
              <a:latin typeface="Calibri" panose="020F0502020204030204"/>
              <a:ea typeface="MS PGothic" panose="020B0600070205080204" pitchFamily="34" charset="-128"/>
              <a:cs typeface="Calibri" panose="020F0502020204030204"/>
            </a:endParaRPr>
          </a:p>
          <a:p>
            <a:pPr eaLnBrk="1" hangingPunct="1">
              <a:lnSpc>
                <a:spcPct val="80000"/>
              </a:lnSpc>
            </a:pPr>
            <a:r>
              <a:rPr lang="en-US" sz="2400" dirty="0">
                <a:latin typeface="Calibri" panose="020F0502020204030204"/>
                <a:ea typeface="MS PGothic" panose="020B0600070205080204" pitchFamily="34" charset="-128"/>
                <a:cs typeface="Calibri" panose="020F0502020204030204"/>
              </a:rPr>
              <a:t>A conditional probability table (CPT) for each node</a:t>
            </a:r>
          </a:p>
          <a:p>
            <a:pPr lvl="7">
              <a:lnSpc>
                <a:spcPct val="80000"/>
              </a:lnSpc>
            </a:pPr>
            <a:endParaRPr lang="en-US" sz="1200" dirty="0">
              <a:latin typeface="Calibri" panose="020F0502020204030204"/>
              <a:ea typeface="MS PGothic" panose="020B0600070205080204" pitchFamily="34" charset="-128"/>
              <a:cs typeface="Calibri" panose="020F0502020204030204"/>
            </a:endParaRPr>
          </a:p>
          <a:p>
            <a:pPr lvl="1" eaLnBrk="1" hangingPunct="1">
              <a:lnSpc>
                <a:spcPct val="80000"/>
              </a:lnSpc>
            </a:pPr>
            <a:r>
              <a:rPr lang="en-US" sz="2000" dirty="0">
                <a:latin typeface="Calibri" panose="020F0502020204030204"/>
                <a:ea typeface="MS PGothic" panose="020B0600070205080204" pitchFamily="34" charset="-128"/>
                <a:cs typeface="Calibri" panose="020F0502020204030204"/>
              </a:rPr>
              <a:t>A collection of distributions over X, one for each combination of parents</a:t>
            </a:r>
            <a:r>
              <a:rPr lang="ja-JP" altLang="en-US" sz="2000" dirty="0">
                <a:latin typeface="Calibri" panose="020F0502020204030204"/>
                <a:ea typeface="MS PGothic" panose="020B0600070205080204" pitchFamily="34" charset="-128"/>
                <a:cs typeface="Calibri" panose="020F0502020204030204"/>
              </a:rPr>
              <a:t>’</a:t>
            </a:r>
            <a:r>
              <a:rPr lang="en-US" altLang="ja-JP" sz="2000" dirty="0">
                <a:latin typeface="Calibri" panose="020F0502020204030204"/>
                <a:ea typeface="MS PGothic" panose="020B0600070205080204" pitchFamily="34" charset="-128"/>
                <a:cs typeface="Calibri" panose="020F0502020204030204"/>
              </a:rPr>
              <a:t> values</a:t>
            </a:r>
          </a:p>
          <a:p>
            <a:pPr lvl="1" eaLnBrk="1" hangingPunct="1">
              <a:lnSpc>
                <a:spcPct val="80000"/>
              </a:lnSpc>
            </a:pPr>
            <a:endParaRPr lang="en-US" sz="2000" dirty="0">
              <a:latin typeface="Calibri" panose="020F0502020204030204"/>
              <a:ea typeface="MS PGothic" panose="020B0600070205080204" pitchFamily="34" charset="-128"/>
              <a:cs typeface="Calibri" panose="020F0502020204030204"/>
            </a:endParaRPr>
          </a:p>
          <a:p>
            <a:pPr lvl="1" eaLnBrk="1" hangingPunct="1">
              <a:lnSpc>
                <a:spcPct val="80000"/>
              </a:lnSpc>
            </a:pPr>
            <a:endParaRPr lang="en-US" sz="1000" dirty="0">
              <a:latin typeface="Calibri" panose="020F0502020204030204"/>
              <a:ea typeface="MS PGothic" panose="020B0600070205080204" pitchFamily="34" charset="-128"/>
              <a:cs typeface="Calibri" panose="020F0502020204030204"/>
            </a:endParaRPr>
          </a:p>
          <a:p>
            <a:pPr lvl="7">
              <a:lnSpc>
                <a:spcPct val="80000"/>
              </a:lnSpc>
            </a:pPr>
            <a:endParaRPr lang="en-US" altLang="ja-JP" sz="1200" dirty="0">
              <a:latin typeface="Calibri" panose="020F0502020204030204"/>
              <a:ea typeface="MS PGothic" panose="020B0600070205080204" pitchFamily="34" charset="-128"/>
              <a:cs typeface="Calibri" panose="020F0502020204030204"/>
            </a:endParaRPr>
          </a:p>
          <a:p>
            <a:pPr>
              <a:lnSpc>
                <a:spcPct val="80000"/>
              </a:lnSpc>
            </a:pPr>
            <a:r>
              <a:rPr lang="en-US" sz="2400" dirty="0">
                <a:latin typeface="Calibri" panose="020F0502020204030204"/>
                <a:ea typeface="MS PGothic" panose="020B0600070205080204" pitchFamily="34" charset="-128"/>
                <a:cs typeface="Calibri" panose="020F0502020204030204"/>
              </a:rPr>
              <a:t>Bayes</a:t>
            </a:r>
            <a:r>
              <a:rPr lang="ja-JP" altLang="en-US" sz="2400" dirty="0">
                <a:latin typeface="Calibri" panose="020F0502020204030204"/>
                <a:ea typeface="MS PGothic" panose="020B0600070205080204" pitchFamily="34" charset="-128"/>
                <a:cs typeface="Calibri" panose="020F0502020204030204"/>
              </a:rPr>
              <a:t>’</a:t>
            </a:r>
            <a:r>
              <a:rPr lang="en-US" altLang="ja-JP" sz="2400" dirty="0">
                <a:latin typeface="Calibri" panose="020F0502020204030204"/>
                <a:ea typeface="MS PGothic" panose="020B0600070205080204" pitchFamily="34" charset="-128"/>
                <a:cs typeface="Calibri" panose="020F0502020204030204"/>
              </a:rPr>
              <a:t> nets implicitly encode joint distributions</a:t>
            </a:r>
          </a:p>
          <a:p>
            <a:pPr lvl="5">
              <a:lnSpc>
                <a:spcPct val="80000"/>
              </a:lnSpc>
            </a:pPr>
            <a:endParaRPr lang="en-US" altLang="ja-JP" sz="1200" dirty="0">
              <a:latin typeface="Calibri" panose="020F0502020204030204"/>
              <a:ea typeface="MS PGothic" panose="020B0600070205080204" pitchFamily="34" charset="-128"/>
              <a:cs typeface="Calibri" panose="020F0502020204030204"/>
            </a:endParaRPr>
          </a:p>
          <a:p>
            <a:pPr lvl="1">
              <a:lnSpc>
                <a:spcPct val="80000"/>
              </a:lnSpc>
            </a:pPr>
            <a:r>
              <a:rPr lang="en-US" sz="2000" dirty="0">
                <a:latin typeface="Calibri" panose="020F0502020204030204"/>
                <a:ea typeface="MS PGothic" panose="020B0600070205080204" pitchFamily="34" charset="-128"/>
                <a:cs typeface="Calibri" panose="020F0502020204030204"/>
              </a:rPr>
              <a:t>As a product of local conditional distributions</a:t>
            </a:r>
          </a:p>
          <a:p>
            <a:pPr lvl="6">
              <a:lnSpc>
                <a:spcPct val="80000"/>
              </a:lnSpc>
            </a:pPr>
            <a:endParaRPr lang="en-US" sz="1200" dirty="0">
              <a:latin typeface="Calibri" panose="020F0502020204030204"/>
              <a:ea typeface="MS PGothic" panose="020B0600070205080204" pitchFamily="34" charset="-128"/>
              <a:cs typeface="Calibri" panose="020F0502020204030204"/>
            </a:endParaRPr>
          </a:p>
          <a:p>
            <a:pPr lvl="1">
              <a:lnSpc>
                <a:spcPct val="80000"/>
              </a:lnSpc>
            </a:pPr>
            <a:r>
              <a:rPr lang="en-US" sz="2000" dirty="0">
                <a:latin typeface="Calibri" panose="020F0502020204030204"/>
                <a:ea typeface="MS PGothic" panose="020B0600070205080204" pitchFamily="34" charset="-128"/>
                <a:cs typeface="Calibri" panose="020F0502020204030204"/>
              </a:rPr>
              <a:t>To see what probability a BN gives to a full assignment, multiply all the relevant conditionals together:</a:t>
            </a:r>
          </a:p>
          <a:p>
            <a:pPr lvl="1">
              <a:lnSpc>
                <a:spcPct val="80000"/>
              </a:lnSpc>
            </a:pPr>
            <a:endParaRPr lang="en-US" sz="2000" dirty="0">
              <a:latin typeface="Calibri" panose="020F0502020204030204"/>
              <a:ea typeface="MS PGothic" panose="020B0600070205080204" pitchFamily="34" charset="-128"/>
              <a:cs typeface="Calibri" panose="020F0502020204030204"/>
            </a:endParaRPr>
          </a:p>
          <a:p>
            <a:pPr>
              <a:lnSpc>
                <a:spcPct val="80000"/>
              </a:lnSpc>
            </a:pPr>
            <a:endParaRPr lang="en-US" altLang="ja-JP" sz="2400" dirty="0">
              <a:latin typeface="Calibri" panose="020F0502020204030204"/>
              <a:ea typeface="MS PGothic" panose="020B0600070205080204" pitchFamily="34" charset="-128"/>
              <a:cs typeface="Calibri" panose="020F0502020204030204"/>
            </a:endParaRPr>
          </a:p>
          <a:p>
            <a:pPr lvl="2" eaLnBrk="1" hangingPunct="1">
              <a:lnSpc>
                <a:spcPct val="80000"/>
              </a:lnSpc>
            </a:pPr>
            <a:endParaRPr lang="en-US" sz="700" dirty="0">
              <a:latin typeface="Calibri" panose="020F0502020204030204"/>
              <a:ea typeface="MS PGothic" panose="020B0600070205080204" pitchFamily="34" charset="-128"/>
              <a:cs typeface="Calibri" panose="020F0502020204030204"/>
            </a:endParaRPr>
          </a:p>
        </p:txBody>
      </p:sp>
      <p:pic>
        <p:nvPicPr>
          <p:cNvPr id="27660" name="Picture 13"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3810000" y="3214729"/>
            <a:ext cx="19272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8" descr="txp_fig"/>
          <p:cNvPicPr>
            <a:picLocks noChangeAspect="1" noChangeArrowheads="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514600" y="5875867"/>
            <a:ext cx="55356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6400" y="4494919"/>
            <a:ext cx="2062552" cy="2362197"/>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48434" y="1524000"/>
            <a:ext cx="3514965" cy="256156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48800" y="1143000"/>
            <a:ext cx="2438400" cy="1621696"/>
          </a:xfrm>
          <a:prstGeom prst="rect">
            <a:avLst/>
          </a:prstGeom>
        </p:spPr>
      </p:pic>
      <p:sp>
        <p:nvSpPr>
          <p:cNvPr id="27650" name="Title 1"/>
          <p:cNvSpPr>
            <a:spLocks noGrp="1"/>
          </p:cNvSpPr>
          <p:nvPr>
            <p:ph type="title"/>
          </p:nvPr>
        </p:nvSpPr>
        <p:spPr/>
        <p:txBody>
          <a:bodyPr/>
          <a:lstStyle/>
          <a:p>
            <a:r>
              <a:rPr lang="en-US" dirty="0">
                <a:latin typeface="Calibri" panose="020F0502020204030204"/>
                <a:cs typeface="Calibri" panose="020F0502020204030204"/>
              </a:rPr>
              <a:t>Example: Alarm Network</a:t>
            </a:r>
          </a:p>
        </p:txBody>
      </p:sp>
      <p:sp>
        <p:nvSpPr>
          <p:cNvPr id="5" name="Oval 4"/>
          <p:cNvSpPr/>
          <p:nvPr/>
        </p:nvSpPr>
        <p:spPr>
          <a:xfrm>
            <a:off x="2971800" y="1554162"/>
            <a:ext cx="15240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panose="020F0502020204030204"/>
                <a:cs typeface="Calibri" panose="020F0502020204030204"/>
              </a:rPr>
              <a:t>B</a:t>
            </a:r>
            <a:r>
              <a:rPr lang="en-US" dirty="0">
                <a:latin typeface="Calibri" panose="020F0502020204030204"/>
                <a:cs typeface="Calibri" panose="020F0502020204030204"/>
              </a:rPr>
              <a:t>urglary</a:t>
            </a:r>
            <a:endParaRPr lang="en-US" b="1" dirty="0">
              <a:latin typeface="Calibri" panose="020F0502020204030204"/>
              <a:cs typeface="Calibri" panose="020F0502020204030204"/>
            </a:endParaRPr>
          </a:p>
        </p:txBody>
      </p:sp>
      <p:sp>
        <p:nvSpPr>
          <p:cNvPr id="6" name="Oval 5"/>
          <p:cNvSpPr/>
          <p:nvPr/>
        </p:nvSpPr>
        <p:spPr>
          <a:xfrm>
            <a:off x="4800600" y="1554162"/>
            <a:ext cx="1447800" cy="8382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err="1">
                <a:latin typeface="Calibri" panose="020F0502020204030204"/>
                <a:cs typeface="Calibri" panose="020F0502020204030204"/>
              </a:rPr>
              <a:t>E</a:t>
            </a:r>
            <a:r>
              <a:rPr lang="en-US" dirty="0" err="1">
                <a:latin typeface="Calibri" panose="020F0502020204030204"/>
                <a:cs typeface="Calibri" panose="020F0502020204030204"/>
              </a:rPr>
              <a:t>arthqk</a:t>
            </a:r>
            <a:endParaRPr lang="en-US" dirty="0">
              <a:latin typeface="Calibri" panose="020F0502020204030204"/>
              <a:cs typeface="Calibri" panose="020F0502020204030204"/>
            </a:endParaRPr>
          </a:p>
        </p:txBody>
      </p:sp>
      <p:sp>
        <p:nvSpPr>
          <p:cNvPr id="7" name="Oval 6"/>
          <p:cNvSpPr/>
          <p:nvPr/>
        </p:nvSpPr>
        <p:spPr>
          <a:xfrm>
            <a:off x="3962400" y="2544762"/>
            <a:ext cx="1143000" cy="9906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panose="020F0502020204030204"/>
                <a:cs typeface="Calibri" panose="020F0502020204030204"/>
              </a:rPr>
              <a:t>A</a:t>
            </a:r>
            <a:r>
              <a:rPr lang="en-US" dirty="0">
                <a:latin typeface="Calibri" panose="020F0502020204030204"/>
                <a:cs typeface="Calibri" panose="020F0502020204030204"/>
              </a:rPr>
              <a:t>larm</a:t>
            </a:r>
          </a:p>
        </p:txBody>
      </p:sp>
      <p:sp>
        <p:nvSpPr>
          <p:cNvPr id="8" name="Oval 7"/>
          <p:cNvSpPr/>
          <p:nvPr/>
        </p:nvSpPr>
        <p:spPr>
          <a:xfrm>
            <a:off x="2819400" y="3611562"/>
            <a:ext cx="1066800" cy="8985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panose="020F0502020204030204"/>
                <a:cs typeface="Calibri" panose="020F0502020204030204"/>
              </a:rPr>
              <a:t>J</a:t>
            </a:r>
            <a:r>
              <a:rPr lang="en-US" dirty="0">
                <a:latin typeface="Calibri" panose="020F0502020204030204"/>
                <a:cs typeface="Calibri" panose="020F0502020204030204"/>
              </a:rPr>
              <a:t>ohn calls</a:t>
            </a:r>
          </a:p>
        </p:txBody>
      </p:sp>
      <p:sp>
        <p:nvSpPr>
          <p:cNvPr id="9" name="Oval 8"/>
          <p:cNvSpPr/>
          <p:nvPr/>
        </p:nvSpPr>
        <p:spPr>
          <a:xfrm>
            <a:off x="5105400" y="3611562"/>
            <a:ext cx="1066800" cy="9144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panose="020F0502020204030204"/>
                <a:cs typeface="Calibri" panose="020F0502020204030204"/>
              </a:rPr>
              <a:t>M</a:t>
            </a:r>
            <a:r>
              <a:rPr lang="en-US" dirty="0">
                <a:latin typeface="Calibri" panose="020F0502020204030204"/>
                <a:cs typeface="Calibri" panose="020F0502020204030204"/>
              </a:rPr>
              <a:t>ary calls</a:t>
            </a:r>
          </a:p>
        </p:txBody>
      </p:sp>
      <p:cxnSp>
        <p:nvCxnSpPr>
          <p:cNvPr id="11" name="Straight Arrow Connector 10"/>
          <p:cNvCxnSpPr>
            <a:stCxn id="5" idx="4"/>
            <a:endCxn id="7" idx="1"/>
          </p:cNvCxnSpPr>
          <p:nvPr/>
        </p:nvCxnSpPr>
        <p:spPr>
          <a:xfrm rot="16200000" flipH="1">
            <a:off x="3744912" y="2305050"/>
            <a:ext cx="373063" cy="395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a:stCxn id="6" idx="4"/>
            <a:endCxn id="7" idx="7"/>
          </p:cNvCxnSpPr>
          <p:nvPr/>
        </p:nvCxnSpPr>
        <p:spPr>
          <a:xfrm rot="5400000">
            <a:off x="5083175" y="2247900"/>
            <a:ext cx="296863" cy="5857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7" idx="3"/>
            <a:endCxn id="8" idx="0"/>
          </p:cNvCxnSpPr>
          <p:nvPr/>
        </p:nvCxnSpPr>
        <p:spPr>
          <a:xfrm rot="5400000">
            <a:off x="3630613" y="3113087"/>
            <a:ext cx="220662" cy="776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7" idx="5"/>
            <a:endCxn id="9" idx="0"/>
          </p:cNvCxnSpPr>
          <p:nvPr/>
        </p:nvCxnSpPr>
        <p:spPr>
          <a:xfrm rot="16200000" flipH="1">
            <a:off x="5178426" y="3151187"/>
            <a:ext cx="220662" cy="7000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0" name="Table 19"/>
          <p:cNvGraphicFramePr>
            <a:graphicFrameLocks noGrp="1"/>
          </p:cNvGraphicFramePr>
          <p:nvPr/>
        </p:nvGraphicFramePr>
        <p:xfrm>
          <a:off x="1524000" y="1427162"/>
          <a:ext cx="1295400" cy="1346199"/>
        </p:xfrm>
        <a:graphic>
          <a:graphicData uri="http://schemas.openxmlformats.org/drawingml/2006/table">
            <a:tbl>
              <a:tblPr firstRow="1" bandRow="1">
                <a:tableStyleId>{10A1B5D5-9B99-4C35-A422-299274C87663}</a:tableStyleId>
              </a:tblPr>
              <a:tblGrid>
                <a:gridCol w="533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panose="020F0502020204030204"/>
                          <a:cs typeface="Calibri" panose="020F0502020204030204"/>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P(B)</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panose="020F0502020204030204"/>
                          <a:cs typeface="Calibri" panose="020F0502020204030204"/>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0.001</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panose="020F0502020204030204"/>
                          <a:cs typeface="Calibri" panose="020F0502020204030204"/>
                          <a:sym typeface="Symbol" panose="05050102010706020507"/>
                        </a:rPr>
                        <a:t>-b</a:t>
                      </a:r>
                      <a:endParaRPr lang="en-US" sz="1800" dirty="0">
                        <a:solidFill>
                          <a:srgbClr val="333399"/>
                        </a:solidFill>
                        <a:latin typeface="Calibri" panose="020F0502020204030204"/>
                        <a:cs typeface="Calibri" panose="020F0502020204030204"/>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panose="020F0502020204030204"/>
                          <a:cs typeface="Calibri" panose="020F0502020204030204"/>
                        </a:rPr>
                        <a:t>0.999</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1" name="Table 20"/>
          <p:cNvGraphicFramePr>
            <a:graphicFrameLocks noGrp="1"/>
          </p:cNvGraphicFramePr>
          <p:nvPr/>
        </p:nvGraphicFramePr>
        <p:xfrm>
          <a:off x="7010400" y="1350962"/>
          <a:ext cx="1298575" cy="1346199"/>
        </p:xfrm>
        <a:graphic>
          <a:graphicData uri="http://schemas.openxmlformats.org/drawingml/2006/table">
            <a:tbl>
              <a:tblPr firstRow="1" bandRow="1">
                <a:tableStyleId>{10A1B5D5-9B99-4C35-A422-299274C87663}</a:tableStyleId>
              </a:tblPr>
              <a:tblGrid>
                <a:gridCol w="536762">
                  <a:extLst>
                    <a:ext uri="{9D8B030D-6E8A-4147-A177-3AD203B41FA5}">
                      <a16:colId xmlns:a16="http://schemas.microsoft.com/office/drawing/2014/main" val="20000"/>
                    </a:ext>
                  </a:extLst>
                </a:gridCol>
                <a:gridCol w="761813">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panose="020F0502020204030204"/>
                          <a:cs typeface="Calibri" panose="020F0502020204030204"/>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P(E)</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panose="020F0502020204030204"/>
                          <a:cs typeface="Calibri" panose="020F0502020204030204"/>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0.002</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panose="020F0502020204030204"/>
                          <a:cs typeface="Calibri" panose="020F0502020204030204"/>
                          <a:sym typeface="Symbol" panose="05050102010706020507"/>
                        </a:rPr>
                        <a:t>-e</a:t>
                      </a:r>
                      <a:endParaRPr lang="en-US" sz="1800" dirty="0">
                        <a:solidFill>
                          <a:srgbClr val="333399"/>
                        </a:solidFill>
                        <a:latin typeface="Calibri" panose="020F0502020204030204"/>
                        <a:cs typeface="Calibri" panose="020F0502020204030204"/>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panose="020F0502020204030204"/>
                          <a:cs typeface="Calibri" panose="020F0502020204030204"/>
                        </a:rPr>
                        <a:t>0.998</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2" name="Table 21"/>
          <p:cNvGraphicFramePr>
            <a:graphicFrameLocks noGrp="1"/>
          </p:cNvGraphicFramePr>
          <p:nvPr/>
        </p:nvGraphicFramePr>
        <p:xfrm>
          <a:off x="7010400" y="3200400"/>
          <a:ext cx="2819400" cy="3306979"/>
        </p:xfrm>
        <a:graphic>
          <a:graphicData uri="http://schemas.openxmlformats.org/drawingml/2006/table">
            <a:tbl>
              <a:tblPr firstRow="1" bandRow="1">
                <a:tableStyleId>{10A1B5D5-9B99-4C35-A422-299274C87663}</a:tableStyleId>
              </a:tblPr>
              <a:tblGrid>
                <a:gridCol w="536893">
                  <a:extLst>
                    <a:ext uri="{9D8B030D-6E8A-4147-A177-3AD203B41FA5}">
                      <a16:colId xmlns:a16="http://schemas.microsoft.com/office/drawing/2014/main" val="20000"/>
                    </a:ext>
                  </a:extLst>
                </a:gridCol>
                <a:gridCol w="52990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80963">
                <a:tc>
                  <a:txBody>
                    <a:bodyPr/>
                    <a:lstStyle/>
                    <a:p>
                      <a:pPr algn="ctr"/>
                      <a:r>
                        <a:rPr lang="en-US" sz="1800" b="0" dirty="0">
                          <a:solidFill>
                            <a:srgbClr val="333399"/>
                          </a:solidFill>
                          <a:latin typeface="Calibri" panose="020F0502020204030204"/>
                          <a:cs typeface="Calibri" panose="020F0502020204030204"/>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P(A|B,E)</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725">
                <a:tc>
                  <a:txBody>
                    <a:bodyPr/>
                    <a:lstStyle/>
                    <a:p>
                      <a:pPr algn="ctr"/>
                      <a:r>
                        <a:rPr lang="en-US" sz="1800" b="0" dirty="0">
                          <a:latin typeface="Calibri" panose="020F0502020204030204"/>
                          <a:cs typeface="Calibri" panose="020F0502020204030204"/>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0.95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-a</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0.05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0.94</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725">
                <a:tc>
                  <a:txBody>
                    <a:bodyPr/>
                    <a:lstStyle/>
                    <a:p>
                      <a:pPr algn="ct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-a</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0.06</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5725">
                <a:tc>
                  <a:txBody>
                    <a:bodyPr/>
                    <a:lstStyle/>
                    <a:p>
                      <a:pPr algn="ct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0.29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5725">
                <a:tc>
                  <a:txBody>
                    <a:bodyPr/>
                    <a:lstStyle/>
                    <a:p>
                      <a:pPr algn="ct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-a</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0.71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5725">
                <a:tc>
                  <a:txBody>
                    <a:bodyPr/>
                    <a:lstStyle/>
                    <a:p>
                      <a:pPr algn="ct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0.001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5725">
                <a:tc>
                  <a:txBody>
                    <a:bodyPr/>
                    <a:lstStyle/>
                    <a:p>
                      <a:pPr algn="ct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-a</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0.999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graphicFrame>
        <p:nvGraphicFramePr>
          <p:cNvPr id="23" name="Table 22"/>
          <p:cNvGraphicFramePr>
            <a:graphicFrameLocks noGrp="1"/>
          </p:cNvGraphicFramePr>
          <p:nvPr/>
        </p:nvGraphicFramePr>
        <p:xfrm>
          <a:off x="1676400" y="4678362"/>
          <a:ext cx="19812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917893">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panose="020F0502020204030204"/>
                          <a:cs typeface="Calibri" panose="020F0502020204030204"/>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P(J|A)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panose="020F0502020204030204"/>
                          <a:cs typeface="Calibri" panose="020F0502020204030204"/>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-j</a:t>
                      </a:r>
                      <a:endParaRPr lang="en-US" sz="1800" b="0" dirty="0">
                        <a:solidFill>
                          <a:srgbClr val="333399"/>
                        </a:solidFill>
                        <a:latin typeface="Calibri" panose="020F0502020204030204"/>
                        <a:cs typeface="Calibri" panose="020F0502020204030204"/>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0.05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-j</a:t>
                      </a:r>
                      <a:endParaRPr lang="en-US" sz="1800" b="0" dirty="0">
                        <a:solidFill>
                          <a:srgbClr val="333399"/>
                        </a:solidFill>
                        <a:latin typeface="Calibri" panose="020F0502020204030204"/>
                        <a:cs typeface="Calibri" panose="020F0502020204030204"/>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0.95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28" name="Table 27"/>
          <p:cNvGraphicFramePr>
            <a:graphicFrameLocks noGrp="1"/>
          </p:cNvGraphicFramePr>
          <p:nvPr/>
        </p:nvGraphicFramePr>
        <p:xfrm>
          <a:off x="4267200" y="4678362"/>
          <a:ext cx="20574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61309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panose="020F0502020204030204"/>
                          <a:cs typeface="Calibri" panose="020F0502020204030204"/>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P(M|A)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panose="020F0502020204030204"/>
                          <a:cs typeface="Calibri" panose="020F0502020204030204"/>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-m</a:t>
                      </a:r>
                      <a:endParaRPr lang="en-US" sz="1800" b="0" dirty="0">
                        <a:solidFill>
                          <a:srgbClr val="333399"/>
                        </a:solidFill>
                        <a:latin typeface="Calibri" panose="020F0502020204030204"/>
                        <a:cs typeface="Calibri" panose="020F0502020204030204"/>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-m</a:t>
                      </a:r>
                      <a:endParaRPr lang="en-US" sz="1800" b="0" dirty="0">
                        <a:solidFill>
                          <a:srgbClr val="333399"/>
                        </a:solidFill>
                        <a:latin typeface="Calibri" panose="020F0502020204030204"/>
                        <a:cs typeface="Calibri" panose="020F0502020204030204"/>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0.99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8801" y="1143000"/>
            <a:ext cx="2438398" cy="1621696"/>
          </a:xfrm>
          <a:prstGeom prst="rect">
            <a:avLst/>
          </a:prstGeom>
        </p:spPr>
      </p:pic>
      <p:sp>
        <p:nvSpPr>
          <p:cNvPr id="27650" name="Title 1"/>
          <p:cNvSpPr>
            <a:spLocks noGrp="1"/>
          </p:cNvSpPr>
          <p:nvPr>
            <p:ph type="title"/>
          </p:nvPr>
        </p:nvSpPr>
        <p:spPr/>
        <p:txBody>
          <a:bodyPr/>
          <a:lstStyle/>
          <a:p>
            <a:r>
              <a:rPr lang="en-US" dirty="0">
                <a:latin typeface="Calibri" panose="020F0502020204030204"/>
                <a:cs typeface="Calibri" panose="020F0502020204030204"/>
              </a:rPr>
              <a:t>Example: Alarm Network</a:t>
            </a:r>
          </a:p>
        </p:txBody>
      </p:sp>
      <p:graphicFrame>
        <p:nvGraphicFramePr>
          <p:cNvPr id="20" name="Table 19"/>
          <p:cNvGraphicFramePr>
            <a:graphicFrameLocks noGrp="1"/>
          </p:cNvGraphicFramePr>
          <p:nvPr/>
        </p:nvGraphicFramePr>
        <p:xfrm>
          <a:off x="1447800" y="1350313"/>
          <a:ext cx="1295400" cy="1346199"/>
        </p:xfrm>
        <a:graphic>
          <a:graphicData uri="http://schemas.openxmlformats.org/drawingml/2006/table">
            <a:tbl>
              <a:tblPr firstRow="1" bandRow="1">
                <a:tableStyleId>{10A1B5D5-9B99-4C35-A422-299274C87663}</a:tableStyleId>
              </a:tblPr>
              <a:tblGrid>
                <a:gridCol w="533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panose="020F0502020204030204"/>
                          <a:cs typeface="Calibri" panose="020F0502020204030204"/>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P(B)</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panose="020F0502020204030204"/>
                          <a:cs typeface="Calibri" panose="020F0502020204030204"/>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0.001</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panose="020F0502020204030204"/>
                          <a:cs typeface="Calibri" panose="020F0502020204030204"/>
                          <a:sym typeface="Symbol" panose="05050102010706020507"/>
                        </a:rPr>
                        <a:t>-b</a:t>
                      </a:r>
                      <a:endParaRPr lang="en-US" sz="1800" dirty="0">
                        <a:solidFill>
                          <a:srgbClr val="333399"/>
                        </a:solidFill>
                        <a:latin typeface="Calibri" panose="020F0502020204030204"/>
                        <a:cs typeface="Calibri" panose="020F0502020204030204"/>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panose="020F0502020204030204"/>
                          <a:cs typeface="Calibri" panose="020F0502020204030204"/>
                        </a:rPr>
                        <a:t>0.999</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1" name="Table 20"/>
          <p:cNvGraphicFramePr>
            <a:graphicFrameLocks noGrp="1"/>
          </p:cNvGraphicFramePr>
          <p:nvPr/>
        </p:nvGraphicFramePr>
        <p:xfrm>
          <a:off x="6248400" y="1350313"/>
          <a:ext cx="1298575" cy="1346199"/>
        </p:xfrm>
        <a:graphic>
          <a:graphicData uri="http://schemas.openxmlformats.org/drawingml/2006/table">
            <a:tbl>
              <a:tblPr firstRow="1" bandRow="1">
                <a:tableStyleId>{10A1B5D5-9B99-4C35-A422-299274C87663}</a:tableStyleId>
              </a:tblPr>
              <a:tblGrid>
                <a:gridCol w="536762">
                  <a:extLst>
                    <a:ext uri="{9D8B030D-6E8A-4147-A177-3AD203B41FA5}">
                      <a16:colId xmlns:a16="http://schemas.microsoft.com/office/drawing/2014/main" val="20000"/>
                    </a:ext>
                  </a:extLst>
                </a:gridCol>
                <a:gridCol w="761813">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panose="020F0502020204030204"/>
                          <a:cs typeface="Calibri" panose="020F0502020204030204"/>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P(E)</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panose="020F0502020204030204"/>
                          <a:cs typeface="Calibri" panose="020F0502020204030204"/>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0.002</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panose="020F0502020204030204"/>
                          <a:cs typeface="Calibri" panose="020F0502020204030204"/>
                          <a:sym typeface="Symbol" panose="05050102010706020507"/>
                        </a:rPr>
                        <a:t>-e</a:t>
                      </a:r>
                      <a:endParaRPr lang="en-US" sz="1800" dirty="0">
                        <a:solidFill>
                          <a:srgbClr val="333399"/>
                        </a:solidFill>
                        <a:latin typeface="Calibri" panose="020F0502020204030204"/>
                        <a:cs typeface="Calibri" panose="020F0502020204030204"/>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panose="020F0502020204030204"/>
                          <a:cs typeface="Calibri" panose="020F0502020204030204"/>
                        </a:rPr>
                        <a:t>0.998</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2" name="Table 21"/>
          <p:cNvGraphicFramePr>
            <a:graphicFrameLocks noGrp="1"/>
          </p:cNvGraphicFramePr>
          <p:nvPr/>
        </p:nvGraphicFramePr>
        <p:xfrm>
          <a:off x="8686800" y="3165132"/>
          <a:ext cx="2819400" cy="3306979"/>
        </p:xfrm>
        <a:graphic>
          <a:graphicData uri="http://schemas.openxmlformats.org/drawingml/2006/table">
            <a:tbl>
              <a:tblPr firstRow="1" bandRow="1">
                <a:tableStyleId>{10A1B5D5-9B99-4C35-A422-299274C87663}</a:tableStyleId>
              </a:tblPr>
              <a:tblGrid>
                <a:gridCol w="536893">
                  <a:extLst>
                    <a:ext uri="{9D8B030D-6E8A-4147-A177-3AD203B41FA5}">
                      <a16:colId xmlns:a16="http://schemas.microsoft.com/office/drawing/2014/main" val="20000"/>
                    </a:ext>
                  </a:extLst>
                </a:gridCol>
                <a:gridCol w="52990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80963">
                <a:tc>
                  <a:txBody>
                    <a:bodyPr/>
                    <a:lstStyle/>
                    <a:p>
                      <a:pPr algn="ctr"/>
                      <a:r>
                        <a:rPr lang="en-US" sz="1800" b="0" dirty="0">
                          <a:solidFill>
                            <a:srgbClr val="333399"/>
                          </a:solidFill>
                          <a:latin typeface="Calibri" panose="020F0502020204030204"/>
                          <a:cs typeface="Calibri" panose="020F0502020204030204"/>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P(A|B,E)</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725">
                <a:tc>
                  <a:txBody>
                    <a:bodyPr/>
                    <a:lstStyle/>
                    <a:p>
                      <a:pPr algn="ctr"/>
                      <a:r>
                        <a:rPr lang="en-US" sz="1800" b="0" dirty="0">
                          <a:latin typeface="Calibri" panose="020F0502020204030204"/>
                          <a:cs typeface="Calibri" panose="020F0502020204030204"/>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0.95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-a</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0.05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0.94</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725">
                <a:tc>
                  <a:txBody>
                    <a:bodyPr/>
                    <a:lstStyle/>
                    <a:p>
                      <a:pPr algn="ct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-a</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0.06</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5725">
                <a:tc>
                  <a:txBody>
                    <a:bodyPr/>
                    <a:lstStyle/>
                    <a:p>
                      <a:pPr algn="ct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0.29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5725">
                <a:tc>
                  <a:txBody>
                    <a:bodyPr/>
                    <a:lstStyle/>
                    <a:p>
                      <a:pPr algn="ct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-a</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0.71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5725">
                <a:tc>
                  <a:txBody>
                    <a:bodyPr/>
                    <a:lstStyle/>
                    <a:p>
                      <a:pPr algn="ct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0.001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5725">
                <a:tc>
                  <a:txBody>
                    <a:bodyPr/>
                    <a:lstStyle/>
                    <a:p>
                      <a:pPr algn="ct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-a</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0.999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graphicFrame>
        <p:nvGraphicFramePr>
          <p:cNvPr id="23" name="Table 22"/>
          <p:cNvGraphicFramePr>
            <a:graphicFrameLocks noGrp="1"/>
          </p:cNvGraphicFramePr>
          <p:nvPr/>
        </p:nvGraphicFramePr>
        <p:xfrm>
          <a:off x="762000" y="2923054"/>
          <a:ext cx="19812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917893">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panose="020F0502020204030204"/>
                          <a:cs typeface="Calibri" panose="020F0502020204030204"/>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P(J|A)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panose="020F0502020204030204"/>
                          <a:cs typeface="Calibri" panose="020F0502020204030204"/>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-j</a:t>
                      </a:r>
                      <a:endParaRPr lang="en-US" sz="1800" b="0" dirty="0">
                        <a:solidFill>
                          <a:srgbClr val="333399"/>
                        </a:solidFill>
                        <a:latin typeface="Calibri" panose="020F0502020204030204"/>
                        <a:cs typeface="Calibri" panose="020F0502020204030204"/>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0.05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-j</a:t>
                      </a:r>
                      <a:endParaRPr lang="en-US" sz="1800" b="0" dirty="0">
                        <a:solidFill>
                          <a:srgbClr val="333399"/>
                        </a:solidFill>
                        <a:latin typeface="Calibri" panose="020F0502020204030204"/>
                        <a:cs typeface="Calibri" panose="020F0502020204030204"/>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0.95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28" name="Table 27"/>
          <p:cNvGraphicFramePr>
            <a:graphicFrameLocks noGrp="1"/>
          </p:cNvGraphicFramePr>
          <p:nvPr/>
        </p:nvGraphicFramePr>
        <p:xfrm>
          <a:off x="6248400" y="2923054"/>
          <a:ext cx="20574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61309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panose="020F0502020204030204"/>
                          <a:cs typeface="Calibri" panose="020F0502020204030204"/>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P(M|A)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panose="020F0502020204030204"/>
                          <a:cs typeface="Calibri" panose="020F0502020204030204"/>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-m</a:t>
                      </a:r>
                      <a:endParaRPr lang="en-US" sz="1800" b="0" dirty="0">
                        <a:solidFill>
                          <a:srgbClr val="333399"/>
                        </a:solidFill>
                        <a:latin typeface="Calibri" panose="020F0502020204030204"/>
                        <a:cs typeface="Calibri" panose="020F0502020204030204"/>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-m</a:t>
                      </a:r>
                      <a:endParaRPr lang="en-US" sz="1800" b="0" dirty="0">
                        <a:solidFill>
                          <a:srgbClr val="333399"/>
                        </a:solidFill>
                        <a:latin typeface="Calibri" panose="020F0502020204030204"/>
                        <a:cs typeface="Calibri" panose="020F0502020204030204"/>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0.99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24" name="Oval 4"/>
          <p:cNvSpPr>
            <a:spLocks noChangeArrowheads="1"/>
          </p:cNvSpPr>
          <p:nvPr/>
        </p:nvSpPr>
        <p:spPr bwMode="auto">
          <a:xfrm>
            <a:off x="3169018" y="1373005"/>
            <a:ext cx="762000" cy="762000"/>
          </a:xfrm>
          <a:prstGeom prst="ellipse">
            <a:avLst/>
          </a:prstGeom>
          <a:solidFill>
            <a:schemeClr val="bg1"/>
          </a:solidFill>
          <a:ln w="28575">
            <a:solidFill>
              <a:schemeClr val="tx1"/>
            </a:solidFill>
            <a:round/>
          </a:ln>
        </p:spPr>
        <p:txBody>
          <a:bodyPr wrap="none" anchor="ctr"/>
          <a:lstStyle/>
          <a:p>
            <a:pPr algn="ctr"/>
            <a:r>
              <a:rPr lang="en-US" sz="2800" i="1" dirty="0">
                <a:latin typeface="Calibri" panose="020F0502020204030204"/>
                <a:cs typeface="Calibri" panose="020F0502020204030204"/>
              </a:rPr>
              <a:t>B</a:t>
            </a:r>
            <a:endParaRPr lang="en-US" sz="2800" baseline="-25000" dirty="0">
              <a:latin typeface="Calibri" panose="020F0502020204030204"/>
              <a:cs typeface="Calibri" panose="020F0502020204030204"/>
            </a:endParaRPr>
          </a:p>
        </p:txBody>
      </p:sp>
      <p:sp>
        <p:nvSpPr>
          <p:cNvPr id="25" name="Oval 4"/>
          <p:cNvSpPr>
            <a:spLocks noChangeArrowheads="1"/>
          </p:cNvSpPr>
          <p:nvPr/>
        </p:nvSpPr>
        <p:spPr bwMode="auto">
          <a:xfrm>
            <a:off x="5277150" y="1373005"/>
            <a:ext cx="762000" cy="762000"/>
          </a:xfrm>
          <a:prstGeom prst="ellipse">
            <a:avLst/>
          </a:prstGeom>
          <a:solidFill>
            <a:schemeClr val="bg1"/>
          </a:solidFill>
          <a:ln w="28575">
            <a:solidFill>
              <a:schemeClr val="tx1"/>
            </a:solidFill>
            <a:round/>
          </a:ln>
        </p:spPr>
        <p:txBody>
          <a:bodyPr wrap="none" anchor="ctr"/>
          <a:lstStyle/>
          <a:p>
            <a:pPr algn="ctr"/>
            <a:r>
              <a:rPr lang="en-US" sz="2800" i="1" dirty="0">
                <a:latin typeface="Calibri" panose="020F0502020204030204"/>
                <a:cs typeface="Calibri" panose="020F0502020204030204"/>
              </a:rPr>
              <a:t>E</a:t>
            </a:r>
            <a:endParaRPr lang="en-US" sz="2800" baseline="-25000" dirty="0">
              <a:latin typeface="Calibri" panose="020F0502020204030204"/>
              <a:cs typeface="Calibri" panose="020F0502020204030204"/>
            </a:endParaRPr>
          </a:p>
        </p:txBody>
      </p:sp>
      <p:sp>
        <p:nvSpPr>
          <p:cNvPr id="26" name="Oval 4"/>
          <p:cNvSpPr>
            <a:spLocks noChangeArrowheads="1"/>
          </p:cNvSpPr>
          <p:nvPr/>
        </p:nvSpPr>
        <p:spPr bwMode="auto">
          <a:xfrm>
            <a:off x="4266497" y="2484872"/>
            <a:ext cx="762000" cy="762000"/>
          </a:xfrm>
          <a:prstGeom prst="ellipse">
            <a:avLst/>
          </a:prstGeom>
          <a:solidFill>
            <a:schemeClr val="bg1"/>
          </a:solidFill>
          <a:ln w="28575">
            <a:solidFill>
              <a:schemeClr val="tx1"/>
            </a:solidFill>
            <a:round/>
          </a:ln>
        </p:spPr>
        <p:txBody>
          <a:bodyPr wrap="none" anchor="ctr"/>
          <a:lstStyle/>
          <a:p>
            <a:pPr algn="ctr"/>
            <a:r>
              <a:rPr lang="en-US" sz="2800" i="1" dirty="0">
                <a:latin typeface="Calibri" panose="020F0502020204030204"/>
                <a:cs typeface="Calibri" panose="020F0502020204030204"/>
              </a:rPr>
              <a:t>A</a:t>
            </a:r>
            <a:endParaRPr lang="en-US" sz="2800" baseline="-25000" dirty="0">
              <a:latin typeface="Calibri" panose="020F0502020204030204"/>
              <a:cs typeface="Calibri" panose="020F0502020204030204"/>
            </a:endParaRPr>
          </a:p>
        </p:txBody>
      </p:sp>
      <p:sp>
        <p:nvSpPr>
          <p:cNvPr id="27" name="Oval 4"/>
          <p:cNvSpPr>
            <a:spLocks noChangeArrowheads="1"/>
          </p:cNvSpPr>
          <p:nvPr/>
        </p:nvSpPr>
        <p:spPr bwMode="auto">
          <a:xfrm>
            <a:off x="5388742" y="3733800"/>
            <a:ext cx="762000" cy="762000"/>
          </a:xfrm>
          <a:prstGeom prst="ellipse">
            <a:avLst/>
          </a:prstGeom>
          <a:solidFill>
            <a:schemeClr val="bg1"/>
          </a:solidFill>
          <a:ln w="28575">
            <a:solidFill>
              <a:schemeClr val="tx1"/>
            </a:solidFill>
            <a:round/>
          </a:ln>
        </p:spPr>
        <p:txBody>
          <a:bodyPr wrap="none" anchor="ctr"/>
          <a:lstStyle/>
          <a:p>
            <a:pPr algn="ctr"/>
            <a:r>
              <a:rPr lang="en-US" sz="2800" i="1" dirty="0">
                <a:latin typeface="Calibri" panose="020F0502020204030204"/>
                <a:cs typeface="Calibri" panose="020F0502020204030204"/>
              </a:rPr>
              <a:t>M</a:t>
            </a:r>
            <a:endParaRPr lang="en-US" sz="2800" baseline="-25000" dirty="0">
              <a:latin typeface="Calibri" panose="020F0502020204030204"/>
              <a:cs typeface="Calibri" panose="020F0502020204030204"/>
            </a:endParaRPr>
          </a:p>
        </p:txBody>
      </p:sp>
      <p:sp>
        <p:nvSpPr>
          <p:cNvPr id="29" name="Oval 4"/>
          <p:cNvSpPr>
            <a:spLocks noChangeArrowheads="1"/>
          </p:cNvSpPr>
          <p:nvPr/>
        </p:nvSpPr>
        <p:spPr bwMode="auto">
          <a:xfrm>
            <a:off x="3333449" y="3733800"/>
            <a:ext cx="762000" cy="762000"/>
          </a:xfrm>
          <a:prstGeom prst="ellipse">
            <a:avLst/>
          </a:prstGeom>
          <a:solidFill>
            <a:schemeClr val="bg1"/>
          </a:solidFill>
          <a:ln w="28575">
            <a:solidFill>
              <a:schemeClr val="tx1"/>
            </a:solidFill>
            <a:round/>
          </a:ln>
        </p:spPr>
        <p:txBody>
          <a:bodyPr wrap="none" anchor="ctr"/>
          <a:lstStyle/>
          <a:p>
            <a:pPr algn="ctr"/>
            <a:r>
              <a:rPr lang="en-US" sz="2800" i="1" dirty="0">
                <a:latin typeface="Calibri" panose="020F0502020204030204"/>
                <a:cs typeface="Calibri" panose="020F0502020204030204"/>
              </a:rPr>
              <a:t>J</a:t>
            </a:r>
            <a:endParaRPr lang="en-US" sz="2800" baseline="-25000" dirty="0">
              <a:latin typeface="Calibri" panose="020F0502020204030204"/>
              <a:cs typeface="Calibri" panose="020F0502020204030204"/>
            </a:endParaRPr>
          </a:p>
        </p:txBody>
      </p:sp>
      <p:cxnSp>
        <p:nvCxnSpPr>
          <p:cNvPr id="31" name="AutoShape 6"/>
          <p:cNvCxnSpPr>
            <a:cxnSpLocks noChangeShapeType="1"/>
            <a:stCxn id="26" idx="5"/>
            <a:endCxn id="27" idx="1"/>
          </p:cNvCxnSpPr>
          <p:nvPr/>
        </p:nvCxnSpPr>
        <p:spPr bwMode="auto">
          <a:xfrm>
            <a:off x="4916905" y="3135280"/>
            <a:ext cx="583429" cy="710112"/>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32" name="AutoShape 6"/>
          <p:cNvCxnSpPr>
            <a:cxnSpLocks noChangeShapeType="1"/>
            <a:stCxn id="26" idx="3"/>
            <a:endCxn id="29" idx="7"/>
          </p:cNvCxnSpPr>
          <p:nvPr/>
        </p:nvCxnSpPr>
        <p:spPr bwMode="auto">
          <a:xfrm flipH="1">
            <a:off x="3983857" y="3135280"/>
            <a:ext cx="394232" cy="710112"/>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33" name="AutoShape 6"/>
          <p:cNvCxnSpPr>
            <a:cxnSpLocks noChangeShapeType="1"/>
            <a:stCxn id="25" idx="3"/>
            <a:endCxn id="26" idx="7"/>
          </p:cNvCxnSpPr>
          <p:nvPr/>
        </p:nvCxnSpPr>
        <p:spPr bwMode="auto">
          <a:xfrm flipH="1">
            <a:off x="4916905" y="2023413"/>
            <a:ext cx="471837" cy="573051"/>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34" name="AutoShape 6"/>
          <p:cNvCxnSpPr>
            <a:cxnSpLocks noChangeShapeType="1"/>
            <a:stCxn id="24" idx="5"/>
            <a:endCxn id="26" idx="1"/>
          </p:cNvCxnSpPr>
          <p:nvPr/>
        </p:nvCxnSpPr>
        <p:spPr bwMode="auto">
          <a:xfrm>
            <a:off x="3819426" y="2023413"/>
            <a:ext cx="558663" cy="573051"/>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pic>
        <p:nvPicPr>
          <p:cNvPr id="3" name="Picture 2" descr="TP_tmp.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09600" y="5257800"/>
            <a:ext cx="4267200" cy="430635"/>
          </a:xfrm>
          <a:prstGeom prst="rect">
            <a:avLst/>
          </a:prstGeom>
        </p:spPr>
      </p:pic>
      <p:pic>
        <p:nvPicPr>
          <p:cNvPr id="19" name="Picture 18" descr="TP_tmp.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304800" y="5791200"/>
            <a:ext cx="8197144" cy="390340"/>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48800" y="1143000"/>
            <a:ext cx="2438400" cy="1621696"/>
          </a:xfrm>
          <a:prstGeom prst="rect">
            <a:avLst/>
          </a:prstGeom>
        </p:spPr>
      </p:pic>
      <p:sp>
        <p:nvSpPr>
          <p:cNvPr id="27650" name="Title 1"/>
          <p:cNvSpPr>
            <a:spLocks noGrp="1"/>
          </p:cNvSpPr>
          <p:nvPr>
            <p:ph type="title"/>
          </p:nvPr>
        </p:nvSpPr>
        <p:spPr/>
        <p:txBody>
          <a:bodyPr/>
          <a:lstStyle/>
          <a:p>
            <a:r>
              <a:rPr lang="en-US" dirty="0">
                <a:latin typeface="Calibri" panose="020F0502020204030204"/>
                <a:cs typeface="Calibri" panose="020F0502020204030204"/>
              </a:rPr>
              <a:t>Example: Alarm Network</a:t>
            </a:r>
          </a:p>
        </p:txBody>
      </p:sp>
      <p:graphicFrame>
        <p:nvGraphicFramePr>
          <p:cNvPr id="20" name="Table 19"/>
          <p:cNvGraphicFramePr>
            <a:graphicFrameLocks noGrp="1"/>
          </p:cNvGraphicFramePr>
          <p:nvPr/>
        </p:nvGraphicFramePr>
        <p:xfrm>
          <a:off x="1447800" y="1350313"/>
          <a:ext cx="1295400" cy="1346199"/>
        </p:xfrm>
        <a:graphic>
          <a:graphicData uri="http://schemas.openxmlformats.org/drawingml/2006/table">
            <a:tbl>
              <a:tblPr firstRow="1" bandRow="1">
                <a:tableStyleId>{10A1B5D5-9B99-4C35-A422-299274C87663}</a:tableStyleId>
              </a:tblPr>
              <a:tblGrid>
                <a:gridCol w="533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panose="020F0502020204030204"/>
                          <a:cs typeface="Calibri" panose="020F0502020204030204"/>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P(B)</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panose="020F0502020204030204"/>
                          <a:cs typeface="Calibri" panose="020F0502020204030204"/>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US" sz="1800" b="0" dirty="0">
                          <a:solidFill>
                            <a:srgbClr val="333399"/>
                          </a:solidFill>
                          <a:latin typeface="Calibri" panose="020F0502020204030204"/>
                          <a:cs typeface="Calibri" panose="020F0502020204030204"/>
                        </a:rPr>
                        <a:t>0.001</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panose="020F0502020204030204"/>
                          <a:cs typeface="Calibri" panose="020F0502020204030204"/>
                          <a:sym typeface="Symbol" panose="05050102010706020507"/>
                        </a:rPr>
                        <a:t>-b</a:t>
                      </a:r>
                      <a:endParaRPr lang="en-US" sz="1800" dirty="0">
                        <a:solidFill>
                          <a:srgbClr val="333399"/>
                        </a:solidFill>
                        <a:latin typeface="Calibri" panose="020F0502020204030204"/>
                        <a:cs typeface="Calibri" panose="020F0502020204030204"/>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panose="020F0502020204030204"/>
                          <a:cs typeface="Calibri" panose="020F0502020204030204"/>
                        </a:rPr>
                        <a:t>0.999</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1" name="Table 20"/>
          <p:cNvGraphicFramePr>
            <a:graphicFrameLocks noGrp="1"/>
          </p:cNvGraphicFramePr>
          <p:nvPr/>
        </p:nvGraphicFramePr>
        <p:xfrm>
          <a:off x="6248400" y="1350313"/>
          <a:ext cx="1298575" cy="1346199"/>
        </p:xfrm>
        <a:graphic>
          <a:graphicData uri="http://schemas.openxmlformats.org/drawingml/2006/table">
            <a:tbl>
              <a:tblPr firstRow="1" bandRow="1">
                <a:tableStyleId>{10A1B5D5-9B99-4C35-A422-299274C87663}</a:tableStyleId>
              </a:tblPr>
              <a:tblGrid>
                <a:gridCol w="536762">
                  <a:extLst>
                    <a:ext uri="{9D8B030D-6E8A-4147-A177-3AD203B41FA5}">
                      <a16:colId xmlns:a16="http://schemas.microsoft.com/office/drawing/2014/main" val="20000"/>
                    </a:ext>
                  </a:extLst>
                </a:gridCol>
                <a:gridCol w="761813">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panose="020F0502020204030204"/>
                          <a:cs typeface="Calibri" panose="020F0502020204030204"/>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P(E)</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panose="020F0502020204030204"/>
                          <a:cs typeface="Calibri" panose="020F0502020204030204"/>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0.002</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panose="020F0502020204030204"/>
                          <a:cs typeface="Calibri" panose="020F0502020204030204"/>
                          <a:sym typeface="Symbol" panose="05050102010706020507"/>
                        </a:rPr>
                        <a:t>-e</a:t>
                      </a:r>
                      <a:endParaRPr lang="en-US" sz="1800" dirty="0">
                        <a:solidFill>
                          <a:srgbClr val="333399"/>
                        </a:solidFill>
                        <a:latin typeface="Calibri" panose="020F0502020204030204"/>
                        <a:cs typeface="Calibri" panose="020F0502020204030204"/>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chemeClr val="bg2">
                        <a:lumMod val="60000"/>
                        <a:lumOff val="40000"/>
                      </a:schemeClr>
                    </a:solidFill>
                  </a:tcPr>
                </a:tc>
                <a:tc>
                  <a:txBody>
                    <a:bodyPr/>
                    <a:lstStyle/>
                    <a:p>
                      <a:pPr algn="ctr"/>
                      <a:r>
                        <a:rPr lang="en-US" sz="1800" dirty="0">
                          <a:solidFill>
                            <a:srgbClr val="333399"/>
                          </a:solidFill>
                          <a:latin typeface="Calibri" panose="020F0502020204030204"/>
                          <a:cs typeface="Calibri" panose="020F0502020204030204"/>
                        </a:rPr>
                        <a:t>0.998</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0002"/>
                  </a:ext>
                </a:extLst>
              </a:tr>
            </a:tbl>
          </a:graphicData>
        </a:graphic>
      </p:graphicFrame>
      <p:graphicFrame>
        <p:nvGraphicFramePr>
          <p:cNvPr id="22" name="Table 21"/>
          <p:cNvGraphicFramePr>
            <a:graphicFrameLocks noGrp="1"/>
          </p:cNvGraphicFramePr>
          <p:nvPr/>
        </p:nvGraphicFramePr>
        <p:xfrm>
          <a:off x="8686800" y="3165132"/>
          <a:ext cx="2819400" cy="3306979"/>
        </p:xfrm>
        <a:graphic>
          <a:graphicData uri="http://schemas.openxmlformats.org/drawingml/2006/table">
            <a:tbl>
              <a:tblPr firstRow="1" bandRow="1">
                <a:tableStyleId>{10A1B5D5-9B99-4C35-A422-299274C87663}</a:tableStyleId>
              </a:tblPr>
              <a:tblGrid>
                <a:gridCol w="536893">
                  <a:extLst>
                    <a:ext uri="{9D8B030D-6E8A-4147-A177-3AD203B41FA5}">
                      <a16:colId xmlns:a16="http://schemas.microsoft.com/office/drawing/2014/main" val="20000"/>
                    </a:ext>
                  </a:extLst>
                </a:gridCol>
                <a:gridCol w="52990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80963">
                <a:tc>
                  <a:txBody>
                    <a:bodyPr/>
                    <a:lstStyle/>
                    <a:p>
                      <a:pPr algn="ctr"/>
                      <a:r>
                        <a:rPr lang="en-US" sz="1800" b="0" dirty="0">
                          <a:solidFill>
                            <a:srgbClr val="333399"/>
                          </a:solidFill>
                          <a:latin typeface="Calibri" panose="020F0502020204030204"/>
                          <a:cs typeface="Calibri" panose="020F0502020204030204"/>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P(A|B,E)</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725">
                <a:tc>
                  <a:txBody>
                    <a:bodyPr/>
                    <a:lstStyle/>
                    <a:p>
                      <a:pPr algn="ctr"/>
                      <a:r>
                        <a:rPr lang="en-US" sz="1800" b="0" dirty="0">
                          <a:latin typeface="Calibri" panose="020F0502020204030204"/>
                          <a:cs typeface="Calibri" panose="020F0502020204030204"/>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0.95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-a</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0.05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US" sz="1800" b="0" dirty="0">
                          <a:latin typeface="Calibri" panose="020F0502020204030204"/>
                          <a:cs typeface="Calibri" panose="020F0502020204030204"/>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US" sz="1800" b="0" dirty="0">
                          <a:latin typeface="Calibri" panose="020F0502020204030204"/>
                          <a:cs typeface="Calibri" panose="020F0502020204030204"/>
                        </a:rPr>
                        <a:t>0.94</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0003"/>
                  </a:ext>
                </a:extLst>
              </a:tr>
              <a:tr h="365725">
                <a:tc>
                  <a:txBody>
                    <a:bodyPr/>
                    <a:lstStyle/>
                    <a:p>
                      <a:pPr algn="ct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-a</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0.06</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5725">
                <a:tc>
                  <a:txBody>
                    <a:bodyPr/>
                    <a:lstStyle/>
                    <a:p>
                      <a:pPr algn="ct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0.29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5725">
                <a:tc>
                  <a:txBody>
                    <a:bodyPr/>
                    <a:lstStyle/>
                    <a:p>
                      <a:pPr algn="ct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-a</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0.71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5725">
                <a:tc>
                  <a:txBody>
                    <a:bodyPr/>
                    <a:lstStyle/>
                    <a:p>
                      <a:pPr algn="ct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0.001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5725">
                <a:tc>
                  <a:txBody>
                    <a:bodyPr/>
                    <a:lstStyle/>
                    <a:p>
                      <a:pPr algn="ctr"/>
                      <a:r>
                        <a:rPr lang="en-US" sz="1800" b="0" dirty="0">
                          <a:latin typeface="Calibri" panose="020F0502020204030204"/>
                          <a:cs typeface="Calibri" panose="020F0502020204030204"/>
                          <a:sym typeface="Symbol" panose="05050102010706020507"/>
                        </a:rPr>
                        <a:t>-b</a:t>
                      </a:r>
                      <a:endParaRPr lang="en-US" sz="1800" b="0" dirty="0">
                        <a:latin typeface="Calibri" panose="020F0502020204030204"/>
                        <a:cs typeface="Calibri" panose="020F0502020204030204"/>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-e</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latin typeface="Calibri" panose="020F0502020204030204"/>
                          <a:cs typeface="Calibri" panose="020F0502020204030204"/>
                          <a:sym typeface="Symbol" panose="05050102010706020507"/>
                        </a:rPr>
                        <a:t>-a</a:t>
                      </a:r>
                      <a:endParaRPr lang="en-US" sz="1800" b="0" dirty="0">
                        <a:latin typeface="Calibri" panose="020F0502020204030204"/>
                        <a:cs typeface="Calibri" panose="020F0502020204030204"/>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panose="020F0502020204030204"/>
                          <a:cs typeface="Calibri" panose="020F0502020204030204"/>
                        </a:rPr>
                        <a:t>0.999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graphicFrame>
        <p:nvGraphicFramePr>
          <p:cNvPr id="23" name="Table 22"/>
          <p:cNvGraphicFramePr>
            <a:graphicFrameLocks noGrp="1"/>
          </p:cNvGraphicFramePr>
          <p:nvPr/>
        </p:nvGraphicFramePr>
        <p:xfrm>
          <a:off x="762000" y="2923054"/>
          <a:ext cx="19812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917893">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panose="020F0502020204030204"/>
                          <a:cs typeface="Calibri" panose="020F0502020204030204"/>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P(J|A)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panose="020F0502020204030204"/>
                          <a:cs typeface="Calibri" panose="020F0502020204030204"/>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-j</a:t>
                      </a:r>
                      <a:endParaRPr lang="en-US" sz="1800" b="0" dirty="0">
                        <a:solidFill>
                          <a:srgbClr val="333399"/>
                        </a:solidFill>
                        <a:latin typeface="Calibri" panose="020F0502020204030204"/>
                        <a:cs typeface="Calibri" panose="020F0502020204030204"/>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US" sz="1800" b="0" dirty="0">
                          <a:solidFill>
                            <a:srgbClr val="333399"/>
                          </a:solidFill>
                          <a:latin typeface="Calibri" panose="020F0502020204030204"/>
                          <a:cs typeface="Calibri" panose="020F0502020204030204"/>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0.05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-j</a:t>
                      </a:r>
                      <a:endParaRPr lang="en-US" sz="1800" b="0" dirty="0">
                        <a:solidFill>
                          <a:srgbClr val="333399"/>
                        </a:solidFill>
                        <a:latin typeface="Calibri" panose="020F0502020204030204"/>
                        <a:cs typeface="Calibri" panose="020F0502020204030204"/>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0.95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28" name="Table 27"/>
          <p:cNvGraphicFramePr>
            <a:graphicFrameLocks noGrp="1"/>
          </p:cNvGraphicFramePr>
          <p:nvPr/>
        </p:nvGraphicFramePr>
        <p:xfrm>
          <a:off x="6248400" y="2923054"/>
          <a:ext cx="20574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61309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panose="020F0502020204030204"/>
                          <a:cs typeface="Calibri" panose="020F0502020204030204"/>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P(M|A)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panose="020F0502020204030204"/>
                          <a:cs typeface="Calibri" panose="020F0502020204030204"/>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US" sz="1800" b="0" dirty="0">
                          <a:solidFill>
                            <a:srgbClr val="333399"/>
                          </a:solidFill>
                          <a:latin typeface="Calibri" panose="020F0502020204030204"/>
                          <a:cs typeface="Calibri" panose="020F0502020204030204"/>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US" sz="1800" b="0" dirty="0">
                          <a:solidFill>
                            <a:srgbClr val="333399"/>
                          </a:solidFill>
                          <a:latin typeface="Calibri" panose="020F0502020204030204"/>
                          <a:cs typeface="Calibri" panose="020F0502020204030204"/>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-m</a:t>
                      </a:r>
                      <a:endParaRPr lang="en-US" sz="1800" b="0" dirty="0">
                        <a:solidFill>
                          <a:srgbClr val="333399"/>
                        </a:solidFill>
                        <a:latin typeface="Calibri" panose="020F0502020204030204"/>
                        <a:cs typeface="Calibri" panose="020F0502020204030204"/>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-a</a:t>
                      </a:r>
                      <a:endParaRPr lang="en-US" sz="1800" b="0" dirty="0">
                        <a:solidFill>
                          <a:srgbClr val="333399"/>
                        </a:solidFill>
                        <a:latin typeface="Calibri" panose="020F0502020204030204"/>
                        <a:cs typeface="Calibri" panose="020F0502020204030204"/>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800" b="0" dirty="0">
                          <a:solidFill>
                            <a:srgbClr val="333399"/>
                          </a:solidFill>
                          <a:latin typeface="Calibri" panose="020F0502020204030204"/>
                          <a:cs typeface="Calibri" panose="020F0502020204030204"/>
                          <a:sym typeface="Symbol" panose="05050102010706020507"/>
                        </a:rPr>
                        <a:t>-m</a:t>
                      </a:r>
                      <a:endParaRPr lang="en-US" sz="1800" b="0" dirty="0">
                        <a:solidFill>
                          <a:srgbClr val="333399"/>
                        </a:solidFill>
                        <a:latin typeface="Calibri" panose="020F0502020204030204"/>
                        <a:cs typeface="Calibri" panose="020F0502020204030204"/>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panose="020F0502020204030204"/>
                          <a:cs typeface="Calibri" panose="020F0502020204030204"/>
                        </a:rPr>
                        <a:t>0.99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24" name="Oval 4"/>
          <p:cNvSpPr>
            <a:spLocks noChangeArrowheads="1"/>
          </p:cNvSpPr>
          <p:nvPr/>
        </p:nvSpPr>
        <p:spPr bwMode="auto">
          <a:xfrm>
            <a:off x="3169018" y="1373005"/>
            <a:ext cx="762000" cy="762000"/>
          </a:xfrm>
          <a:prstGeom prst="ellipse">
            <a:avLst/>
          </a:prstGeom>
          <a:solidFill>
            <a:schemeClr val="bg1"/>
          </a:solidFill>
          <a:ln w="28575">
            <a:solidFill>
              <a:schemeClr val="tx1"/>
            </a:solidFill>
            <a:round/>
          </a:ln>
        </p:spPr>
        <p:txBody>
          <a:bodyPr wrap="none" anchor="ctr"/>
          <a:lstStyle/>
          <a:p>
            <a:pPr algn="ctr"/>
            <a:r>
              <a:rPr lang="en-US" sz="2800" i="1" dirty="0">
                <a:latin typeface="Calibri" panose="020F0502020204030204"/>
                <a:cs typeface="Calibri" panose="020F0502020204030204"/>
              </a:rPr>
              <a:t>B</a:t>
            </a:r>
            <a:endParaRPr lang="en-US" sz="2800" baseline="-25000" dirty="0">
              <a:latin typeface="Calibri" panose="020F0502020204030204"/>
              <a:cs typeface="Calibri" panose="020F0502020204030204"/>
            </a:endParaRPr>
          </a:p>
        </p:txBody>
      </p:sp>
      <p:sp>
        <p:nvSpPr>
          <p:cNvPr id="25" name="Oval 4"/>
          <p:cNvSpPr>
            <a:spLocks noChangeArrowheads="1"/>
          </p:cNvSpPr>
          <p:nvPr/>
        </p:nvSpPr>
        <p:spPr bwMode="auto">
          <a:xfrm>
            <a:off x="5277150" y="1373005"/>
            <a:ext cx="762000" cy="762000"/>
          </a:xfrm>
          <a:prstGeom prst="ellipse">
            <a:avLst/>
          </a:prstGeom>
          <a:solidFill>
            <a:schemeClr val="bg1"/>
          </a:solidFill>
          <a:ln w="28575">
            <a:solidFill>
              <a:schemeClr val="tx1"/>
            </a:solidFill>
            <a:round/>
          </a:ln>
        </p:spPr>
        <p:txBody>
          <a:bodyPr wrap="none" anchor="ctr"/>
          <a:lstStyle/>
          <a:p>
            <a:pPr algn="ctr"/>
            <a:r>
              <a:rPr lang="en-US" sz="2800" i="1" dirty="0">
                <a:latin typeface="Calibri" panose="020F0502020204030204"/>
                <a:cs typeface="Calibri" panose="020F0502020204030204"/>
              </a:rPr>
              <a:t>E</a:t>
            </a:r>
            <a:endParaRPr lang="en-US" sz="2800" baseline="-25000" dirty="0">
              <a:latin typeface="Calibri" panose="020F0502020204030204"/>
              <a:cs typeface="Calibri" panose="020F0502020204030204"/>
            </a:endParaRPr>
          </a:p>
        </p:txBody>
      </p:sp>
      <p:sp>
        <p:nvSpPr>
          <p:cNvPr id="26" name="Oval 4"/>
          <p:cNvSpPr>
            <a:spLocks noChangeArrowheads="1"/>
          </p:cNvSpPr>
          <p:nvPr/>
        </p:nvSpPr>
        <p:spPr bwMode="auto">
          <a:xfrm>
            <a:off x="4266497" y="2484872"/>
            <a:ext cx="762000" cy="762000"/>
          </a:xfrm>
          <a:prstGeom prst="ellipse">
            <a:avLst/>
          </a:prstGeom>
          <a:solidFill>
            <a:schemeClr val="bg1"/>
          </a:solidFill>
          <a:ln w="28575">
            <a:solidFill>
              <a:schemeClr val="tx1"/>
            </a:solidFill>
            <a:round/>
          </a:ln>
        </p:spPr>
        <p:txBody>
          <a:bodyPr wrap="none" anchor="ctr"/>
          <a:lstStyle/>
          <a:p>
            <a:pPr algn="ctr"/>
            <a:r>
              <a:rPr lang="en-US" sz="2800" i="1" dirty="0">
                <a:latin typeface="Calibri" panose="020F0502020204030204"/>
                <a:cs typeface="Calibri" panose="020F0502020204030204"/>
              </a:rPr>
              <a:t>A</a:t>
            </a:r>
            <a:endParaRPr lang="en-US" sz="2800" baseline="-25000" dirty="0">
              <a:latin typeface="Calibri" panose="020F0502020204030204"/>
              <a:cs typeface="Calibri" panose="020F0502020204030204"/>
            </a:endParaRPr>
          </a:p>
        </p:txBody>
      </p:sp>
      <p:sp>
        <p:nvSpPr>
          <p:cNvPr id="27" name="Oval 4"/>
          <p:cNvSpPr>
            <a:spLocks noChangeArrowheads="1"/>
          </p:cNvSpPr>
          <p:nvPr/>
        </p:nvSpPr>
        <p:spPr bwMode="auto">
          <a:xfrm>
            <a:off x="5388742" y="3733800"/>
            <a:ext cx="762000" cy="762000"/>
          </a:xfrm>
          <a:prstGeom prst="ellipse">
            <a:avLst/>
          </a:prstGeom>
          <a:solidFill>
            <a:schemeClr val="bg1"/>
          </a:solidFill>
          <a:ln w="28575">
            <a:solidFill>
              <a:schemeClr val="tx1"/>
            </a:solidFill>
            <a:round/>
          </a:ln>
        </p:spPr>
        <p:txBody>
          <a:bodyPr wrap="none" anchor="ctr"/>
          <a:lstStyle/>
          <a:p>
            <a:pPr algn="ctr"/>
            <a:r>
              <a:rPr lang="en-US" sz="2800" i="1" dirty="0">
                <a:latin typeface="Calibri" panose="020F0502020204030204"/>
                <a:cs typeface="Calibri" panose="020F0502020204030204"/>
              </a:rPr>
              <a:t>M</a:t>
            </a:r>
            <a:endParaRPr lang="en-US" sz="2800" baseline="-25000" dirty="0">
              <a:latin typeface="Calibri" panose="020F0502020204030204"/>
              <a:cs typeface="Calibri" panose="020F0502020204030204"/>
            </a:endParaRPr>
          </a:p>
        </p:txBody>
      </p:sp>
      <p:sp>
        <p:nvSpPr>
          <p:cNvPr id="29" name="Oval 4"/>
          <p:cNvSpPr>
            <a:spLocks noChangeArrowheads="1"/>
          </p:cNvSpPr>
          <p:nvPr/>
        </p:nvSpPr>
        <p:spPr bwMode="auto">
          <a:xfrm>
            <a:off x="3333449" y="3733800"/>
            <a:ext cx="762000" cy="762000"/>
          </a:xfrm>
          <a:prstGeom prst="ellipse">
            <a:avLst/>
          </a:prstGeom>
          <a:solidFill>
            <a:schemeClr val="bg1"/>
          </a:solidFill>
          <a:ln w="28575">
            <a:solidFill>
              <a:schemeClr val="tx1"/>
            </a:solidFill>
            <a:round/>
          </a:ln>
        </p:spPr>
        <p:txBody>
          <a:bodyPr wrap="none" anchor="ctr"/>
          <a:lstStyle/>
          <a:p>
            <a:pPr algn="ctr"/>
            <a:r>
              <a:rPr lang="en-US" sz="2800" i="1" dirty="0">
                <a:latin typeface="Calibri" panose="020F0502020204030204"/>
                <a:cs typeface="Calibri" panose="020F0502020204030204"/>
              </a:rPr>
              <a:t>J</a:t>
            </a:r>
            <a:endParaRPr lang="en-US" sz="2800" baseline="-25000" dirty="0">
              <a:latin typeface="Calibri" panose="020F0502020204030204"/>
              <a:cs typeface="Calibri" panose="020F0502020204030204"/>
            </a:endParaRPr>
          </a:p>
        </p:txBody>
      </p:sp>
      <p:cxnSp>
        <p:nvCxnSpPr>
          <p:cNvPr id="31" name="AutoShape 6"/>
          <p:cNvCxnSpPr>
            <a:cxnSpLocks noChangeShapeType="1"/>
            <a:stCxn id="26" idx="5"/>
            <a:endCxn id="27" idx="1"/>
          </p:cNvCxnSpPr>
          <p:nvPr/>
        </p:nvCxnSpPr>
        <p:spPr bwMode="auto">
          <a:xfrm>
            <a:off x="4916905" y="3135280"/>
            <a:ext cx="583429" cy="710112"/>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32" name="AutoShape 6"/>
          <p:cNvCxnSpPr>
            <a:cxnSpLocks noChangeShapeType="1"/>
            <a:stCxn id="26" idx="3"/>
            <a:endCxn id="29" idx="7"/>
          </p:cNvCxnSpPr>
          <p:nvPr/>
        </p:nvCxnSpPr>
        <p:spPr bwMode="auto">
          <a:xfrm flipH="1">
            <a:off x="3983857" y="3135280"/>
            <a:ext cx="394232" cy="710112"/>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33" name="AutoShape 6"/>
          <p:cNvCxnSpPr>
            <a:cxnSpLocks noChangeShapeType="1"/>
            <a:stCxn id="25" idx="3"/>
            <a:endCxn id="26" idx="7"/>
          </p:cNvCxnSpPr>
          <p:nvPr/>
        </p:nvCxnSpPr>
        <p:spPr bwMode="auto">
          <a:xfrm flipH="1">
            <a:off x="4916905" y="2023413"/>
            <a:ext cx="471837" cy="573051"/>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34" name="AutoShape 6"/>
          <p:cNvCxnSpPr>
            <a:cxnSpLocks noChangeShapeType="1"/>
            <a:stCxn id="24" idx="5"/>
            <a:endCxn id="26" idx="1"/>
          </p:cNvCxnSpPr>
          <p:nvPr/>
        </p:nvCxnSpPr>
        <p:spPr bwMode="auto">
          <a:xfrm>
            <a:off x="3819426" y="2023413"/>
            <a:ext cx="558663" cy="573051"/>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pic>
        <p:nvPicPr>
          <p:cNvPr id="3" name="Picture 2" descr="TP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9600" y="5257800"/>
            <a:ext cx="4267200" cy="430635"/>
          </a:xfrm>
          <a:prstGeom prst="rect">
            <a:avLst/>
          </a:prstGeom>
        </p:spPr>
      </p:pic>
      <p:pic>
        <p:nvPicPr>
          <p:cNvPr id="7" name="Picture 6"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304800" y="5791200"/>
            <a:ext cx="8197144" cy="390340"/>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8" name="Picture 7" descr="TP_tmp.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457200" y="6324600"/>
            <a:ext cx="4896995" cy="283884"/>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a:latin typeface="Calibri" panose="020F0502020204030204"/>
                <a:ea typeface="MS PGothic" panose="020B0600070205080204" pitchFamily="34" charset="-128"/>
                <a:cs typeface="Calibri" panose="020F0502020204030204"/>
              </a:rPr>
              <a:t>Bayes</a:t>
            </a:r>
            <a:r>
              <a:rPr lang="en-US" altLang="en-US">
                <a:latin typeface="Calibri" panose="020F0502020204030204"/>
                <a:ea typeface="MS PGothic" panose="020B0600070205080204" pitchFamily="34" charset="-128"/>
                <a:cs typeface="Calibri" panose="020F0502020204030204"/>
              </a:rPr>
              <a:t>’</a:t>
            </a:r>
            <a:r>
              <a:rPr lang="en-US">
                <a:latin typeface="Calibri" panose="020F0502020204030204"/>
                <a:ea typeface="MS PGothic" panose="020B0600070205080204" pitchFamily="34" charset="-128"/>
                <a:cs typeface="Calibri" panose="020F0502020204030204"/>
              </a:rPr>
              <a:t> Nets</a:t>
            </a:r>
          </a:p>
        </p:txBody>
      </p:sp>
      <p:sp>
        <p:nvSpPr>
          <p:cNvPr id="17410" name="Content Placeholder 2"/>
          <p:cNvSpPr>
            <a:spLocks noGrp="1"/>
          </p:cNvSpPr>
          <p:nvPr>
            <p:ph idx="1"/>
          </p:nvPr>
        </p:nvSpPr>
        <p:spPr>
          <a:xfrm>
            <a:off x="3048000" y="1447800"/>
            <a:ext cx="6324600" cy="4729164"/>
          </a:xfrm>
        </p:spPr>
        <p:txBody>
          <a:bodyPr>
            <a:normAutofit lnSpcReduction="10000"/>
          </a:bodyPr>
          <a:lstStyle/>
          <a:p>
            <a:r>
              <a:rPr lang="en-US" sz="2400" dirty="0">
                <a:latin typeface="Calibri" panose="020F0502020204030204"/>
                <a:ea typeface="MS PGothic" panose="020B0600070205080204" pitchFamily="34" charset="-128"/>
                <a:cs typeface="Calibri" panose="020F0502020204030204"/>
              </a:rPr>
              <a:t>Representation</a:t>
            </a:r>
          </a:p>
          <a:p>
            <a:pPr lvl="6"/>
            <a:endParaRPr lang="en-US" sz="900" dirty="0">
              <a:latin typeface="Calibri" panose="020F0502020204030204"/>
              <a:ea typeface="MS PGothic" panose="020B0600070205080204" pitchFamily="34" charset="-128"/>
              <a:cs typeface="Calibri" panose="020F0502020204030204"/>
            </a:endParaRPr>
          </a:p>
          <a:p>
            <a:pPr lvl="4"/>
            <a:endParaRPr lang="en-US" sz="200" dirty="0">
              <a:latin typeface="Calibri" panose="020F0502020204030204"/>
              <a:ea typeface="MS PGothic" panose="020B0600070205080204" pitchFamily="34" charset="-128"/>
              <a:cs typeface="Calibri" panose="020F0502020204030204"/>
            </a:endParaRPr>
          </a:p>
          <a:p>
            <a:r>
              <a:rPr lang="en-US" sz="2400" dirty="0">
                <a:latin typeface="Calibri" panose="020F0502020204030204"/>
                <a:ea typeface="MS PGothic" panose="020B0600070205080204" pitchFamily="34" charset="-128"/>
                <a:cs typeface="Calibri" panose="020F0502020204030204"/>
              </a:rPr>
              <a:t>Conditional Independences</a:t>
            </a:r>
          </a:p>
          <a:p>
            <a:pPr lvl="8"/>
            <a:endParaRPr lang="en-US" sz="900" dirty="0">
              <a:latin typeface="Calibri" panose="020F0502020204030204"/>
              <a:ea typeface="MS PGothic" panose="020B0600070205080204" pitchFamily="34" charset="-128"/>
              <a:cs typeface="Calibri" panose="020F0502020204030204"/>
            </a:endParaRPr>
          </a:p>
          <a:p>
            <a:pPr lvl="4"/>
            <a:endParaRPr lang="en-US" sz="200" dirty="0">
              <a:latin typeface="Calibri" panose="020F0502020204030204"/>
              <a:ea typeface="MS PGothic" panose="020B0600070205080204" pitchFamily="34" charset="-128"/>
              <a:cs typeface="Calibri" panose="020F0502020204030204"/>
            </a:endParaRPr>
          </a:p>
          <a:p>
            <a:r>
              <a:rPr lang="en-US" sz="2400" dirty="0">
                <a:latin typeface="Calibri" panose="020F0502020204030204"/>
                <a:ea typeface="MS PGothic" panose="020B0600070205080204" pitchFamily="34" charset="-128"/>
                <a:cs typeface="Calibri" panose="020F0502020204030204"/>
              </a:rPr>
              <a:t>Probabilistic Inference</a:t>
            </a:r>
          </a:p>
          <a:p>
            <a:pPr lvl="7"/>
            <a:endParaRPr lang="en-US" sz="900" dirty="0">
              <a:latin typeface="Calibri" panose="020F0502020204030204"/>
              <a:ea typeface="MS PGothic" panose="020B0600070205080204" pitchFamily="34" charset="-128"/>
              <a:cs typeface="Calibri" panose="020F0502020204030204"/>
            </a:endParaRPr>
          </a:p>
          <a:p>
            <a:pPr lvl="1"/>
            <a:r>
              <a:rPr lang="en-US" sz="2000" dirty="0">
                <a:latin typeface="Calibri" panose="020F0502020204030204"/>
                <a:ea typeface="MS PGothic" panose="020B0600070205080204" pitchFamily="34" charset="-128"/>
                <a:cs typeface="Calibri" panose="020F0502020204030204"/>
              </a:rPr>
              <a:t>Enumeration (exact, exponential complexity)</a:t>
            </a:r>
          </a:p>
          <a:p>
            <a:pPr lvl="6"/>
            <a:endParaRPr lang="en-US" sz="900" dirty="0">
              <a:latin typeface="Calibri" panose="020F0502020204030204"/>
              <a:ea typeface="MS PGothic" panose="020B0600070205080204" pitchFamily="34" charset="-128"/>
              <a:cs typeface="Calibri" panose="020F0502020204030204"/>
            </a:endParaRPr>
          </a:p>
          <a:p>
            <a:pPr lvl="1"/>
            <a:r>
              <a:rPr lang="en-US" sz="2000" dirty="0">
                <a:latin typeface="Calibri" panose="020F0502020204030204"/>
                <a:ea typeface="MS PGothic" panose="020B0600070205080204" pitchFamily="34" charset="-128"/>
                <a:cs typeface="Calibri" panose="020F0502020204030204"/>
              </a:rPr>
              <a:t>Variable elimination (exact, worst-case exponential complexity, often better)</a:t>
            </a:r>
          </a:p>
          <a:p>
            <a:pPr lvl="6"/>
            <a:endParaRPr lang="en-US" sz="900" dirty="0">
              <a:latin typeface="Calibri" panose="020F0502020204030204"/>
              <a:ea typeface="MS PGothic" panose="020B0600070205080204" pitchFamily="34" charset="-128"/>
              <a:cs typeface="Calibri" panose="020F0502020204030204"/>
            </a:endParaRPr>
          </a:p>
          <a:p>
            <a:pPr lvl="1"/>
            <a:r>
              <a:rPr lang="en-US" sz="2000" dirty="0">
                <a:latin typeface="Calibri" panose="020F0502020204030204"/>
                <a:ea typeface="MS PGothic" panose="020B0600070205080204" pitchFamily="34" charset="-128"/>
                <a:cs typeface="Calibri" panose="020F0502020204030204"/>
              </a:rPr>
              <a:t>Inference is NP-complete</a:t>
            </a:r>
          </a:p>
          <a:p>
            <a:pPr lvl="5"/>
            <a:endParaRPr lang="en-US" sz="900" dirty="0">
              <a:latin typeface="Calibri" panose="020F0502020204030204"/>
              <a:ea typeface="MS PGothic" panose="020B0600070205080204" pitchFamily="34" charset="-128"/>
              <a:cs typeface="Calibri" panose="020F0502020204030204"/>
            </a:endParaRPr>
          </a:p>
          <a:p>
            <a:pPr lvl="1"/>
            <a:r>
              <a:rPr lang="en-US" sz="2000" dirty="0">
                <a:latin typeface="Calibri" panose="020F0502020204030204"/>
                <a:ea typeface="MS PGothic" panose="020B0600070205080204" pitchFamily="34" charset="-128"/>
                <a:cs typeface="Calibri" panose="020F0502020204030204"/>
              </a:rPr>
              <a:t>Sampling (approximate)</a:t>
            </a:r>
          </a:p>
          <a:p>
            <a:pPr lvl="5"/>
            <a:endParaRPr lang="en-US" sz="1200" dirty="0">
              <a:latin typeface="Calibri" panose="020F0502020204030204"/>
              <a:ea typeface="MS PGothic" panose="020B0600070205080204" pitchFamily="34" charset="-128"/>
              <a:cs typeface="Calibri" panose="020F0502020204030204"/>
            </a:endParaRPr>
          </a:p>
          <a:p>
            <a:pPr lvl="3"/>
            <a:endParaRPr lang="en-US" sz="200" dirty="0">
              <a:latin typeface="Calibri" panose="020F0502020204030204"/>
              <a:ea typeface="MS PGothic" panose="020B0600070205080204" pitchFamily="34" charset="-128"/>
              <a:cs typeface="Calibri" panose="020F0502020204030204"/>
            </a:endParaRPr>
          </a:p>
          <a:p>
            <a:r>
              <a:rPr lang="en-US" sz="2400" dirty="0">
                <a:latin typeface="Calibri" panose="020F0502020204030204"/>
                <a:ea typeface="MS PGothic" panose="020B0600070205080204" pitchFamily="34" charset="-128"/>
                <a:cs typeface="Calibri" panose="020F0502020204030204"/>
              </a:rPr>
              <a:t>Learning Bayes</a:t>
            </a:r>
            <a:r>
              <a:rPr lang="en-US" altLang="en-US" sz="2400" dirty="0">
                <a:latin typeface="Calibri" panose="020F0502020204030204"/>
                <a:ea typeface="MS PGothic" panose="020B0600070205080204" pitchFamily="34" charset="-128"/>
                <a:cs typeface="Calibri" panose="020F0502020204030204"/>
              </a:rPr>
              <a:t>’</a:t>
            </a:r>
            <a:r>
              <a:rPr lang="en-US" sz="2400" dirty="0">
                <a:latin typeface="Calibri" panose="020F0502020204030204"/>
                <a:ea typeface="MS PGothic" panose="020B0600070205080204" pitchFamily="34" charset="-128"/>
                <a:cs typeface="Calibri" panose="020F0502020204030204"/>
              </a:rPr>
              <a:t> Nets from Data</a:t>
            </a:r>
          </a:p>
        </p:txBody>
      </p:sp>
      <p:pic>
        <p:nvPicPr>
          <p:cNvPr id="17412"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0" y="1524000"/>
            <a:ext cx="375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0" y="2133600"/>
            <a:ext cx="375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txBox="1">
            <a:spLocks noChangeArrowheads="1"/>
          </p:cNvSpPr>
          <p:nvPr/>
        </p:nvSpPr>
        <p:spPr bwMode="auto">
          <a:xfrm>
            <a:off x="6400800" y="1447800"/>
            <a:ext cx="5410200" cy="4525963"/>
          </a:xfrm>
          <a:prstGeom prst="rect">
            <a:avLst/>
          </a:prstGeom>
          <a:noFill/>
          <a:ln w="9525">
            <a:no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pPr>
              <a:lnSpc>
                <a:spcPct val="90000"/>
              </a:lnSpc>
            </a:pPr>
            <a:r>
              <a:rPr lang="en-US" sz="2800" dirty="0">
                <a:latin typeface="Calibri" panose="020F0502020204030204"/>
                <a:ea typeface="MS PGothic" panose="020B0600070205080204" pitchFamily="34" charset="-128"/>
                <a:cs typeface="Calibri" panose="020F0502020204030204"/>
              </a:rPr>
              <a:t>Examples:</a:t>
            </a:r>
          </a:p>
          <a:p>
            <a:pPr lvl="8">
              <a:lnSpc>
                <a:spcPct val="90000"/>
              </a:lnSpc>
            </a:pPr>
            <a:endParaRPr lang="en-US" sz="1000" dirty="0">
              <a:latin typeface="Calibri" panose="020F0502020204030204"/>
              <a:cs typeface="Calibri" panose="020F0502020204030204"/>
            </a:endParaRPr>
          </a:p>
          <a:p>
            <a:pPr lvl="1">
              <a:lnSpc>
                <a:spcPct val="90000"/>
              </a:lnSpc>
            </a:pPr>
            <a:r>
              <a:rPr lang="en-US" sz="2400" dirty="0">
                <a:latin typeface="Calibri" panose="020F0502020204030204"/>
                <a:cs typeface="Calibri" panose="020F0502020204030204"/>
              </a:rPr>
              <a:t>Posterior probability</a:t>
            </a:r>
          </a:p>
          <a:p>
            <a:pPr lvl="1">
              <a:lnSpc>
                <a:spcPct val="90000"/>
              </a:lnSpc>
            </a:pPr>
            <a:endParaRPr lang="en-US" sz="2400" dirty="0">
              <a:latin typeface="Calibri" panose="020F0502020204030204"/>
              <a:cs typeface="Calibri" panose="020F0502020204030204"/>
            </a:endParaRPr>
          </a:p>
          <a:p>
            <a:pPr lvl="1">
              <a:lnSpc>
                <a:spcPct val="90000"/>
              </a:lnSpc>
            </a:pPr>
            <a:endParaRPr lang="en-US" sz="2400" dirty="0">
              <a:latin typeface="Calibri" panose="020F0502020204030204"/>
              <a:cs typeface="Calibri" panose="020F0502020204030204"/>
            </a:endParaRPr>
          </a:p>
          <a:p>
            <a:pPr lvl="1">
              <a:lnSpc>
                <a:spcPct val="90000"/>
              </a:lnSpc>
            </a:pPr>
            <a:r>
              <a:rPr lang="en-US" sz="2400" dirty="0">
                <a:latin typeface="Calibri" panose="020F0502020204030204"/>
                <a:cs typeface="Calibri" panose="020F0502020204030204"/>
              </a:rPr>
              <a:t>Most likely explanation:</a:t>
            </a:r>
          </a:p>
          <a:p>
            <a:pPr lvl="1">
              <a:lnSpc>
                <a:spcPct val="90000"/>
              </a:lnSpc>
            </a:pPr>
            <a:endParaRPr lang="en-US" sz="2400" dirty="0">
              <a:latin typeface="Calibri" panose="020F0502020204030204"/>
              <a:cs typeface="Calibri" panose="020F0502020204030204"/>
            </a:endParaRPr>
          </a:p>
          <a:p>
            <a:pPr lvl="1">
              <a:lnSpc>
                <a:spcPct val="90000"/>
              </a:lnSpc>
            </a:pPr>
            <a:endParaRPr lang="en-US" sz="2400" dirty="0">
              <a:latin typeface="Calibri" panose="020F0502020204030204"/>
              <a:cs typeface="Calibri" panose="020F0502020204030204"/>
            </a:endParaRPr>
          </a:p>
          <a:p>
            <a:pPr lvl="1">
              <a:lnSpc>
                <a:spcPct val="90000"/>
              </a:lnSpc>
            </a:pPr>
            <a:endParaRPr lang="en-US" sz="2400" dirty="0">
              <a:latin typeface="Calibri" panose="020F0502020204030204"/>
              <a:cs typeface="Calibri" panose="020F0502020204030204"/>
            </a:endParaRPr>
          </a:p>
        </p:txBody>
      </p:sp>
      <p:sp>
        <p:nvSpPr>
          <p:cNvPr id="19457" name="Rectangle 2"/>
          <p:cNvSpPr>
            <a:spLocks noGrp="1" noChangeArrowheads="1"/>
          </p:cNvSpPr>
          <p:nvPr>
            <p:ph type="title"/>
          </p:nvPr>
        </p:nvSpPr>
        <p:spPr/>
        <p:txBody>
          <a:bodyPr/>
          <a:lstStyle/>
          <a:p>
            <a:r>
              <a:rPr lang="en-US">
                <a:latin typeface="Calibri" panose="020F0502020204030204"/>
                <a:ea typeface="MS PGothic" panose="020B0600070205080204" pitchFamily="34" charset="-128"/>
                <a:cs typeface="Calibri" panose="020F0502020204030204"/>
              </a:rPr>
              <a:t>Inference</a:t>
            </a:r>
          </a:p>
        </p:txBody>
      </p:sp>
      <p:sp>
        <p:nvSpPr>
          <p:cNvPr id="19458" name="Rectangle 3"/>
          <p:cNvSpPr>
            <a:spLocks noGrp="1" noChangeArrowheads="1"/>
          </p:cNvSpPr>
          <p:nvPr>
            <p:ph idx="1"/>
          </p:nvPr>
        </p:nvSpPr>
        <p:spPr>
          <a:xfrm>
            <a:off x="457200" y="1447800"/>
            <a:ext cx="5410200" cy="4525963"/>
          </a:xfrm>
        </p:spPr>
        <p:txBody>
          <a:bodyPr/>
          <a:lstStyle/>
          <a:p>
            <a:pPr>
              <a:lnSpc>
                <a:spcPct val="90000"/>
              </a:lnSpc>
            </a:pPr>
            <a:r>
              <a:rPr lang="en-US" sz="2800" dirty="0">
                <a:latin typeface="Calibri" panose="020F0502020204030204"/>
                <a:ea typeface="MS PGothic" panose="020B0600070205080204" pitchFamily="34" charset="-128"/>
                <a:cs typeface="Calibri" panose="020F0502020204030204"/>
              </a:rPr>
              <a:t>Inference: calculating some useful quantity from a joint probability distribution</a:t>
            </a:r>
          </a:p>
          <a:p>
            <a:pPr lvl="8">
              <a:lnSpc>
                <a:spcPct val="90000"/>
              </a:lnSpc>
            </a:pPr>
            <a:endParaRPr lang="en-US" sz="1600" dirty="0">
              <a:latin typeface="Calibri" panose="020F0502020204030204"/>
              <a:ea typeface="MS PGothic" panose="020B0600070205080204" pitchFamily="34" charset="-128"/>
              <a:cs typeface="Calibri" panose="020F0502020204030204"/>
            </a:endParaRPr>
          </a:p>
          <a:p>
            <a:pPr lvl="1">
              <a:lnSpc>
                <a:spcPct val="90000"/>
              </a:lnSpc>
            </a:pPr>
            <a:endParaRPr lang="en-US" sz="2400" dirty="0">
              <a:latin typeface="Calibri" panose="020F0502020204030204"/>
              <a:ea typeface="MS PGothic" panose="020B0600070205080204" pitchFamily="34" charset="-128"/>
              <a:cs typeface="Calibri" panose="020F0502020204030204"/>
            </a:endParaRPr>
          </a:p>
          <a:p>
            <a:pPr lvl="1">
              <a:lnSpc>
                <a:spcPct val="90000"/>
              </a:lnSpc>
            </a:pPr>
            <a:endParaRPr lang="en-US" sz="2400" dirty="0">
              <a:latin typeface="Calibri" panose="020F0502020204030204"/>
              <a:ea typeface="MS PGothic" panose="020B0600070205080204" pitchFamily="34" charset="-128"/>
              <a:cs typeface="Calibri" panose="020F0502020204030204"/>
            </a:endParaRPr>
          </a:p>
        </p:txBody>
      </p:sp>
      <p:pic>
        <p:nvPicPr>
          <p:cNvPr id="19459" name="Picture 15"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2667000"/>
            <a:ext cx="37338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16" descr="txp_fig"/>
          <p:cNvPicPr>
            <a:picLocks noChangeAspect="1" noChangeArrowheads="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7239000" y="3886200"/>
            <a:ext cx="441325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800" y="4367513"/>
            <a:ext cx="10285809" cy="24771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a:latin typeface="Calibri" panose="020F0502020204030204"/>
                <a:cs typeface="Calibri" panose="020F0502020204030204"/>
              </a:rPr>
              <a:t>Inference 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a:latin typeface="Calibri" panose="020F0502020204030204"/>
                <a:cs typeface="Calibri" panose="020F0502020204030204"/>
              </a:rPr>
              <a:t>General case:</a:t>
            </a:r>
          </a:p>
          <a:p>
            <a:pPr lvl="1" eaLnBrk="1" hangingPunct="1">
              <a:lnSpc>
                <a:spcPct val="80000"/>
              </a:lnSpc>
            </a:pPr>
            <a:r>
              <a:rPr lang="en-US" sz="1800" dirty="0">
                <a:latin typeface="Calibri" panose="020F0502020204030204"/>
                <a:cs typeface="Calibri" panose="020F0502020204030204"/>
              </a:rPr>
              <a:t>Evidence variables: </a:t>
            </a:r>
          </a:p>
          <a:p>
            <a:pPr lvl="1" eaLnBrk="1" hangingPunct="1">
              <a:lnSpc>
                <a:spcPct val="80000"/>
              </a:lnSpc>
            </a:pPr>
            <a:r>
              <a:rPr lang="en-US" sz="1800" dirty="0">
                <a:latin typeface="Calibri" panose="020F0502020204030204"/>
                <a:cs typeface="Calibri" panose="020F0502020204030204"/>
              </a:rPr>
              <a:t>Query* variable:</a:t>
            </a:r>
          </a:p>
          <a:p>
            <a:pPr lvl="1" eaLnBrk="1" hangingPunct="1">
              <a:lnSpc>
                <a:spcPct val="80000"/>
              </a:lnSpc>
            </a:pPr>
            <a:r>
              <a:rPr lang="en-US" sz="1800" dirty="0">
                <a:latin typeface="Calibri" panose="020F0502020204030204"/>
                <a:cs typeface="Calibri" panose="020F0502020204030204"/>
              </a:rPr>
              <a:t>Hidden variables:</a:t>
            </a:r>
          </a:p>
          <a:p>
            <a:pPr lvl="1" eaLnBrk="1" hangingPunct="1">
              <a:lnSpc>
                <a:spcPct val="80000"/>
              </a:lnSpc>
            </a:pPr>
            <a:endParaRPr lang="en-US" sz="1600" dirty="0">
              <a:latin typeface="Calibri" panose="020F0502020204030204"/>
              <a:cs typeface="Calibri" panose="020F0502020204030204"/>
            </a:endParaRPr>
          </a:p>
          <a:p>
            <a:pPr lvl="1" eaLnBrk="1" hangingPunct="1">
              <a:lnSpc>
                <a:spcPct val="80000"/>
              </a:lnSpc>
            </a:pPr>
            <a:endParaRPr lang="en-US" sz="1600" dirty="0">
              <a:latin typeface="Calibri" panose="020F0502020204030204"/>
              <a:cs typeface="Calibri" panose="020F0502020204030204"/>
            </a:endParaRPr>
          </a:p>
        </p:txBody>
      </p:sp>
      <p:pic>
        <p:nvPicPr>
          <p:cNvPr id="18436" name="Picture 5" descr="txp_fig"/>
          <p:cNvPicPr>
            <a:picLocks noChangeAspect="1" noChangeArrowheads="1"/>
          </p:cNvPicPr>
          <p:nvPr>
            <p:custDataLst>
              <p:tags r:id="rId1"/>
            </p:custDataLst>
          </p:nvPr>
        </p:nvPicPr>
        <p:blipFill>
          <a:blip r:embed="rId12">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8">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00" name="AutoShape 20"/>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panose="020F0502020204030204"/>
              <a:cs typeface="Calibri" panose="020F0502020204030204"/>
            </a:endParaRPr>
          </a:p>
        </p:txBody>
      </p:sp>
      <p:pic>
        <p:nvPicPr>
          <p:cNvPr id="1044501" name="Picture 21" descr="txp_fig"/>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5" name="AutoShape 22"/>
          <p:cNvSpPr/>
          <p:nvPr/>
        </p:nvSpPr>
        <p:spPr bwMode="auto">
          <a:xfrm>
            <a:off x="5379898" y="1559239"/>
            <a:ext cx="228600" cy="914400"/>
          </a:xfrm>
          <a:prstGeom prst="rightBrace">
            <a:avLst>
              <a:gd name="adj1" fmla="val 33333"/>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Calibri" panose="020F0502020204030204"/>
              <a:cs typeface="Calibri" panose="020F0502020204030204"/>
            </a:endParaRPr>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i="1" dirty="0">
                <a:latin typeface="Calibri" panose="020F0502020204030204"/>
                <a:cs typeface="Calibri" panose="020F0502020204030204"/>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1400" i="1" dirty="0">
                <a:latin typeface="Calibri" panose="020F0502020204030204"/>
                <a:cs typeface="Calibri" panose="020F0502020204030204"/>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pPr>
              <a:lnSpc>
                <a:spcPct val="80000"/>
              </a:lnSpc>
            </a:pPr>
            <a:r>
              <a:rPr lang="en-US" sz="2000" dirty="0">
                <a:latin typeface="Calibri" panose="020F0502020204030204"/>
                <a:cs typeface="Calibri" panose="020F0502020204030204"/>
              </a:rPr>
              <a:t>We want:</a:t>
            </a:r>
          </a:p>
          <a:p>
            <a:pPr lvl="1">
              <a:lnSpc>
                <a:spcPct val="80000"/>
              </a:lnSpc>
            </a:pPr>
            <a:endParaRPr lang="en-US" sz="1600" dirty="0">
              <a:latin typeface="Calibri" panose="020F0502020204030204"/>
              <a:cs typeface="Calibri" panose="020F0502020204030204"/>
            </a:endParaRPr>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pPr>
              <a:lnSpc>
                <a:spcPct val="80000"/>
              </a:lnSpc>
            </a:pPr>
            <a:r>
              <a:rPr lang="en-US" sz="2000" dirty="0">
                <a:latin typeface="Calibri" panose="020F0502020204030204"/>
                <a:cs typeface="Calibri" panose="020F0502020204030204"/>
              </a:rPr>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pPr>
              <a:lnSpc>
                <a:spcPct val="80000"/>
              </a:lnSpc>
            </a:pPr>
            <a:r>
              <a:rPr lang="en-US" sz="2000" dirty="0">
                <a:latin typeface="Calibri" panose="020F0502020204030204"/>
                <a:cs typeface="Calibri" panose="020F0502020204030204"/>
              </a:rPr>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pPr>
              <a:lnSpc>
                <a:spcPct val="80000"/>
              </a:lnSpc>
            </a:pPr>
            <a:r>
              <a:rPr lang="en-US" sz="2000" dirty="0">
                <a:latin typeface="Calibri" panose="020F0502020204030204"/>
                <a:cs typeface="Calibri" panose="020F0502020204030204"/>
              </a:rPr>
              <a:t>Step 3: Normalize</a:t>
            </a:r>
          </a:p>
          <a:p>
            <a:pPr>
              <a:lnSpc>
                <a:spcPct val="80000"/>
              </a:lnSpc>
            </a:pPr>
            <a:endParaRPr lang="en-US" sz="2000" dirty="0">
              <a:latin typeface="Calibri" panose="020F0502020204030204"/>
              <a:cs typeface="Calibri" panose="020F0502020204030204"/>
            </a:endParaRPr>
          </a:p>
        </p:txBody>
      </p:sp>
      <p:pic>
        <p:nvPicPr>
          <p:cNvPr id="2" name="Picture 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pic>
      <p:pic>
        <p:nvPicPr>
          <p:cNvPr id="10" name="Picture 9" descr="latex-image-1.pdf"/>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dirty="0">
                <a:latin typeface="Calibri" panose="020F0502020204030204"/>
                <a:ea typeface="MS PGothic" panose="020B0600070205080204" pitchFamily="34" charset="-128"/>
                <a:cs typeface="Calibri" panose="020F0502020204030204"/>
              </a:rPr>
              <a:t>Inference by Enumeration in Bayes’ Net</a:t>
            </a:r>
          </a:p>
        </p:txBody>
      </p:sp>
      <p:sp>
        <p:nvSpPr>
          <p:cNvPr id="20482" name="Rectangle 3"/>
          <p:cNvSpPr>
            <a:spLocks noGrp="1" noChangeArrowheads="1"/>
          </p:cNvSpPr>
          <p:nvPr>
            <p:ph idx="1"/>
          </p:nvPr>
        </p:nvSpPr>
        <p:spPr>
          <a:xfrm>
            <a:off x="304800" y="1219200"/>
            <a:ext cx="7391400" cy="4729164"/>
          </a:xfrm>
        </p:spPr>
        <p:txBody>
          <a:bodyPr/>
          <a:lstStyle/>
          <a:p>
            <a:r>
              <a:rPr lang="en-US" sz="2400" dirty="0">
                <a:latin typeface="Calibri" panose="020F0502020204030204"/>
                <a:ea typeface="MS PGothic" panose="020B0600070205080204" pitchFamily="34" charset="-128"/>
                <a:cs typeface="Calibri" panose="020F0502020204030204"/>
              </a:rPr>
              <a:t>Given unlimited time, inference in BNs is easy</a:t>
            </a:r>
          </a:p>
          <a:p>
            <a:pPr lvl="7"/>
            <a:endParaRPr lang="en-US" sz="500" dirty="0">
              <a:latin typeface="Calibri" panose="020F0502020204030204"/>
              <a:ea typeface="MS PGothic" panose="020B0600070205080204" pitchFamily="34" charset="-128"/>
              <a:cs typeface="Calibri" panose="020F0502020204030204"/>
            </a:endParaRPr>
          </a:p>
          <a:p>
            <a:r>
              <a:rPr lang="en-US" sz="2400" dirty="0">
                <a:latin typeface="Calibri" panose="020F0502020204030204"/>
                <a:ea typeface="MS PGothic" panose="020B0600070205080204" pitchFamily="34" charset="-128"/>
                <a:cs typeface="Calibri" panose="020F0502020204030204"/>
              </a:rPr>
              <a:t>Reminder of inference by enumeration by example:</a:t>
            </a:r>
          </a:p>
        </p:txBody>
      </p:sp>
      <p:sp>
        <p:nvSpPr>
          <p:cNvPr id="19" name="Oval 4"/>
          <p:cNvSpPr>
            <a:spLocks noChangeArrowheads="1"/>
          </p:cNvSpPr>
          <p:nvPr/>
        </p:nvSpPr>
        <p:spPr bwMode="auto">
          <a:xfrm>
            <a:off x="8360174" y="1303999"/>
            <a:ext cx="762000" cy="762000"/>
          </a:xfrm>
          <a:prstGeom prst="ellipse">
            <a:avLst/>
          </a:prstGeom>
          <a:solidFill>
            <a:schemeClr val="bg1"/>
          </a:solidFill>
          <a:ln w="28575">
            <a:solidFill>
              <a:schemeClr val="tx1"/>
            </a:solidFill>
            <a:round/>
          </a:ln>
        </p:spPr>
        <p:txBody>
          <a:bodyPr wrap="none" anchor="ctr"/>
          <a:lstStyle/>
          <a:p>
            <a:pPr algn="ctr"/>
            <a:r>
              <a:rPr lang="en-US" sz="2800" i="1" dirty="0">
                <a:latin typeface="Calibri" panose="020F0502020204030204"/>
                <a:cs typeface="Calibri" panose="020F0502020204030204"/>
              </a:rPr>
              <a:t>B</a:t>
            </a:r>
            <a:endParaRPr lang="en-US" sz="2800" baseline="-25000" dirty="0">
              <a:latin typeface="Calibri" panose="020F0502020204030204"/>
              <a:cs typeface="Calibri" panose="020F0502020204030204"/>
            </a:endParaRPr>
          </a:p>
        </p:txBody>
      </p:sp>
      <p:sp>
        <p:nvSpPr>
          <p:cNvPr id="20" name="Oval 4"/>
          <p:cNvSpPr>
            <a:spLocks noChangeArrowheads="1"/>
          </p:cNvSpPr>
          <p:nvPr/>
        </p:nvSpPr>
        <p:spPr bwMode="auto">
          <a:xfrm>
            <a:off x="10468306" y="1303999"/>
            <a:ext cx="762000" cy="762000"/>
          </a:xfrm>
          <a:prstGeom prst="ellipse">
            <a:avLst/>
          </a:prstGeom>
          <a:solidFill>
            <a:schemeClr val="bg1"/>
          </a:solidFill>
          <a:ln w="28575">
            <a:solidFill>
              <a:schemeClr val="tx1"/>
            </a:solidFill>
            <a:round/>
          </a:ln>
        </p:spPr>
        <p:txBody>
          <a:bodyPr wrap="none" anchor="ctr"/>
          <a:lstStyle/>
          <a:p>
            <a:pPr algn="ctr"/>
            <a:r>
              <a:rPr lang="en-US" sz="2800" i="1" dirty="0">
                <a:latin typeface="Calibri" panose="020F0502020204030204"/>
                <a:cs typeface="Calibri" panose="020F0502020204030204"/>
              </a:rPr>
              <a:t>E</a:t>
            </a:r>
            <a:endParaRPr lang="en-US" sz="2800" baseline="-25000" dirty="0">
              <a:latin typeface="Calibri" panose="020F0502020204030204"/>
              <a:cs typeface="Calibri" panose="020F0502020204030204"/>
            </a:endParaRPr>
          </a:p>
        </p:txBody>
      </p:sp>
      <p:sp>
        <p:nvSpPr>
          <p:cNvPr id="21" name="Oval 4"/>
          <p:cNvSpPr>
            <a:spLocks noChangeArrowheads="1"/>
          </p:cNvSpPr>
          <p:nvPr/>
        </p:nvSpPr>
        <p:spPr bwMode="auto">
          <a:xfrm>
            <a:off x="9457653" y="2415866"/>
            <a:ext cx="762000" cy="762000"/>
          </a:xfrm>
          <a:prstGeom prst="ellipse">
            <a:avLst/>
          </a:prstGeom>
          <a:solidFill>
            <a:schemeClr val="bg1"/>
          </a:solidFill>
          <a:ln w="28575">
            <a:solidFill>
              <a:schemeClr val="tx1"/>
            </a:solidFill>
            <a:round/>
          </a:ln>
        </p:spPr>
        <p:txBody>
          <a:bodyPr wrap="none" anchor="ctr"/>
          <a:lstStyle/>
          <a:p>
            <a:pPr algn="ctr"/>
            <a:r>
              <a:rPr lang="en-US" sz="2800" i="1" dirty="0">
                <a:latin typeface="Calibri" panose="020F0502020204030204"/>
                <a:cs typeface="Calibri" panose="020F0502020204030204"/>
              </a:rPr>
              <a:t>A</a:t>
            </a:r>
            <a:endParaRPr lang="en-US" sz="2800" baseline="-25000" dirty="0">
              <a:latin typeface="Calibri" panose="020F0502020204030204"/>
              <a:cs typeface="Calibri" panose="020F0502020204030204"/>
            </a:endParaRPr>
          </a:p>
        </p:txBody>
      </p:sp>
      <p:sp>
        <p:nvSpPr>
          <p:cNvPr id="22" name="Oval 4"/>
          <p:cNvSpPr>
            <a:spLocks noChangeArrowheads="1"/>
          </p:cNvSpPr>
          <p:nvPr/>
        </p:nvSpPr>
        <p:spPr bwMode="auto">
          <a:xfrm>
            <a:off x="10583206" y="3670658"/>
            <a:ext cx="762000" cy="762000"/>
          </a:xfrm>
          <a:prstGeom prst="ellipse">
            <a:avLst/>
          </a:prstGeom>
          <a:solidFill>
            <a:schemeClr val="bg1"/>
          </a:solidFill>
          <a:ln w="28575">
            <a:solidFill>
              <a:schemeClr val="tx1"/>
            </a:solidFill>
            <a:round/>
          </a:ln>
        </p:spPr>
        <p:txBody>
          <a:bodyPr wrap="none" anchor="ctr"/>
          <a:lstStyle/>
          <a:p>
            <a:pPr algn="ctr"/>
            <a:r>
              <a:rPr lang="en-US" sz="2800" i="1" dirty="0">
                <a:latin typeface="Calibri" panose="020F0502020204030204"/>
                <a:cs typeface="Calibri" panose="020F0502020204030204"/>
              </a:rPr>
              <a:t>M</a:t>
            </a:r>
            <a:endParaRPr lang="en-US" sz="2800" baseline="-25000" dirty="0">
              <a:latin typeface="Calibri" panose="020F0502020204030204"/>
              <a:cs typeface="Calibri" panose="020F0502020204030204"/>
            </a:endParaRPr>
          </a:p>
        </p:txBody>
      </p:sp>
      <p:sp>
        <p:nvSpPr>
          <p:cNvPr id="23" name="Oval 4"/>
          <p:cNvSpPr>
            <a:spLocks noChangeArrowheads="1"/>
          </p:cNvSpPr>
          <p:nvPr/>
        </p:nvSpPr>
        <p:spPr bwMode="auto">
          <a:xfrm>
            <a:off x="8527913" y="3670658"/>
            <a:ext cx="762000" cy="762000"/>
          </a:xfrm>
          <a:prstGeom prst="ellipse">
            <a:avLst/>
          </a:prstGeom>
          <a:solidFill>
            <a:schemeClr val="bg1"/>
          </a:solidFill>
          <a:ln w="28575">
            <a:solidFill>
              <a:schemeClr val="tx1"/>
            </a:solidFill>
            <a:round/>
          </a:ln>
        </p:spPr>
        <p:txBody>
          <a:bodyPr wrap="none" anchor="ctr"/>
          <a:lstStyle/>
          <a:p>
            <a:pPr algn="ctr"/>
            <a:r>
              <a:rPr lang="en-US" sz="2800" i="1" dirty="0">
                <a:latin typeface="Calibri" panose="020F0502020204030204"/>
                <a:cs typeface="Calibri" panose="020F0502020204030204"/>
              </a:rPr>
              <a:t>J</a:t>
            </a:r>
            <a:endParaRPr lang="en-US" sz="2800" baseline="-25000" dirty="0">
              <a:latin typeface="Calibri" panose="020F0502020204030204"/>
              <a:cs typeface="Calibri" panose="020F0502020204030204"/>
            </a:endParaRPr>
          </a:p>
        </p:txBody>
      </p:sp>
      <p:cxnSp>
        <p:nvCxnSpPr>
          <p:cNvPr id="24" name="AutoShape 6"/>
          <p:cNvCxnSpPr>
            <a:cxnSpLocks noChangeShapeType="1"/>
            <a:endCxn id="22" idx="1"/>
          </p:cNvCxnSpPr>
          <p:nvPr/>
        </p:nvCxnSpPr>
        <p:spPr bwMode="auto">
          <a:xfrm>
            <a:off x="10111369" y="3072138"/>
            <a:ext cx="583429" cy="710112"/>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25" name="AutoShape 6"/>
          <p:cNvCxnSpPr>
            <a:cxnSpLocks noChangeShapeType="1"/>
            <a:endCxn id="23" idx="7"/>
          </p:cNvCxnSpPr>
          <p:nvPr/>
        </p:nvCxnSpPr>
        <p:spPr bwMode="auto">
          <a:xfrm flipH="1">
            <a:off x="9178321" y="3072138"/>
            <a:ext cx="394232" cy="710112"/>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26" name="AutoShape 6"/>
          <p:cNvCxnSpPr>
            <a:cxnSpLocks noChangeShapeType="1"/>
            <a:stCxn id="20" idx="3"/>
            <a:endCxn id="21" idx="7"/>
          </p:cNvCxnSpPr>
          <p:nvPr/>
        </p:nvCxnSpPr>
        <p:spPr bwMode="auto">
          <a:xfrm flipH="1">
            <a:off x="10108061" y="1954407"/>
            <a:ext cx="471837" cy="573051"/>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cxnSp>
        <p:nvCxnSpPr>
          <p:cNvPr id="27" name="AutoShape 6"/>
          <p:cNvCxnSpPr>
            <a:cxnSpLocks noChangeShapeType="1"/>
            <a:stCxn id="19" idx="5"/>
            <a:endCxn id="21" idx="1"/>
          </p:cNvCxnSpPr>
          <p:nvPr/>
        </p:nvCxnSpPr>
        <p:spPr bwMode="auto">
          <a:xfrm>
            <a:off x="9010582" y="1954407"/>
            <a:ext cx="558663" cy="573051"/>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514600"/>
            <a:ext cx="2362200" cy="370345"/>
          </a:xfrm>
          <a:prstGeom prst="rect">
            <a:avLst/>
          </a:prstGeom>
        </p:spPr>
      </p:pic>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438400"/>
            <a:ext cx="3048000" cy="407133"/>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3352800"/>
            <a:ext cx="3390249" cy="726482"/>
          </a:xfrm>
          <a:prstGeom prst="rect">
            <a:avLst/>
          </a:prstGeom>
        </p:spPr>
      </p:pic>
      <p:pic>
        <p:nvPicPr>
          <p:cNvPr id="7" name="Picture 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600" y="4419600"/>
            <a:ext cx="6324600" cy="765759"/>
          </a:xfrm>
          <a:prstGeom prst="rect">
            <a:avLst/>
          </a:prstGeom>
        </p:spPr>
      </p:pic>
      <p:pic>
        <p:nvPicPr>
          <p:cNvPr id="8" name="Picture 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486400"/>
            <a:ext cx="12192000" cy="7089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latin typeface="Calibri" panose="020F0502020204030204"/>
                <a:ea typeface="MS PGothic" panose="020B0600070205080204" pitchFamily="34" charset="-128"/>
                <a:cs typeface="Calibri" panose="020F0502020204030204"/>
              </a:rPr>
              <a:t>Inference by Enumeration?</a:t>
            </a:r>
          </a:p>
        </p:txBody>
      </p:sp>
      <p:pic>
        <p:nvPicPr>
          <p:cNvPr id="2253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0" y="1600200"/>
            <a:ext cx="6380163"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6019800"/>
            <a:ext cx="7162800" cy="4699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217306" y="139348"/>
            <a:ext cx="11816644" cy="1325563"/>
          </a:xfrm>
        </p:spPr>
        <p:txBody>
          <a:bodyPr/>
          <a:lstStyle/>
          <a:p>
            <a:r>
              <a:rPr lang="en-US" dirty="0">
                <a:latin typeface="Calibri" panose="020F0502020204030204"/>
                <a:ea typeface="MS PGothic" panose="020B0600070205080204" pitchFamily="34" charset="-128"/>
                <a:cs typeface="Calibri" panose="020F0502020204030204"/>
              </a:rPr>
              <a:t>Inference by Enumeration vs. Variable Elimination</a:t>
            </a:r>
          </a:p>
        </p:txBody>
      </p:sp>
      <p:sp>
        <p:nvSpPr>
          <p:cNvPr id="23554" name="Content Placeholder 2"/>
          <p:cNvSpPr>
            <a:spLocks noGrp="1"/>
          </p:cNvSpPr>
          <p:nvPr>
            <p:ph idx="1"/>
          </p:nvPr>
        </p:nvSpPr>
        <p:spPr>
          <a:xfrm>
            <a:off x="76200" y="1219200"/>
            <a:ext cx="5867400" cy="1295400"/>
          </a:xfrm>
        </p:spPr>
        <p:txBody>
          <a:bodyPr/>
          <a:lstStyle/>
          <a:p>
            <a:r>
              <a:rPr lang="en-US" sz="2400" dirty="0">
                <a:latin typeface="Calibri" panose="020F0502020204030204"/>
                <a:ea typeface="MS PGothic" panose="020B0600070205080204" pitchFamily="34" charset="-128"/>
                <a:cs typeface="Calibri" panose="020F0502020204030204"/>
              </a:rPr>
              <a:t>Why is inference by enumeration so slow?</a:t>
            </a:r>
          </a:p>
          <a:p>
            <a:pPr lvl="1"/>
            <a:r>
              <a:rPr lang="en-US" sz="2000" dirty="0">
                <a:latin typeface="Calibri" panose="020F0502020204030204"/>
                <a:ea typeface="MS PGothic" panose="020B0600070205080204" pitchFamily="34" charset="-128"/>
                <a:cs typeface="Calibri" panose="020F0502020204030204"/>
              </a:rPr>
              <a:t>You join up the whole joint distribution before you sum out the hidden variables</a:t>
            </a:r>
          </a:p>
          <a:p>
            <a:pPr lvl="1"/>
            <a:endParaRPr lang="en-US" sz="1800" dirty="0">
              <a:latin typeface="Calibri" panose="020F0502020204030204"/>
              <a:ea typeface="MS PGothic" panose="020B0600070205080204" pitchFamily="34" charset="-128"/>
              <a:cs typeface="Calibri" panose="020F0502020204030204"/>
            </a:endParaRPr>
          </a:p>
          <a:p>
            <a:pPr lvl="1"/>
            <a:endParaRPr lang="en-US" sz="1800" dirty="0">
              <a:latin typeface="Calibri" panose="020F0502020204030204"/>
              <a:ea typeface="MS PGothic" panose="020B0600070205080204" pitchFamily="34" charset="-128"/>
              <a:cs typeface="Calibri" panose="020F0502020204030204"/>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895600"/>
            <a:ext cx="5181600" cy="3454400"/>
          </a:xfrm>
          <a:prstGeom prst="rect">
            <a:avLst/>
          </a:prstGeom>
        </p:spPr>
      </p:pic>
      <p:sp>
        <p:nvSpPr>
          <p:cNvPr id="6" name="Content Placeholder 2"/>
          <p:cNvSpPr txBox="1"/>
          <p:nvPr/>
        </p:nvSpPr>
        <p:spPr bwMode="auto">
          <a:xfrm>
            <a:off x="6096000" y="1219200"/>
            <a:ext cx="6096000" cy="4729164"/>
          </a:xfrm>
          <a:prstGeom prst="rect">
            <a:avLst/>
          </a:prstGeom>
          <a:noFill/>
          <a:ln w="9525">
            <a:no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r>
              <a:rPr lang="en-US" sz="2400" dirty="0">
                <a:latin typeface="Calibri" panose="020F0502020204030204"/>
                <a:ea typeface="MS PGothic" panose="020B0600070205080204" pitchFamily="34" charset="-128"/>
                <a:cs typeface="Calibri" panose="020F0502020204030204"/>
              </a:rPr>
              <a:t>Idea: interleave joining and marginalizing!</a:t>
            </a:r>
          </a:p>
          <a:p>
            <a:pPr lvl="1"/>
            <a:r>
              <a:rPr lang="en-US" sz="2000" dirty="0">
                <a:latin typeface="Calibri" panose="020F0502020204030204"/>
                <a:cs typeface="Calibri" panose="020F0502020204030204"/>
              </a:rPr>
              <a:t>Called </a:t>
            </a:r>
            <a:r>
              <a:rPr lang="ja-JP" altLang="en-US" sz="2000" dirty="0">
                <a:latin typeface="Calibri" panose="020F0502020204030204"/>
                <a:cs typeface="Calibri" panose="020F0502020204030204"/>
              </a:rPr>
              <a:t>“</a:t>
            </a:r>
            <a:r>
              <a:rPr lang="en-US" altLang="ja-JP" sz="2000" dirty="0">
                <a:latin typeface="Calibri" panose="020F0502020204030204"/>
                <a:cs typeface="Calibri" panose="020F0502020204030204"/>
              </a:rPr>
              <a:t>Variable Elimination</a:t>
            </a:r>
            <a:r>
              <a:rPr lang="ja-JP" altLang="en-US" sz="2000" dirty="0">
                <a:latin typeface="Calibri" panose="020F0502020204030204"/>
                <a:cs typeface="Calibri" panose="020F0502020204030204"/>
              </a:rPr>
              <a:t>”</a:t>
            </a:r>
            <a:endParaRPr lang="en-US" altLang="ja-JP" sz="2000" dirty="0">
              <a:latin typeface="Calibri" panose="020F0502020204030204"/>
              <a:cs typeface="Calibri" panose="020F0502020204030204"/>
            </a:endParaRPr>
          </a:p>
          <a:p>
            <a:pPr lvl="1"/>
            <a:r>
              <a:rPr lang="en-US" sz="2000" dirty="0">
                <a:latin typeface="Calibri" panose="020F0502020204030204"/>
                <a:cs typeface="Calibri" panose="020F0502020204030204"/>
              </a:rPr>
              <a:t>Still NP-hard, but usually much faster than inference by enumeration</a:t>
            </a:r>
          </a:p>
          <a:p>
            <a:pPr lvl="1"/>
            <a:endParaRPr lang="en-US" sz="2000" dirty="0">
              <a:latin typeface="Calibri" panose="020F0502020204030204"/>
              <a:cs typeface="Calibri" panose="020F0502020204030204"/>
            </a:endParaRPr>
          </a:p>
          <a:p>
            <a:pPr lvl="1"/>
            <a:endParaRPr lang="en-US" sz="2000" dirty="0">
              <a:latin typeface="Calibri" panose="020F0502020204030204"/>
              <a:cs typeface="Calibri" panose="020F0502020204030204"/>
            </a:endParaRPr>
          </a:p>
          <a:p>
            <a:pPr lvl="1"/>
            <a:endParaRPr lang="en-US" sz="2000" dirty="0">
              <a:latin typeface="Calibri" panose="020F0502020204030204"/>
              <a:cs typeface="Calibri" panose="020F0502020204030204"/>
            </a:endParaRPr>
          </a:p>
          <a:p>
            <a:pPr lvl="1"/>
            <a:endParaRPr lang="en-US" sz="2000" dirty="0">
              <a:latin typeface="Calibri" panose="020F0502020204030204"/>
              <a:cs typeface="Calibri" panose="020F0502020204030204"/>
            </a:endParaRPr>
          </a:p>
          <a:p>
            <a:pPr lvl="1"/>
            <a:endParaRPr lang="en-US" sz="2000" dirty="0">
              <a:latin typeface="Calibri" panose="020F0502020204030204"/>
              <a:cs typeface="Calibri" panose="020F0502020204030204"/>
            </a:endParaRPr>
          </a:p>
          <a:p>
            <a:pPr lvl="1"/>
            <a:endParaRPr lang="en-US" sz="2000" dirty="0">
              <a:latin typeface="Calibri" panose="020F0502020204030204"/>
              <a:cs typeface="Calibri" panose="020F0502020204030204"/>
            </a:endParaRPr>
          </a:p>
          <a:p>
            <a:pPr lvl="1"/>
            <a:endParaRPr lang="en-US" sz="2000" dirty="0">
              <a:latin typeface="Calibri" panose="020F0502020204030204"/>
              <a:cs typeface="Calibri" panose="020F0502020204030204"/>
            </a:endParaRPr>
          </a:p>
          <a:p>
            <a:pPr lvl="1"/>
            <a:endParaRPr lang="en-US" sz="2000" dirty="0">
              <a:latin typeface="Calibri" panose="020F0502020204030204"/>
              <a:cs typeface="Calibri" panose="020F0502020204030204"/>
            </a:endParaRPr>
          </a:p>
          <a:p>
            <a:pPr lvl="1"/>
            <a:endParaRPr lang="en-US" sz="2000" dirty="0">
              <a:latin typeface="Calibri" panose="020F0502020204030204"/>
              <a:cs typeface="Calibri" panose="020F0502020204030204"/>
            </a:endParaRPr>
          </a:p>
          <a:p>
            <a:pPr lvl="1"/>
            <a:endParaRPr lang="en-US" sz="2000" dirty="0">
              <a:latin typeface="Calibri" panose="020F0502020204030204"/>
              <a:cs typeface="Calibri" panose="020F0502020204030204"/>
            </a:endParaRPr>
          </a:p>
          <a:p>
            <a:pPr lvl="1"/>
            <a:r>
              <a:rPr lang="en-US" sz="2000" dirty="0">
                <a:latin typeface="Calibri" panose="020F0502020204030204"/>
                <a:cs typeface="Calibri" panose="020F0502020204030204"/>
              </a:rPr>
              <a:t>First we’ll need some new notation: factors</a:t>
            </a:r>
          </a:p>
          <a:p>
            <a:pPr lvl="1"/>
            <a:endParaRPr lang="en-US" sz="2000" dirty="0">
              <a:latin typeface="Calibri" panose="020F0502020204030204"/>
              <a:cs typeface="Calibri" panose="020F0502020204030204"/>
            </a:endParaRPr>
          </a:p>
          <a:p>
            <a:pPr lvl="1"/>
            <a:endParaRPr lang="en-US" sz="2000" dirty="0">
              <a:latin typeface="Calibri" panose="020F0502020204030204"/>
              <a:cs typeface="Calibri" panose="020F0502020204030204"/>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2231" y="3200400"/>
            <a:ext cx="5567369" cy="28193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5.4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不确定性推理类型</a:t>
            </a:r>
            <a:endParaRPr 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4" name="Text Box 3"/>
          <p:cNvSpPr txBox="1">
            <a:spLocks noChangeArrowheads="1"/>
          </p:cNvSpPr>
          <p:nvPr/>
        </p:nvSpPr>
        <p:spPr bwMode="auto">
          <a:xfrm>
            <a:off x="3327046" y="3963145"/>
            <a:ext cx="838200" cy="101784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kumimoji="1" lang="zh-CN" altLang="en-US" sz="2000" b="1">
                <a:latin typeface="Times New Roman" panose="02020603050405020304" pitchFamily="18" charset="0"/>
                <a:ea typeface="楷体_GB2312" pitchFamily="49" charset="-122"/>
              </a:rPr>
              <a:t>不确定性推理</a:t>
            </a:r>
          </a:p>
        </p:txBody>
      </p:sp>
      <p:sp>
        <p:nvSpPr>
          <p:cNvPr id="5" name="Text Box 4"/>
          <p:cNvSpPr txBox="1">
            <a:spLocks noChangeArrowheads="1"/>
          </p:cNvSpPr>
          <p:nvPr/>
        </p:nvSpPr>
        <p:spPr bwMode="auto">
          <a:xfrm>
            <a:off x="4698646" y="2667745"/>
            <a:ext cx="838200" cy="863955"/>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kumimoji="1" lang="zh-CN" altLang="en-US" sz="2000" b="1" dirty="0">
                <a:latin typeface="Times New Roman" panose="02020603050405020304" pitchFamily="18" charset="0"/>
                <a:ea typeface="楷体_GB2312" pitchFamily="49" charset="-122"/>
              </a:rPr>
              <a:t>模型</a:t>
            </a:r>
          </a:p>
          <a:p>
            <a:pPr algn="ctr">
              <a:spcBef>
                <a:spcPct val="50000"/>
              </a:spcBef>
            </a:pPr>
            <a:r>
              <a:rPr kumimoji="1" lang="zh-CN" altLang="en-US" sz="2000" b="1" dirty="0">
                <a:latin typeface="Times New Roman" panose="02020603050405020304" pitchFamily="18" charset="0"/>
                <a:ea typeface="楷体_GB2312" pitchFamily="49" charset="-122"/>
              </a:rPr>
              <a:t>方法</a:t>
            </a:r>
          </a:p>
        </p:txBody>
      </p:sp>
      <p:sp>
        <p:nvSpPr>
          <p:cNvPr id="6" name="Text Box 5"/>
          <p:cNvSpPr txBox="1">
            <a:spLocks noChangeArrowheads="1"/>
          </p:cNvSpPr>
          <p:nvPr/>
        </p:nvSpPr>
        <p:spPr bwMode="auto">
          <a:xfrm>
            <a:off x="4774846" y="5715745"/>
            <a:ext cx="838200" cy="863955"/>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kumimoji="1" lang="zh-CN" altLang="en-US" sz="2000" b="1" dirty="0">
                <a:latin typeface="Times New Roman" panose="02020603050405020304" pitchFamily="18" charset="0"/>
                <a:ea typeface="楷体_GB2312" pitchFamily="49" charset="-122"/>
              </a:rPr>
              <a:t>控制</a:t>
            </a:r>
          </a:p>
          <a:p>
            <a:pPr algn="ctr">
              <a:spcBef>
                <a:spcPct val="50000"/>
              </a:spcBef>
            </a:pPr>
            <a:r>
              <a:rPr kumimoji="1" lang="zh-CN" altLang="en-US" sz="2000" b="1" dirty="0">
                <a:latin typeface="Times New Roman" panose="02020603050405020304" pitchFamily="18" charset="0"/>
                <a:ea typeface="楷体_GB2312" pitchFamily="49" charset="-122"/>
              </a:rPr>
              <a:t>方法</a:t>
            </a:r>
          </a:p>
        </p:txBody>
      </p:sp>
      <p:sp>
        <p:nvSpPr>
          <p:cNvPr id="7" name="Text Box 7"/>
          <p:cNvSpPr txBox="1">
            <a:spLocks noChangeArrowheads="1"/>
          </p:cNvSpPr>
          <p:nvPr/>
        </p:nvSpPr>
        <p:spPr bwMode="auto">
          <a:xfrm>
            <a:off x="6167084" y="1921620"/>
            <a:ext cx="838200" cy="863955"/>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kumimoji="1" lang="zh-CN" altLang="en-US" sz="2000" b="1">
                <a:latin typeface="Times New Roman" panose="02020603050405020304" pitchFamily="18" charset="0"/>
                <a:ea typeface="楷体_GB2312" pitchFamily="49" charset="-122"/>
              </a:rPr>
              <a:t>数值</a:t>
            </a:r>
          </a:p>
          <a:p>
            <a:pPr algn="ctr">
              <a:spcBef>
                <a:spcPct val="50000"/>
              </a:spcBef>
            </a:pPr>
            <a:r>
              <a:rPr kumimoji="1" lang="zh-CN" altLang="en-US" sz="2000" b="1">
                <a:latin typeface="Times New Roman" panose="02020603050405020304" pitchFamily="18" charset="0"/>
                <a:ea typeface="楷体_GB2312" pitchFamily="49" charset="-122"/>
              </a:rPr>
              <a:t>方法</a:t>
            </a:r>
          </a:p>
        </p:txBody>
      </p:sp>
      <p:sp>
        <p:nvSpPr>
          <p:cNvPr id="8" name="Text Box 8"/>
          <p:cNvSpPr txBox="1">
            <a:spLocks noChangeArrowheads="1"/>
          </p:cNvSpPr>
          <p:nvPr/>
        </p:nvSpPr>
        <p:spPr bwMode="auto">
          <a:xfrm>
            <a:off x="6146446" y="4420345"/>
            <a:ext cx="1066800" cy="866775"/>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kumimoji="1" lang="zh-CN" altLang="en-US" sz="2000" b="1">
                <a:latin typeface="Times New Roman" panose="02020603050405020304" pitchFamily="18" charset="0"/>
                <a:ea typeface="楷体_GB2312" pitchFamily="49" charset="-122"/>
              </a:rPr>
              <a:t>非数值</a:t>
            </a:r>
          </a:p>
          <a:p>
            <a:pPr algn="ctr">
              <a:spcBef>
                <a:spcPct val="50000"/>
              </a:spcBef>
            </a:pPr>
            <a:r>
              <a:rPr kumimoji="1" lang="zh-CN" altLang="en-US" sz="2000" b="1">
                <a:latin typeface="Times New Roman" panose="02020603050405020304" pitchFamily="18" charset="0"/>
                <a:ea typeface="楷体_GB2312" pitchFamily="49" charset="-122"/>
              </a:rPr>
              <a:t>方法</a:t>
            </a:r>
          </a:p>
        </p:txBody>
      </p:sp>
      <p:sp>
        <p:nvSpPr>
          <p:cNvPr id="9" name="Text Box 9"/>
          <p:cNvSpPr txBox="1">
            <a:spLocks noChangeArrowheads="1"/>
          </p:cNvSpPr>
          <p:nvPr/>
        </p:nvSpPr>
        <p:spPr bwMode="auto">
          <a:xfrm>
            <a:off x="7746646" y="762745"/>
            <a:ext cx="1143000" cy="863955"/>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kumimoji="1" lang="zh-CN" altLang="en-US" sz="2000" b="1">
                <a:latin typeface="Times New Roman" panose="02020603050405020304" pitchFamily="18" charset="0"/>
                <a:ea typeface="楷体_GB2312" pitchFamily="49" charset="-122"/>
              </a:rPr>
              <a:t>概率统</a:t>
            </a:r>
          </a:p>
          <a:p>
            <a:pPr algn="ctr">
              <a:spcBef>
                <a:spcPct val="50000"/>
              </a:spcBef>
            </a:pPr>
            <a:r>
              <a:rPr kumimoji="1" lang="zh-CN" altLang="en-US" sz="2000" b="1">
                <a:latin typeface="Times New Roman" panose="02020603050405020304" pitchFamily="18" charset="0"/>
                <a:ea typeface="楷体_GB2312" pitchFamily="49" charset="-122"/>
              </a:rPr>
              <a:t>计方法</a:t>
            </a:r>
          </a:p>
        </p:txBody>
      </p:sp>
      <p:sp>
        <p:nvSpPr>
          <p:cNvPr id="10" name="Text Box 10"/>
          <p:cNvSpPr txBox="1">
            <a:spLocks noChangeArrowheads="1"/>
          </p:cNvSpPr>
          <p:nvPr/>
        </p:nvSpPr>
        <p:spPr bwMode="auto">
          <a:xfrm>
            <a:off x="7746646" y="1981945"/>
            <a:ext cx="1143000" cy="863955"/>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kumimoji="1" lang="zh-CN" altLang="en-US" sz="2000" b="1">
                <a:latin typeface="Times New Roman" panose="02020603050405020304" pitchFamily="18" charset="0"/>
                <a:ea typeface="楷体_GB2312" pitchFamily="49" charset="-122"/>
              </a:rPr>
              <a:t>模糊推</a:t>
            </a:r>
          </a:p>
          <a:p>
            <a:pPr algn="ctr">
              <a:spcBef>
                <a:spcPct val="50000"/>
              </a:spcBef>
            </a:pPr>
            <a:r>
              <a:rPr kumimoji="1" lang="zh-CN" altLang="en-US" sz="2000" b="1">
                <a:latin typeface="Times New Roman" panose="02020603050405020304" pitchFamily="18" charset="0"/>
                <a:ea typeface="楷体_GB2312" pitchFamily="49" charset="-122"/>
              </a:rPr>
              <a:t>理方法</a:t>
            </a:r>
          </a:p>
        </p:txBody>
      </p:sp>
      <p:sp>
        <p:nvSpPr>
          <p:cNvPr id="11" name="Text Box 11"/>
          <p:cNvSpPr txBox="1">
            <a:spLocks noChangeArrowheads="1"/>
          </p:cNvSpPr>
          <p:nvPr/>
        </p:nvSpPr>
        <p:spPr bwMode="auto">
          <a:xfrm>
            <a:off x="7746646" y="3201145"/>
            <a:ext cx="1144588" cy="863955"/>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kumimoji="1" lang="zh-CN" altLang="en-US" sz="2000" b="1">
                <a:latin typeface="Times New Roman" panose="02020603050405020304" pitchFamily="18" charset="0"/>
                <a:ea typeface="楷体_GB2312" pitchFamily="49" charset="-122"/>
              </a:rPr>
              <a:t>粗糙集</a:t>
            </a:r>
          </a:p>
          <a:p>
            <a:pPr algn="ctr">
              <a:spcBef>
                <a:spcPct val="50000"/>
              </a:spcBef>
            </a:pPr>
            <a:r>
              <a:rPr kumimoji="1" lang="zh-CN" altLang="en-US" sz="2000" b="1">
                <a:latin typeface="Times New Roman" panose="02020603050405020304" pitchFamily="18" charset="0"/>
                <a:ea typeface="楷体_GB2312" pitchFamily="49" charset="-122"/>
              </a:rPr>
              <a:t>方法</a:t>
            </a:r>
          </a:p>
        </p:txBody>
      </p:sp>
      <p:sp>
        <p:nvSpPr>
          <p:cNvPr id="12" name="Text Box 12"/>
          <p:cNvSpPr txBox="1">
            <a:spLocks noChangeArrowheads="1"/>
          </p:cNvSpPr>
          <p:nvPr/>
        </p:nvSpPr>
        <p:spPr bwMode="auto">
          <a:xfrm>
            <a:off x="9575446" y="762745"/>
            <a:ext cx="1143000" cy="710067"/>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kumimoji="1" lang="zh-CN" altLang="en-US" sz="2000" b="1">
                <a:latin typeface="Times New Roman" panose="02020603050405020304" pitchFamily="18" charset="0"/>
                <a:ea typeface="楷体_GB2312" pitchFamily="49" charset="-122"/>
              </a:rPr>
              <a:t>绝对概率方法</a:t>
            </a:r>
          </a:p>
        </p:txBody>
      </p:sp>
      <p:sp>
        <p:nvSpPr>
          <p:cNvPr id="13" name="Text Box 13"/>
          <p:cNvSpPr txBox="1">
            <a:spLocks noChangeArrowheads="1"/>
          </p:cNvSpPr>
          <p:nvPr/>
        </p:nvSpPr>
        <p:spPr bwMode="auto">
          <a:xfrm>
            <a:off x="9575446" y="1753345"/>
            <a:ext cx="1143000" cy="710067"/>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kumimoji="1" lang="zh-CN" altLang="en-US" sz="2000" b="1">
                <a:latin typeface="Times New Roman" panose="02020603050405020304" pitchFamily="18" charset="0"/>
                <a:ea typeface="楷体_GB2312" pitchFamily="49" charset="-122"/>
              </a:rPr>
              <a:t>贝叶斯方法</a:t>
            </a:r>
          </a:p>
        </p:txBody>
      </p:sp>
      <p:sp>
        <p:nvSpPr>
          <p:cNvPr id="14" name="Text Box 14"/>
          <p:cNvSpPr txBox="1">
            <a:spLocks noChangeArrowheads="1"/>
          </p:cNvSpPr>
          <p:nvPr/>
        </p:nvSpPr>
        <p:spPr bwMode="auto">
          <a:xfrm>
            <a:off x="9575446" y="2743945"/>
            <a:ext cx="1143000" cy="710067"/>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kumimoji="1" lang="zh-CN" altLang="en-US" sz="2000" b="1">
                <a:latin typeface="Times New Roman" panose="02020603050405020304" pitchFamily="18" charset="0"/>
                <a:ea typeface="楷体_GB2312" pitchFamily="49" charset="-122"/>
              </a:rPr>
              <a:t>证据理论方法</a:t>
            </a:r>
          </a:p>
        </p:txBody>
      </p:sp>
      <p:sp>
        <p:nvSpPr>
          <p:cNvPr id="15" name="Text Box 15"/>
          <p:cNvSpPr txBox="1">
            <a:spLocks noChangeArrowheads="1"/>
          </p:cNvSpPr>
          <p:nvPr/>
        </p:nvSpPr>
        <p:spPr bwMode="auto">
          <a:xfrm>
            <a:off x="9575446" y="3734545"/>
            <a:ext cx="1143000" cy="710067"/>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kumimoji="1" lang="en-US" altLang="zh-CN" sz="2000" b="1">
                <a:latin typeface="Times New Roman" panose="02020603050405020304" pitchFamily="18" charset="0"/>
              </a:rPr>
              <a:t>HMM</a:t>
            </a:r>
            <a:r>
              <a:rPr kumimoji="1" lang="zh-CN" altLang="en-US" sz="2000" b="1">
                <a:latin typeface="Times New Roman" panose="02020603050405020304" pitchFamily="18" charset="0"/>
                <a:ea typeface="楷体_GB2312" pitchFamily="49" charset="-122"/>
              </a:rPr>
              <a:t>方法</a:t>
            </a:r>
          </a:p>
        </p:txBody>
      </p:sp>
      <p:sp>
        <p:nvSpPr>
          <p:cNvPr id="16" name="Line 16"/>
          <p:cNvSpPr>
            <a:spLocks noChangeShapeType="1"/>
          </p:cNvSpPr>
          <p:nvPr/>
        </p:nvSpPr>
        <p:spPr bwMode="auto">
          <a:xfrm>
            <a:off x="8889646" y="991345"/>
            <a:ext cx="685800" cy="0"/>
          </a:xfrm>
          <a:prstGeom prst="line">
            <a:avLst/>
          </a:prstGeom>
          <a:noFill/>
          <a:ln w="12700" cap="sq">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sz="2000" b="1"/>
          </a:p>
        </p:txBody>
      </p:sp>
      <p:sp>
        <p:nvSpPr>
          <p:cNvPr id="17" name="Line 20"/>
          <p:cNvSpPr>
            <a:spLocks noChangeShapeType="1"/>
          </p:cNvSpPr>
          <p:nvPr/>
        </p:nvSpPr>
        <p:spPr bwMode="auto">
          <a:xfrm flipV="1">
            <a:off x="4165246" y="3201145"/>
            <a:ext cx="533400" cy="1219200"/>
          </a:xfrm>
          <a:prstGeom prst="line">
            <a:avLst/>
          </a:prstGeom>
          <a:noFill/>
          <a:ln w="12700" cap="sq">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sz="2000" b="1"/>
          </a:p>
        </p:txBody>
      </p:sp>
      <p:sp>
        <p:nvSpPr>
          <p:cNvPr id="18" name="Line 21"/>
          <p:cNvSpPr>
            <a:spLocks noChangeShapeType="1"/>
          </p:cNvSpPr>
          <p:nvPr/>
        </p:nvSpPr>
        <p:spPr bwMode="auto">
          <a:xfrm>
            <a:off x="4165246" y="4725145"/>
            <a:ext cx="609600" cy="1371600"/>
          </a:xfrm>
          <a:prstGeom prst="line">
            <a:avLst/>
          </a:prstGeom>
          <a:noFill/>
          <a:ln w="12700" cap="sq">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sz="2000" b="1"/>
          </a:p>
        </p:txBody>
      </p:sp>
      <p:sp>
        <p:nvSpPr>
          <p:cNvPr id="19" name="Line 22"/>
          <p:cNvSpPr>
            <a:spLocks noChangeShapeType="1"/>
          </p:cNvSpPr>
          <p:nvPr/>
        </p:nvSpPr>
        <p:spPr bwMode="auto">
          <a:xfrm flipV="1">
            <a:off x="5536846" y="2439145"/>
            <a:ext cx="609600" cy="533400"/>
          </a:xfrm>
          <a:prstGeom prst="line">
            <a:avLst/>
          </a:prstGeom>
          <a:noFill/>
          <a:ln w="12700" cap="sq">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sz="2000" b="1"/>
          </a:p>
        </p:txBody>
      </p:sp>
      <p:sp>
        <p:nvSpPr>
          <p:cNvPr id="20" name="Line 23"/>
          <p:cNvSpPr>
            <a:spLocks noChangeShapeType="1"/>
          </p:cNvSpPr>
          <p:nvPr/>
        </p:nvSpPr>
        <p:spPr bwMode="auto">
          <a:xfrm>
            <a:off x="5536846" y="3277345"/>
            <a:ext cx="609600" cy="1524000"/>
          </a:xfrm>
          <a:prstGeom prst="line">
            <a:avLst/>
          </a:prstGeom>
          <a:noFill/>
          <a:ln w="12700" cap="sq">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sz="2000" b="1"/>
          </a:p>
        </p:txBody>
      </p:sp>
      <p:sp>
        <p:nvSpPr>
          <p:cNvPr id="21" name="Line 24"/>
          <p:cNvSpPr>
            <a:spLocks noChangeShapeType="1"/>
          </p:cNvSpPr>
          <p:nvPr/>
        </p:nvSpPr>
        <p:spPr bwMode="auto">
          <a:xfrm flipV="1">
            <a:off x="6984646" y="1219945"/>
            <a:ext cx="762000" cy="990600"/>
          </a:xfrm>
          <a:prstGeom prst="line">
            <a:avLst/>
          </a:prstGeom>
          <a:noFill/>
          <a:ln w="12700" cap="sq">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sz="2000" b="1"/>
          </a:p>
        </p:txBody>
      </p:sp>
      <p:sp>
        <p:nvSpPr>
          <p:cNvPr id="22" name="Line 25"/>
          <p:cNvSpPr>
            <a:spLocks noChangeShapeType="1"/>
          </p:cNvSpPr>
          <p:nvPr/>
        </p:nvSpPr>
        <p:spPr bwMode="auto">
          <a:xfrm>
            <a:off x="6984646" y="2439145"/>
            <a:ext cx="762000" cy="0"/>
          </a:xfrm>
          <a:prstGeom prst="line">
            <a:avLst/>
          </a:prstGeom>
          <a:noFill/>
          <a:ln w="12700" cap="sq">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sz="2000" b="1"/>
          </a:p>
        </p:txBody>
      </p:sp>
      <p:sp>
        <p:nvSpPr>
          <p:cNvPr id="23" name="Line 26"/>
          <p:cNvSpPr>
            <a:spLocks noChangeShapeType="1"/>
          </p:cNvSpPr>
          <p:nvPr/>
        </p:nvSpPr>
        <p:spPr bwMode="auto">
          <a:xfrm>
            <a:off x="6984646" y="2667745"/>
            <a:ext cx="762000" cy="1066800"/>
          </a:xfrm>
          <a:prstGeom prst="line">
            <a:avLst/>
          </a:prstGeom>
          <a:noFill/>
          <a:ln w="12700" cap="sq">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sz="2000" b="1"/>
          </a:p>
        </p:txBody>
      </p:sp>
      <p:sp>
        <p:nvSpPr>
          <p:cNvPr id="24" name="Line 27"/>
          <p:cNvSpPr>
            <a:spLocks noChangeShapeType="1"/>
          </p:cNvSpPr>
          <p:nvPr/>
        </p:nvSpPr>
        <p:spPr bwMode="auto">
          <a:xfrm>
            <a:off x="7214834" y="4869607"/>
            <a:ext cx="533400" cy="0"/>
          </a:xfrm>
          <a:prstGeom prst="line">
            <a:avLst/>
          </a:prstGeom>
          <a:noFill/>
          <a:ln w="12700" cap="sq">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sz="2000" b="1"/>
          </a:p>
        </p:txBody>
      </p:sp>
      <p:sp>
        <p:nvSpPr>
          <p:cNvPr id="25" name="Text Box 28"/>
          <p:cNvSpPr txBox="1">
            <a:spLocks noChangeArrowheads="1"/>
          </p:cNvSpPr>
          <p:nvPr/>
        </p:nvSpPr>
        <p:spPr bwMode="auto">
          <a:xfrm>
            <a:off x="7748234" y="4452095"/>
            <a:ext cx="1143000" cy="710067"/>
          </a:xfrm>
          <a:prstGeom prst="rect">
            <a:avLst/>
          </a:prstGeom>
          <a:noFill/>
          <a:ln w="12700" cap="sq">
            <a:solidFill>
              <a:schemeClr val="tx1"/>
            </a:solidFill>
            <a:miter lim="800000"/>
            <a:headEnd type="none" w="sm" len="sm"/>
            <a:tailEnd type="non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kumimoji="1" lang="zh-CN" altLang="en-US" sz="2000" b="1">
                <a:latin typeface="Times New Roman" panose="02020603050405020304" pitchFamily="18" charset="0"/>
                <a:ea typeface="楷体_GB2312" pitchFamily="49" charset="-122"/>
              </a:rPr>
              <a:t>发生率计算</a:t>
            </a:r>
          </a:p>
        </p:txBody>
      </p:sp>
      <p:sp>
        <p:nvSpPr>
          <p:cNvPr id="26" name="Text Box 29"/>
          <p:cNvSpPr txBox="1">
            <a:spLocks noChangeArrowheads="1"/>
          </p:cNvSpPr>
          <p:nvPr/>
        </p:nvSpPr>
        <p:spPr bwMode="auto">
          <a:xfrm>
            <a:off x="6169398" y="5792688"/>
            <a:ext cx="4648200" cy="710067"/>
          </a:xfrm>
          <a:prstGeom prst="rect">
            <a:avLst/>
          </a:prstGeom>
          <a:noFill/>
          <a:ln w="12700" cap="sq">
            <a:solidFill>
              <a:schemeClr val="tx1"/>
            </a:solidFill>
            <a:miter lim="800000"/>
            <a:headEnd type="none" w="sm" len="sm"/>
            <a:tailEnd type="non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kumimoji="1" lang="zh-CN" altLang="en-US" sz="2000" b="1" dirty="0">
                <a:latin typeface="Times New Roman" panose="02020603050405020304" pitchFamily="18" charset="0"/>
                <a:ea typeface="楷体_GB2312" pitchFamily="49" charset="-122"/>
              </a:rPr>
              <a:t>相关性制导回溯、机缘控制、启发式搜索等</a:t>
            </a:r>
          </a:p>
        </p:txBody>
      </p:sp>
      <p:sp>
        <p:nvSpPr>
          <p:cNvPr id="27" name="Line 30"/>
          <p:cNvSpPr>
            <a:spLocks noChangeShapeType="1"/>
          </p:cNvSpPr>
          <p:nvPr/>
        </p:nvSpPr>
        <p:spPr bwMode="auto">
          <a:xfrm>
            <a:off x="5649755" y="6156189"/>
            <a:ext cx="533400" cy="0"/>
          </a:xfrm>
          <a:prstGeom prst="line">
            <a:avLst/>
          </a:prstGeom>
          <a:noFill/>
          <a:ln w="12700" cap="sq">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sz="2000" b="1"/>
          </a:p>
        </p:txBody>
      </p:sp>
      <p:sp>
        <p:nvSpPr>
          <p:cNvPr id="28" name="Text Box 31"/>
          <p:cNvSpPr txBox="1">
            <a:spLocks noChangeArrowheads="1"/>
          </p:cNvSpPr>
          <p:nvPr/>
        </p:nvSpPr>
        <p:spPr bwMode="auto">
          <a:xfrm>
            <a:off x="9575446" y="4725145"/>
            <a:ext cx="1143000" cy="710067"/>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kumimoji="1" lang="zh-CN" altLang="en-US" sz="2000" b="1">
                <a:latin typeface="Times New Roman" panose="02020603050405020304" pitchFamily="18" charset="0"/>
                <a:ea typeface="楷体_GB2312" pitchFamily="49" charset="-122"/>
              </a:rPr>
              <a:t>可信度方法</a:t>
            </a:r>
          </a:p>
        </p:txBody>
      </p:sp>
      <p:sp>
        <p:nvSpPr>
          <p:cNvPr id="29" name="Line 34"/>
          <p:cNvSpPr>
            <a:spLocks noChangeShapeType="1"/>
          </p:cNvSpPr>
          <p:nvPr/>
        </p:nvSpPr>
        <p:spPr bwMode="auto">
          <a:xfrm>
            <a:off x="8889646" y="1143745"/>
            <a:ext cx="685800" cy="990600"/>
          </a:xfrm>
          <a:prstGeom prst="line">
            <a:avLst/>
          </a:prstGeom>
          <a:noFill/>
          <a:ln w="12700" cap="sq">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sz="2000" b="1"/>
          </a:p>
        </p:txBody>
      </p:sp>
      <p:sp>
        <p:nvSpPr>
          <p:cNvPr id="30" name="Line 35"/>
          <p:cNvSpPr>
            <a:spLocks noChangeShapeType="1"/>
          </p:cNvSpPr>
          <p:nvPr/>
        </p:nvSpPr>
        <p:spPr bwMode="auto">
          <a:xfrm>
            <a:off x="8889646" y="1372345"/>
            <a:ext cx="685800" cy="1752600"/>
          </a:xfrm>
          <a:prstGeom prst="line">
            <a:avLst/>
          </a:prstGeom>
          <a:noFill/>
          <a:ln w="12700" cap="sq">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sz="2000" b="1"/>
          </a:p>
        </p:txBody>
      </p:sp>
      <p:sp>
        <p:nvSpPr>
          <p:cNvPr id="31" name="Line 36"/>
          <p:cNvSpPr>
            <a:spLocks noChangeShapeType="1"/>
          </p:cNvSpPr>
          <p:nvPr/>
        </p:nvSpPr>
        <p:spPr bwMode="auto">
          <a:xfrm>
            <a:off x="8889646" y="1600945"/>
            <a:ext cx="685800" cy="2514600"/>
          </a:xfrm>
          <a:prstGeom prst="line">
            <a:avLst/>
          </a:prstGeom>
          <a:noFill/>
          <a:ln w="12700" cap="sq">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sz="2000" b="1"/>
          </a:p>
        </p:txBody>
      </p:sp>
      <p:sp>
        <p:nvSpPr>
          <p:cNvPr id="32" name="Line 37"/>
          <p:cNvSpPr>
            <a:spLocks noChangeShapeType="1"/>
          </p:cNvSpPr>
          <p:nvPr/>
        </p:nvSpPr>
        <p:spPr bwMode="auto">
          <a:xfrm>
            <a:off x="8889365" y="1626870"/>
            <a:ext cx="685800" cy="3555365"/>
          </a:xfrm>
          <a:prstGeom prst="line">
            <a:avLst/>
          </a:prstGeom>
          <a:noFill/>
          <a:ln w="12700" cap="sq">
            <a:solidFill>
              <a:schemeClr val="tx1"/>
            </a:solidFill>
            <a:round/>
            <a:headEnd type="none" w="sm" len="sm"/>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n-US" sz="2000" b="1"/>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 Zoo</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289758"/>
            <a:ext cx="7574844" cy="518236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5534" y="1905000"/>
            <a:ext cx="5379013" cy="4495800"/>
          </a:xfrm>
          <a:prstGeom prst="rect">
            <a:avLst/>
          </a:prstGeom>
        </p:spPr>
      </p:pic>
      <p:sp>
        <p:nvSpPr>
          <p:cNvPr id="24577" name="Title 1"/>
          <p:cNvSpPr>
            <a:spLocks noGrp="1"/>
          </p:cNvSpPr>
          <p:nvPr>
            <p:ph type="title"/>
          </p:nvPr>
        </p:nvSpPr>
        <p:spPr/>
        <p:txBody>
          <a:bodyPr/>
          <a:lstStyle/>
          <a:p>
            <a:r>
              <a:rPr lang="en-US">
                <a:ea typeface="MS PGothic" panose="020B0600070205080204" pitchFamily="34" charset="-128"/>
              </a:rPr>
              <a:t>Factor Zoo I</a:t>
            </a:r>
          </a:p>
        </p:txBody>
      </p:sp>
      <p:sp>
        <p:nvSpPr>
          <p:cNvPr id="20483" name="Content Placeholder 2"/>
          <p:cNvSpPr>
            <a:spLocks noGrp="1"/>
          </p:cNvSpPr>
          <p:nvPr>
            <p:ph idx="1"/>
          </p:nvPr>
        </p:nvSpPr>
        <p:spPr>
          <a:xfrm>
            <a:off x="152400" y="1219200"/>
            <a:ext cx="4343400" cy="4906963"/>
          </a:xfrm>
        </p:spPr>
        <p:txBody>
          <a:bodyPr>
            <a:normAutofit lnSpcReduction="10000"/>
          </a:bodyPr>
          <a:lstStyle/>
          <a:p>
            <a:endParaRPr lang="en-US" sz="2400" dirty="0">
              <a:ea typeface="MS PGothic" panose="020B0600070205080204" pitchFamily="34" charset="-128"/>
              <a:cs typeface="Calibri" panose="020F0502020204030204" pitchFamily="34" charset="0"/>
            </a:endParaRPr>
          </a:p>
          <a:p>
            <a:r>
              <a:rPr lang="en-US" sz="2400" dirty="0">
                <a:ea typeface="MS PGothic" panose="020B0600070205080204" pitchFamily="34" charset="-128"/>
                <a:cs typeface="Calibri" panose="020F0502020204030204" pitchFamily="34" charset="0"/>
              </a:rPr>
              <a:t>Joint distribution: P(X,Y)</a:t>
            </a:r>
          </a:p>
          <a:p>
            <a:pPr lvl="1"/>
            <a:r>
              <a:rPr lang="en-US" sz="2000" dirty="0">
                <a:ea typeface="MS PGothic" panose="020B0600070205080204" pitchFamily="34" charset="-128"/>
                <a:cs typeface="Calibri" panose="020F0502020204030204" pitchFamily="34" charset="0"/>
              </a:rPr>
              <a:t>Entries P(</a:t>
            </a:r>
            <a:r>
              <a:rPr lang="en-US" sz="2000" dirty="0" err="1">
                <a:ea typeface="MS PGothic" panose="020B0600070205080204" pitchFamily="34" charset="-128"/>
                <a:cs typeface="Calibri" panose="020F0502020204030204" pitchFamily="34" charset="0"/>
              </a:rPr>
              <a:t>x,y</a:t>
            </a:r>
            <a:r>
              <a:rPr lang="en-US" sz="2000" dirty="0">
                <a:ea typeface="MS PGothic" panose="020B0600070205080204" pitchFamily="34" charset="-128"/>
                <a:cs typeface="Calibri" panose="020F0502020204030204" pitchFamily="34" charset="0"/>
              </a:rPr>
              <a:t>) for all x, y</a:t>
            </a:r>
          </a:p>
          <a:p>
            <a:pPr lvl="1"/>
            <a:r>
              <a:rPr lang="en-US" sz="2000" dirty="0">
                <a:ea typeface="MS PGothic" panose="020B0600070205080204" pitchFamily="34" charset="-128"/>
                <a:cs typeface="Calibri" panose="020F0502020204030204" pitchFamily="34" charset="0"/>
              </a:rPr>
              <a:t>Sums to 1</a:t>
            </a:r>
          </a:p>
          <a:p>
            <a:endParaRPr lang="en-US" sz="2400" dirty="0">
              <a:ea typeface="MS PGothic" panose="020B0600070205080204" pitchFamily="34" charset="-128"/>
              <a:cs typeface="Calibri" panose="020F0502020204030204" pitchFamily="34" charset="0"/>
            </a:endParaRPr>
          </a:p>
          <a:p>
            <a:endParaRPr lang="en-US" sz="2400" dirty="0">
              <a:ea typeface="MS PGothic" panose="020B0600070205080204" pitchFamily="34" charset="-128"/>
              <a:cs typeface="Calibri" panose="020F0502020204030204" pitchFamily="34" charset="0"/>
            </a:endParaRPr>
          </a:p>
          <a:p>
            <a:r>
              <a:rPr lang="en-US" sz="2400" dirty="0">
                <a:ea typeface="MS PGothic" panose="020B0600070205080204" pitchFamily="34" charset="-128"/>
                <a:cs typeface="Calibri" panose="020F0502020204030204" pitchFamily="34" charset="0"/>
              </a:rPr>
              <a:t>Selected joint: P(</a:t>
            </a:r>
            <a:r>
              <a:rPr lang="en-US" sz="2400" dirty="0" err="1">
                <a:ea typeface="MS PGothic" panose="020B0600070205080204" pitchFamily="34" charset="-128"/>
                <a:cs typeface="Calibri" panose="020F0502020204030204" pitchFamily="34" charset="0"/>
              </a:rPr>
              <a:t>x,Y</a:t>
            </a:r>
            <a:r>
              <a:rPr lang="en-US" sz="2400" dirty="0">
                <a:ea typeface="MS PGothic" panose="020B0600070205080204" pitchFamily="34" charset="-128"/>
                <a:cs typeface="Calibri" panose="020F0502020204030204" pitchFamily="34" charset="0"/>
              </a:rPr>
              <a:t>)</a:t>
            </a:r>
          </a:p>
          <a:p>
            <a:pPr lvl="1"/>
            <a:r>
              <a:rPr lang="en-US" sz="2000" dirty="0">
                <a:ea typeface="MS PGothic" panose="020B0600070205080204" pitchFamily="34" charset="-128"/>
                <a:cs typeface="Calibri" panose="020F0502020204030204" pitchFamily="34" charset="0"/>
              </a:rPr>
              <a:t>A slice of the joint distribution</a:t>
            </a:r>
          </a:p>
          <a:p>
            <a:pPr lvl="1"/>
            <a:r>
              <a:rPr lang="en-US" sz="2000" dirty="0">
                <a:ea typeface="MS PGothic" panose="020B0600070205080204" pitchFamily="34" charset="-128"/>
                <a:cs typeface="Calibri" panose="020F0502020204030204" pitchFamily="34" charset="0"/>
              </a:rPr>
              <a:t>Entries P(</a:t>
            </a:r>
            <a:r>
              <a:rPr lang="en-US" sz="2000" dirty="0" err="1">
                <a:ea typeface="MS PGothic" panose="020B0600070205080204" pitchFamily="34" charset="-128"/>
                <a:cs typeface="Calibri" panose="020F0502020204030204" pitchFamily="34" charset="0"/>
              </a:rPr>
              <a:t>x,y</a:t>
            </a:r>
            <a:r>
              <a:rPr lang="en-US" sz="2000" dirty="0">
                <a:ea typeface="MS PGothic" panose="020B0600070205080204" pitchFamily="34" charset="-128"/>
                <a:cs typeface="Calibri" panose="020F0502020204030204" pitchFamily="34" charset="0"/>
              </a:rPr>
              <a:t>) for fixed x, all y</a:t>
            </a:r>
          </a:p>
          <a:p>
            <a:pPr lvl="1"/>
            <a:r>
              <a:rPr lang="en-US" sz="2000" dirty="0">
                <a:ea typeface="MS PGothic" panose="020B0600070205080204" pitchFamily="34" charset="-128"/>
                <a:cs typeface="Calibri" panose="020F0502020204030204" pitchFamily="34" charset="0"/>
              </a:rPr>
              <a:t>Sums to P(x)</a:t>
            </a:r>
          </a:p>
          <a:p>
            <a:pPr lvl="1"/>
            <a:endParaRPr lang="en-US" sz="2000" dirty="0">
              <a:ea typeface="MS PGothic" panose="020B0600070205080204" pitchFamily="34" charset="-128"/>
              <a:cs typeface="Calibri" panose="020F0502020204030204" pitchFamily="34" charset="0"/>
            </a:endParaRPr>
          </a:p>
          <a:p>
            <a:r>
              <a:rPr lang="en-US" sz="2400" dirty="0">
                <a:ea typeface="MS PGothic" panose="020B0600070205080204" pitchFamily="34" charset="-128"/>
                <a:cs typeface="Calibri" panose="020F0502020204030204" pitchFamily="34" charset="0"/>
              </a:rPr>
              <a:t>Number of capitals = dimensionality of the table</a:t>
            </a:r>
          </a:p>
        </p:txBody>
      </p:sp>
      <p:graphicFrame>
        <p:nvGraphicFramePr>
          <p:cNvPr id="5" name="Group 4"/>
          <p:cNvGraphicFramePr>
            <a:graphicFrameLocks noGrp="1"/>
          </p:cNvGraphicFramePr>
          <p:nvPr/>
        </p:nvGraphicFramePr>
        <p:xfrm>
          <a:off x="4572000" y="1800225"/>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24606" name="Picture 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5075238" y="1371600"/>
            <a:ext cx="1179512"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Group 4"/>
          <p:cNvGraphicFramePr>
            <a:graphicFrameLocks noGrp="1"/>
          </p:cNvGraphicFramePr>
          <p:nvPr/>
        </p:nvGraphicFramePr>
        <p:xfrm>
          <a:off x="4648200" y="4543425"/>
          <a:ext cx="2209800" cy="1112838"/>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20530" name="Picture 9"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973638" y="4114800"/>
            <a:ext cx="1535112"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6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48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48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48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48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5200" y="4281435"/>
            <a:ext cx="4216657" cy="2576564"/>
          </a:xfrm>
          <a:prstGeom prst="rect">
            <a:avLst/>
          </a:prstGeom>
        </p:spPr>
      </p:pic>
      <p:sp>
        <p:nvSpPr>
          <p:cNvPr id="26625" name="Title 1"/>
          <p:cNvSpPr>
            <a:spLocks noGrp="1"/>
          </p:cNvSpPr>
          <p:nvPr>
            <p:ph type="title"/>
          </p:nvPr>
        </p:nvSpPr>
        <p:spPr/>
        <p:txBody>
          <a:bodyPr/>
          <a:lstStyle/>
          <a:p>
            <a:r>
              <a:rPr lang="en-US">
                <a:latin typeface="Calibri" panose="020F0502020204030204"/>
                <a:ea typeface="MS PGothic" panose="020B0600070205080204" pitchFamily="34" charset="-128"/>
                <a:cs typeface="Calibri" panose="020F0502020204030204"/>
              </a:rPr>
              <a:t>Factor Zoo II</a:t>
            </a:r>
          </a:p>
        </p:txBody>
      </p:sp>
      <p:sp>
        <p:nvSpPr>
          <p:cNvPr id="21507" name="Content Placeholder 2"/>
          <p:cNvSpPr>
            <a:spLocks noGrp="1"/>
          </p:cNvSpPr>
          <p:nvPr>
            <p:ph idx="1"/>
          </p:nvPr>
        </p:nvSpPr>
        <p:spPr>
          <a:xfrm>
            <a:off x="152400" y="1632744"/>
            <a:ext cx="4191000" cy="4615656"/>
          </a:xfrm>
        </p:spPr>
        <p:txBody>
          <a:bodyPr>
            <a:normAutofit lnSpcReduction="10000"/>
          </a:bodyPr>
          <a:lstStyle/>
          <a:p>
            <a:r>
              <a:rPr lang="en-US" sz="2400" dirty="0">
                <a:latin typeface="Calibri" panose="020F0502020204030204"/>
                <a:ea typeface="MS PGothic" panose="020B0600070205080204" pitchFamily="34" charset="-128"/>
                <a:cs typeface="Calibri" panose="020F0502020204030204"/>
              </a:rPr>
              <a:t>Single conditional: P(Y | x)</a:t>
            </a:r>
          </a:p>
          <a:p>
            <a:pPr lvl="1"/>
            <a:r>
              <a:rPr lang="en-US" sz="2000" dirty="0">
                <a:latin typeface="Calibri" panose="020F0502020204030204"/>
                <a:ea typeface="MS PGothic" panose="020B0600070205080204" pitchFamily="34" charset="-128"/>
                <a:cs typeface="Calibri" panose="020F0502020204030204"/>
              </a:rPr>
              <a:t>Entries P(y | x) for fixed x, all y</a:t>
            </a:r>
          </a:p>
          <a:p>
            <a:pPr lvl="1"/>
            <a:r>
              <a:rPr lang="en-US" sz="2000" dirty="0">
                <a:latin typeface="Calibri" panose="020F0502020204030204"/>
                <a:ea typeface="MS PGothic" panose="020B0600070205080204" pitchFamily="34" charset="-128"/>
                <a:cs typeface="Calibri" panose="020F0502020204030204"/>
              </a:rPr>
              <a:t>Sums to 1</a:t>
            </a:r>
          </a:p>
          <a:p>
            <a:pPr lvl="1"/>
            <a:endParaRPr lang="en-US" sz="2000" dirty="0">
              <a:latin typeface="Calibri" panose="020F0502020204030204"/>
              <a:ea typeface="MS PGothic" panose="020B0600070205080204" pitchFamily="34" charset="-128"/>
              <a:cs typeface="Calibri" panose="020F0502020204030204"/>
            </a:endParaRPr>
          </a:p>
          <a:p>
            <a:pPr lvl="1"/>
            <a:endParaRPr lang="en-US" sz="2000" dirty="0">
              <a:latin typeface="Calibri" panose="020F0502020204030204"/>
              <a:ea typeface="MS PGothic" panose="020B0600070205080204" pitchFamily="34" charset="-128"/>
              <a:cs typeface="Calibri" panose="020F0502020204030204"/>
            </a:endParaRPr>
          </a:p>
          <a:p>
            <a:pPr lvl="1"/>
            <a:endParaRPr lang="en-US" sz="2000" dirty="0">
              <a:latin typeface="Calibri" panose="020F0502020204030204"/>
              <a:ea typeface="MS PGothic" panose="020B0600070205080204" pitchFamily="34" charset="-128"/>
              <a:cs typeface="Calibri" panose="020F0502020204030204"/>
            </a:endParaRPr>
          </a:p>
          <a:p>
            <a:pPr lvl="1"/>
            <a:endParaRPr lang="en-US" sz="2000" dirty="0">
              <a:latin typeface="Calibri" panose="020F0502020204030204"/>
              <a:ea typeface="MS PGothic" panose="020B0600070205080204" pitchFamily="34" charset="-128"/>
              <a:cs typeface="Calibri" panose="020F0502020204030204"/>
            </a:endParaRPr>
          </a:p>
          <a:p>
            <a:pPr lvl="1"/>
            <a:endParaRPr lang="en-US" sz="2000" dirty="0">
              <a:latin typeface="Calibri" panose="020F0502020204030204"/>
              <a:ea typeface="MS PGothic" panose="020B0600070205080204" pitchFamily="34" charset="-128"/>
              <a:cs typeface="Calibri" panose="020F0502020204030204"/>
            </a:endParaRPr>
          </a:p>
          <a:p>
            <a:r>
              <a:rPr lang="en-US" sz="2400" dirty="0">
                <a:latin typeface="Calibri" panose="020F0502020204030204"/>
                <a:ea typeface="MS PGothic" panose="020B0600070205080204" pitchFamily="34" charset="-128"/>
                <a:cs typeface="Calibri" panose="020F0502020204030204"/>
              </a:rPr>
              <a:t>Family of conditionals: </a:t>
            </a:r>
          </a:p>
          <a:p>
            <a:pPr>
              <a:buNone/>
            </a:pPr>
            <a:r>
              <a:rPr lang="en-US" sz="2400" dirty="0">
                <a:latin typeface="Calibri" panose="020F0502020204030204"/>
                <a:ea typeface="MS PGothic" panose="020B0600070205080204" pitchFamily="34" charset="-128"/>
                <a:cs typeface="Calibri" panose="020F0502020204030204"/>
              </a:rPr>
              <a:t>	P(X |Y)</a:t>
            </a:r>
          </a:p>
          <a:p>
            <a:pPr lvl="1"/>
            <a:r>
              <a:rPr lang="en-US" sz="2000" dirty="0">
                <a:latin typeface="Calibri" panose="020F0502020204030204"/>
                <a:ea typeface="MS PGothic" panose="020B0600070205080204" pitchFamily="34" charset="-128"/>
                <a:cs typeface="Calibri" panose="020F0502020204030204"/>
              </a:rPr>
              <a:t>Multiple conditionals</a:t>
            </a:r>
          </a:p>
          <a:p>
            <a:pPr lvl="1"/>
            <a:r>
              <a:rPr lang="en-US" sz="2000" dirty="0">
                <a:latin typeface="Calibri" panose="020F0502020204030204"/>
                <a:ea typeface="MS PGothic" panose="020B0600070205080204" pitchFamily="34" charset="-128"/>
                <a:cs typeface="Calibri" panose="020F0502020204030204"/>
              </a:rPr>
              <a:t>Entries P(x | y) for all x, y</a:t>
            </a:r>
          </a:p>
          <a:p>
            <a:pPr lvl="1"/>
            <a:r>
              <a:rPr lang="en-US" sz="2000" dirty="0">
                <a:latin typeface="Calibri" panose="020F0502020204030204"/>
                <a:ea typeface="MS PGothic" panose="020B0600070205080204" pitchFamily="34" charset="-128"/>
                <a:cs typeface="Calibri" panose="020F0502020204030204"/>
              </a:rPr>
              <a:t>Sums to |Y|</a:t>
            </a:r>
            <a:endParaRPr lang="en-US" sz="2400" dirty="0">
              <a:latin typeface="Calibri" panose="020F0502020204030204"/>
              <a:ea typeface="MS PGothic" panose="020B0600070205080204" pitchFamily="34" charset="-128"/>
              <a:cs typeface="Calibri" panose="020F0502020204030204"/>
            </a:endParaRPr>
          </a:p>
          <a:p>
            <a:endParaRPr lang="en-US" sz="2400" dirty="0">
              <a:latin typeface="Calibri" panose="020F0502020204030204"/>
              <a:ea typeface="MS PGothic" panose="020B0600070205080204" pitchFamily="34" charset="-128"/>
              <a:cs typeface="Calibri" panose="020F0502020204030204"/>
            </a:endParaRPr>
          </a:p>
        </p:txBody>
      </p:sp>
      <p:graphicFrame>
        <p:nvGraphicFramePr>
          <p:cNvPr id="5" name="Group 4"/>
          <p:cNvGraphicFramePr>
            <a:graphicFrameLocks noGrp="1"/>
          </p:cNvGraphicFramePr>
          <p:nvPr/>
        </p:nvGraphicFramePr>
        <p:xfrm>
          <a:off x="8001000" y="4648200"/>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26654" name="Picture 8" descr="txp_fi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520112" y="4219575"/>
            <a:ext cx="114776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Group 4"/>
          <p:cNvGraphicFramePr>
            <a:graphicFrameLocks noGrp="1"/>
          </p:cNvGraphicFramePr>
          <p:nvPr/>
        </p:nvGraphicFramePr>
        <p:xfrm>
          <a:off x="8991600" y="2286000"/>
          <a:ext cx="2209800" cy="1112838"/>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21554" name="Picture 16"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9345613" y="1857375"/>
            <a:ext cx="1477962"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ight Brace 10"/>
          <p:cNvSpPr/>
          <p:nvPr/>
        </p:nvSpPr>
        <p:spPr>
          <a:xfrm>
            <a:off x="10287000" y="5054600"/>
            <a:ext cx="152400" cy="6858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panose="020F0502020204030204"/>
              <a:cs typeface="Calibri" panose="020F0502020204030204"/>
            </a:endParaRPr>
          </a:p>
        </p:txBody>
      </p:sp>
      <p:sp>
        <p:nvSpPr>
          <p:cNvPr id="12" name="Right Brace 11"/>
          <p:cNvSpPr/>
          <p:nvPr/>
        </p:nvSpPr>
        <p:spPr>
          <a:xfrm>
            <a:off x="10287000" y="5816600"/>
            <a:ext cx="152400" cy="6858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panose="020F0502020204030204"/>
              <a:cs typeface="Calibri" panose="020F0502020204030204"/>
            </a:endParaRPr>
          </a:p>
        </p:txBody>
      </p:sp>
      <p:pic>
        <p:nvPicPr>
          <p:cNvPr id="21557" name="Picture 13" descr="txp_fi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0615612" y="6037263"/>
            <a:ext cx="1476375"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58" name="Picture 15" descr="txp_fi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0591800" y="5283200"/>
            <a:ext cx="1371600"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62400" y="1439334"/>
            <a:ext cx="3505200" cy="25702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0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7">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07">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507">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7">
                                            <p:txEl>
                                              <p:pRg st="12" end="1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6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55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latin typeface="Calibri" panose="020F0502020204030204"/>
                <a:ea typeface="MS PGothic" panose="020B0600070205080204" pitchFamily="34" charset="-128"/>
                <a:cs typeface="Calibri" panose="020F0502020204030204"/>
              </a:rPr>
              <a:t>Factor Zoo III</a:t>
            </a:r>
          </a:p>
        </p:txBody>
      </p:sp>
      <p:sp>
        <p:nvSpPr>
          <p:cNvPr id="22531" name="Content Placeholder 2"/>
          <p:cNvSpPr>
            <a:spLocks noGrp="1"/>
          </p:cNvSpPr>
          <p:nvPr>
            <p:ph idx="1"/>
          </p:nvPr>
        </p:nvSpPr>
        <p:spPr>
          <a:xfrm>
            <a:off x="457200" y="1600200"/>
            <a:ext cx="3733800" cy="4525963"/>
          </a:xfrm>
        </p:spPr>
        <p:txBody>
          <a:bodyPr/>
          <a:lstStyle/>
          <a:p>
            <a:r>
              <a:rPr lang="en-US" sz="2400" dirty="0">
                <a:latin typeface="Calibri" panose="020F0502020204030204"/>
                <a:ea typeface="MS PGothic" panose="020B0600070205080204" pitchFamily="34" charset="-128"/>
                <a:cs typeface="Calibri" panose="020F0502020204030204"/>
              </a:rPr>
              <a:t>Specified family: P( y | X )</a:t>
            </a:r>
          </a:p>
          <a:p>
            <a:pPr lvl="1"/>
            <a:r>
              <a:rPr lang="en-US" sz="2000" dirty="0">
                <a:latin typeface="Calibri" panose="020F0502020204030204"/>
                <a:ea typeface="MS PGothic" panose="020B0600070205080204" pitchFamily="34" charset="-128"/>
                <a:cs typeface="Calibri" panose="020F0502020204030204"/>
              </a:rPr>
              <a:t>Entries P(y | x) for fixed y,</a:t>
            </a:r>
          </a:p>
          <a:p>
            <a:pPr lvl="1">
              <a:buFont typeface="Wingdings" panose="05000000000000000000" pitchFamily="2" charset="2"/>
              <a:buNone/>
            </a:pPr>
            <a:r>
              <a:rPr lang="en-US" sz="2000" dirty="0">
                <a:latin typeface="Calibri" panose="020F0502020204030204"/>
                <a:ea typeface="MS PGothic" panose="020B0600070205080204" pitchFamily="34" charset="-128"/>
                <a:cs typeface="Calibri" panose="020F0502020204030204"/>
              </a:rPr>
              <a:t>	but for all x</a:t>
            </a:r>
          </a:p>
          <a:p>
            <a:pPr lvl="1"/>
            <a:r>
              <a:rPr lang="en-US" sz="2000" dirty="0">
                <a:latin typeface="Calibri" panose="020F0502020204030204"/>
                <a:ea typeface="MS PGothic" panose="020B0600070205080204" pitchFamily="34" charset="-128"/>
                <a:cs typeface="Calibri" panose="020F0502020204030204"/>
              </a:rPr>
              <a:t>Sums to … who knows!</a:t>
            </a:r>
          </a:p>
          <a:p>
            <a:pPr lvl="1"/>
            <a:endParaRPr lang="en-US" sz="2000" dirty="0">
              <a:latin typeface="Calibri" panose="020F0502020204030204"/>
              <a:ea typeface="MS PGothic" panose="020B0600070205080204" pitchFamily="34" charset="-128"/>
              <a:cs typeface="Calibri" panose="020F0502020204030204"/>
            </a:endParaRPr>
          </a:p>
          <a:p>
            <a:pPr lvl="1"/>
            <a:endParaRPr lang="en-US" sz="2000" dirty="0">
              <a:latin typeface="Calibri" panose="020F0502020204030204"/>
              <a:ea typeface="MS PGothic" panose="020B0600070205080204" pitchFamily="34" charset="-128"/>
              <a:cs typeface="Calibri" panose="020F0502020204030204"/>
            </a:endParaRPr>
          </a:p>
        </p:txBody>
      </p:sp>
      <p:graphicFrame>
        <p:nvGraphicFramePr>
          <p:cNvPr id="8" name="Group 4"/>
          <p:cNvGraphicFramePr>
            <a:graphicFrameLocks noGrp="1"/>
          </p:cNvGraphicFramePr>
          <p:nvPr/>
        </p:nvGraphicFramePr>
        <p:xfrm>
          <a:off x="838200" y="4343400"/>
          <a:ext cx="2209800" cy="1112838"/>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a:ln>
                            <a:noFill/>
                          </a:ln>
                          <a:solidFill>
                            <a:schemeClr val="accent2"/>
                          </a:solidFill>
                          <a:effectLst/>
                          <a:latin typeface="Calibri" panose="020F0502020204030204" pitchFamily="34" charset="0"/>
                          <a:cs typeface="Calibri" panose="020F0502020204030204"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en-US" sz="1800" b="0" i="0" u="none" strike="noStrike" cap="none" normalizeH="0" baseline="0" dirty="0">
                          <a:ln>
                            <a:noFill/>
                          </a:ln>
                          <a:solidFill>
                            <a:schemeClr val="accent2"/>
                          </a:solidFill>
                          <a:effectLst/>
                          <a:latin typeface="Calibri" panose="020F0502020204030204" pitchFamily="34" charset="0"/>
                          <a:cs typeface="Calibri" panose="020F0502020204030204"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27670" name="Picture 12"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222375" y="3914775"/>
            <a:ext cx="1417638"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ight Brace 10"/>
          <p:cNvSpPr/>
          <p:nvPr/>
        </p:nvSpPr>
        <p:spPr>
          <a:xfrm>
            <a:off x="3124200" y="4724400"/>
            <a:ext cx="128588" cy="3810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panose="020F0502020204030204"/>
              <a:cs typeface="Calibri" panose="020F0502020204030204"/>
            </a:endParaRPr>
          </a:p>
        </p:txBody>
      </p:sp>
      <p:sp>
        <p:nvSpPr>
          <p:cNvPr id="12" name="Right Brace 11"/>
          <p:cNvSpPr/>
          <p:nvPr/>
        </p:nvSpPr>
        <p:spPr>
          <a:xfrm>
            <a:off x="3124200" y="5105400"/>
            <a:ext cx="128588" cy="3810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panose="020F0502020204030204"/>
              <a:cs typeface="Calibri" panose="020F0502020204030204"/>
            </a:endParaRPr>
          </a:p>
        </p:txBody>
      </p:sp>
      <p:pic>
        <p:nvPicPr>
          <p:cNvPr id="22554" name="Picture 17"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352800" y="4724400"/>
            <a:ext cx="165576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5" name="Picture 19" descr="txp_fi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352800" y="5173663"/>
            <a:ext cx="1744663"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4000" y="1656962"/>
            <a:ext cx="6723552" cy="42193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dirty="0">
                <a:ea typeface="MS PGothic" panose="020B0600070205080204" pitchFamily="34" charset="-128"/>
              </a:rPr>
              <a:t>Factor Zoo Summary</a:t>
            </a:r>
          </a:p>
        </p:txBody>
      </p:sp>
      <p:sp>
        <p:nvSpPr>
          <p:cNvPr id="13" name="Content Placeholder 2"/>
          <p:cNvSpPr txBox="1"/>
          <p:nvPr/>
        </p:nvSpPr>
        <p:spPr bwMode="auto">
          <a:xfrm>
            <a:off x="1447800" y="1524000"/>
            <a:ext cx="9525000" cy="2209800"/>
          </a:xfrm>
          <a:prstGeom prst="rect">
            <a:avLst/>
          </a:prstGeom>
          <a:noFill/>
          <a:ln w="9525">
            <a:noFill/>
            <a:miter lim="800000"/>
          </a:ln>
        </p:spPr>
        <p:txBody>
          <a:bodyPr vert="horz" wrap="square" lIns="91436" tIns="45718" rIns="91436" bIns="45718" numCol="1" anchor="t" anchorCtr="0" compatLnSpc="1"/>
          <a:lstStyle>
            <a:lvl1pPr marL="342900" indent="-342900"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r>
              <a:rPr lang="en-US" sz="2400" dirty="0">
                <a:ea typeface="MS PGothic" panose="020B0600070205080204" pitchFamily="34" charset="-128"/>
              </a:rPr>
              <a:t>In general, when we write P(Y</a:t>
            </a:r>
            <a:r>
              <a:rPr lang="en-US" sz="2400" baseline="-25000" dirty="0">
                <a:ea typeface="MS PGothic" panose="020B0600070205080204" pitchFamily="34" charset="-128"/>
              </a:rPr>
              <a:t>1</a:t>
            </a:r>
            <a:r>
              <a:rPr lang="en-US" sz="2400" dirty="0">
                <a:ea typeface="MS PGothic" panose="020B0600070205080204" pitchFamily="34" charset="-128"/>
              </a:rPr>
              <a:t> … Y</a:t>
            </a:r>
            <a:r>
              <a:rPr lang="en-US" sz="2400" baseline="-25000" dirty="0">
                <a:ea typeface="MS PGothic" panose="020B0600070205080204" pitchFamily="34" charset="-128"/>
              </a:rPr>
              <a:t>N</a:t>
            </a:r>
            <a:r>
              <a:rPr lang="en-US" sz="2400" dirty="0">
                <a:ea typeface="MS PGothic" panose="020B0600070205080204" pitchFamily="34" charset="-128"/>
              </a:rPr>
              <a:t> | X</a:t>
            </a:r>
            <a:r>
              <a:rPr lang="en-US" sz="2400" baseline="-25000" dirty="0">
                <a:ea typeface="MS PGothic" panose="020B0600070205080204" pitchFamily="34" charset="-128"/>
              </a:rPr>
              <a:t>1</a:t>
            </a:r>
            <a:r>
              <a:rPr lang="en-US" sz="2400" dirty="0">
                <a:ea typeface="MS PGothic" panose="020B0600070205080204" pitchFamily="34" charset="-128"/>
              </a:rPr>
              <a:t> … X</a:t>
            </a:r>
            <a:r>
              <a:rPr lang="en-US" sz="2400" baseline="-25000" dirty="0">
                <a:ea typeface="MS PGothic" panose="020B0600070205080204" pitchFamily="34" charset="-128"/>
              </a:rPr>
              <a:t>M</a:t>
            </a:r>
            <a:r>
              <a:rPr lang="en-US" sz="2400" dirty="0">
                <a:ea typeface="MS PGothic" panose="020B0600070205080204" pitchFamily="34" charset="-128"/>
              </a:rPr>
              <a:t>)</a:t>
            </a:r>
          </a:p>
          <a:p>
            <a:pPr lvl="5"/>
            <a:endParaRPr lang="en-US" sz="1200" dirty="0">
              <a:ea typeface="MS PGothic" panose="020B0600070205080204" pitchFamily="34" charset="-128"/>
            </a:endParaRPr>
          </a:p>
          <a:p>
            <a:pPr lvl="1"/>
            <a:r>
              <a:rPr lang="en-US" sz="2000" dirty="0">
                <a:ea typeface="MS PGothic" panose="020B0600070205080204" pitchFamily="34" charset="-128"/>
              </a:rPr>
              <a:t>It is a </a:t>
            </a:r>
            <a:r>
              <a:rPr lang="ja-JP" altLang="en-US" sz="2000" dirty="0">
                <a:ea typeface="MS PGothic" panose="020B0600070205080204" pitchFamily="34" charset="-128"/>
              </a:rPr>
              <a:t>“</a:t>
            </a:r>
            <a:r>
              <a:rPr lang="en-US" altLang="ja-JP" sz="2000" dirty="0">
                <a:ea typeface="MS PGothic" panose="020B0600070205080204" pitchFamily="34" charset="-128"/>
              </a:rPr>
              <a:t>factor,</a:t>
            </a:r>
            <a:r>
              <a:rPr lang="ja-JP" altLang="en-US" sz="2000" dirty="0">
                <a:ea typeface="MS PGothic" panose="020B0600070205080204" pitchFamily="34" charset="-128"/>
              </a:rPr>
              <a:t>”</a:t>
            </a:r>
            <a:r>
              <a:rPr lang="en-US" altLang="ja-JP" sz="2000" dirty="0">
                <a:ea typeface="MS PGothic" panose="020B0600070205080204" pitchFamily="34" charset="-128"/>
              </a:rPr>
              <a:t> a multi-dimensional array</a:t>
            </a:r>
          </a:p>
          <a:p>
            <a:pPr lvl="5"/>
            <a:endParaRPr lang="en-US" altLang="ja-JP" sz="1200" dirty="0">
              <a:ea typeface="MS PGothic" panose="020B0600070205080204" pitchFamily="34" charset="-128"/>
            </a:endParaRPr>
          </a:p>
          <a:p>
            <a:pPr lvl="1"/>
            <a:r>
              <a:rPr lang="en-US" sz="2000" dirty="0">
                <a:ea typeface="MS PGothic" panose="020B0600070205080204" pitchFamily="34" charset="-128"/>
              </a:rPr>
              <a:t>Its values are P(y</a:t>
            </a:r>
            <a:r>
              <a:rPr lang="en-US" sz="2000" baseline="-25000" dirty="0">
                <a:ea typeface="MS PGothic" panose="020B0600070205080204" pitchFamily="34" charset="-128"/>
              </a:rPr>
              <a:t>1</a:t>
            </a:r>
            <a:r>
              <a:rPr lang="en-US" sz="2000" dirty="0">
                <a:ea typeface="MS PGothic" panose="020B0600070205080204" pitchFamily="34" charset="-128"/>
              </a:rPr>
              <a:t> … </a:t>
            </a:r>
            <a:r>
              <a:rPr lang="en-US" sz="2000" dirty="0" err="1">
                <a:ea typeface="MS PGothic" panose="020B0600070205080204" pitchFamily="34" charset="-128"/>
              </a:rPr>
              <a:t>y</a:t>
            </a:r>
            <a:r>
              <a:rPr lang="en-US" sz="2000" baseline="-25000" dirty="0" err="1">
                <a:ea typeface="MS PGothic" panose="020B0600070205080204" pitchFamily="34" charset="-128"/>
              </a:rPr>
              <a:t>N</a:t>
            </a:r>
            <a:r>
              <a:rPr lang="en-US" sz="2000" dirty="0">
                <a:ea typeface="MS PGothic" panose="020B0600070205080204" pitchFamily="34" charset="-128"/>
              </a:rPr>
              <a:t> | x</a:t>
            </a:r>
            <a:r>
              <a:rPr lang="en-US" sz="2000" baseline="-25000" dirty="0">
                <a:ea typeface="MS PGothic" panose="020B0600070205080204" pitchFamily="34" charset="-128"/>
              </a:rPr>
              <a:t>1</a:t>
            </a:r>
            <a:r>
              <a:rPr lang="en-US" sz="2000" dirty="0">
                <a:ea typeface="MS PGothic" panose="020B0600070205080204" pitchFamily="34" charset="-128"/>
              </a:rPr>
              <a:t> … </a:t>
            </a:r>
            <a:r>
              <a:rPr lang="en-US" sz="2000" dirty="0" err="1">
                <a:ea typeface="MS PGothic" panose="020B0600070205080204" pitchFamily="34" charset="-128"/>
              </a:rPr>
              <a:t>x</a:t>
            </a:r>
            <a:r>
              <a:rPr lang="en-US" sz="2000" baseline="-25000" dirty="0" err="1">
                <a:ea typeface="MS PGothic" panose="020B0600070205080204" pitchFamily="34" charset="-128"/>
              </a:rPr>
              <a:t>M</a:t>
            </a:r>
            <a:r>
              <a:rPr lang="en-US" sz="2000" dirty="0">
                <a:ea typeface="MS PGothic" panose="020B0600070205080204" pitchFamily="34" charset="-128"/>
              </a:rPr>
              <a:t>)</a:t>
            </a:r>
          </a:p>
          <a:p>
            <a:pPr lvl="6"/>
            <a:endParaRPr lang="en-US" sz="1200" dirty="0">
              <a:ea typeface="MS PGothic" panose="020B0600070205080204" pitchFamily="34" charset="-128"/>
            </a:endParaRPr>
          </a:p>
          <a:p>
            <a:pPr lvl="1"/>
            <a:r>
              <a:rPr lang="en-US" sz="2000" dirty="0">
                <a:ea typeface="MS PGothic" panose="020B0600070205080204" pitchFamily="34" charset="-128"/>
              </a:rPr>
              <a:t>Any assigned (=lower-case) X or Y is a dimension missing (selected) from the array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4749989"/>
            <a:ext cx="2666999" cy="195561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4941" y="4724400"/>
            <a:ext cx="3157059" cy="198119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4770598"/>
            <a:ext cx="3416121" cy="208740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4724400"/>
            <a:ext cx="2514599" cy="21017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ea typeface="MS PGothic" panose="020B0600070205080204" pitchFamily="34" charset="-128"/>
              </a:rPr>
              <a:t>Example: Traffic Domain</a:t>
            </a:r>
          </a:p>
        </p:txBody>
      </p:sp>
      <p:sp>
        <p:nvSpPr>
          <p:cNvPr id="28674" name="Content Placeholder 2"/>
          <p:cNvSpPr>
            <a:spLocks noGrp="1"/>
          </p:cNvSpPr>
          <p:nvPr>
            <p:ph idx="1"/>
          </p:nvPr>
        </p:nvSpPr>
        <p:spPr>
          <a:xfrm>
            <a:off x="1600200" y="1600199"/>
            <a:ext cx="10185400" cy="4525965"/>
          </a:xfrm>
        </p:spPr>
        <p:txBody>
          <a:bodyPr/>
          <a:lstStyle/>
          <a:p>
            <a:r>
              <a:rPr lang="en-US" dirty="0">
                <a:ea typeface="MS PGothic" panose="020B0600070205080204" pitchFamily="34" charset="-128"/>
              </a:rPr>
              <a:t>Random Variables</a:t>
            </a:r>
          </a:p>
          <a:p>
            <a:pPr lvl="1"/>
            <a:r>
              <a:rPr lang="en-US" dirty="0">
                <a:ea typeface="MS PGothic" panose="020B0600070205080204" pitchFamily="34" charset="-128"/>
              </a:rPr>
              <a:t>R: Raining</a:t>
            </a:r>
          </a:p>
          <a:p>
            <a:pPr lvl="1"/>
            <a:r>
              <a:rPr lang="en-US" dirty="0">
                <a:ea typeface="MS PGothic" panose="020B0600070205080204" pitchFamily="34" charset="-128"/>
              </a:rPr>
              <a:t>T: Traffic</a:t>
            </a:r>
          </a:p>
          <a:p>
            <a:pPr lvl="1"/>
            <a:r>
              <a:rPr lang="en-US" dirty="0">
                <a:ea typeface="MS PGothic" panose="020B0600070205080204" pitchFamily="34" charset="-128"/>
              </a:rPr>
              <a:t>L: Late for class!</a:t>
            </a:r>
          </a:p>
          <a:p>
            <a:pPr lvl="1"/>
            <a:endParaRPr lang="en-US" dirty="0">
              <a:ea typeface="MS PGothic" panose="020B0600070205080204" pitchFamily="34" charset="-128"/>
            </a:endParaRPr>
          </a:p>
        </p:txBody>
      </p:sp>
      <p:sp>
        <p:nvSpPr>
          <p:cNvPr id="28676" name="Oval 4"/>
          <p:cNvSpPr>
            <a:spLocks noChangeArrowheads="1"/>
          </p:cNvSpPr>
          <p:nvPr/>
        </p:nvSpPr>
        <p:spPr bwMode="auto">
          <a:xfrm>
            <a:off x="6172200" y="32004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T</a:t>
            </a:r>
            <a:endParaRPr lang="en-US" sz="2400" baseline="-25000">
              <a:latin typeface="Times New Roman" panose="02020603050405020304" pitchFamily="18" charset="0"/>
              <a:cs typeface="Times New Roman" panose="02020603050405020304" pitchFamily="18" charset="0"/>
            </a:endParaRPr>
          </a:p>
        </p:txBody>
      </p:sp>
      <p:sp>
        <p:nvSpPr>
          <p:cNvPr id="28677" name="Oval 5"/>
          <p:cNvSpPr>
            <a:spLocks noChangeArrowheads="1"/>
          </p:cNvSpPr>
          <p:nvPr/>
        </p:nvSpPr>
        <p:spPr bwMode="auto">
          <a:xfrm>
            <a:off x="6172200" y="42672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L</a:t>
            </a:r>
            <a:endParaRPr lang="en-US" sz="2400" baseline="-25000">
              <a:latin typeface="Times New Roman" panose="02020603050405020304" pitchFamily="18" charset="0"/>
              <a:cs typeface="Times New Roman" panose="02020603050405020304" pitchFamily="18" charset="0"/>
            </a:endParaRPr>
          </a:p>
        </p:txBody>
      </p:sp>
      <p:cxnSp>
        <p:nvCxnSpPr>
          <p:cNvPr id="28678" name="AutoShape 6"/>
          <p:cNvCxnSpPr>
            <a:cxnSpLocks noChangeShapeType="1"/>
            <a:stCxn id="28676" idx="4"/>
            <a:endCxn id="28677" idx="0"/>
          </p:cNvCxnSpPr>
          <p:nvPr/>
        </p:nvCxnSpPr>
        <p:spPr bwMode="auto">
          <a:xfrm rot="5400000">
            <a:off x="6172201" y="4000500"/>
            <a:ext cx="533400" cy="3175"/>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28679" name="Oval 11"/>
          <p:cNvSpPr>
            <a:spLocks noChangeArrowheads="1"/>
          </p:cNvSpPr>
          <p:nvPr/>
        </p:nvSpPr>
        <p:spPr bwMode="auto">
          <a:xfrm>
            <a:off x="6173788" y="2133600"/>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R</a:t>
            </a:r>
          </a:p>
        </p:txBody>
      </p:sp>
      <p:cxnSp>
        <p:nvCxnSpPr>
          <p:cNvPr id="28680" name="AutoShape 12"/>
          <p:cNvCxnSpPr>
            <a:cxnSpLocks noChangeShapeType="1"/>
            <a:stCxn id="28679" idx="4"/>
            <a:endCxn id="28676" idx="0"/>
          </p:cNvCxnSpPr>
          <p:nvPr/>
        </p:nvCxnSpPr>
        <p:spPr bwMode="auto">
          <a:xfrm rot="5400000">
            <a:off x="6172994" y="2932906"/>
            <a:ext cx="533400" cy="1588"/>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pic>
        <p:nvPicPr>
          <p:cNvPr id="20" name="Picture 19"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7924800" y="2895600"/>
            <a:ext cx="105886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8135938" y="1565275"/>
            <a:ext cx="731837"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8045450" y="4800600"/>
            <a:ext cx="1030288" cy="31356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7357" dir="2700000" rotWithShape="0">
                    <a:scrgbClr r="0" g="0" b="0"/>
                  </a:outerShdw>
                </a:effectLst>
              </a14:hiddenEffects>
            </a:ext>
          </a:extLst>
        </p:spPr>
      </p:pic>
      <p:graphicFrame>
        <p:nvGraphicFramePr>
          <p:cNvPr id="18" name="Table 17"/>
          <p:cNvGraphicFramePr>
            <a:graphicFrameLocks noGrp="1"/>
          </p:cNvGraphicFramePr>
          <p:nvPr/>
        </p:nvGraphicFramePr>
        <p:xfrm>
          <a:off x="7924800" y="1946275"/>
          <a:ext cx="1219200" cy="56832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84163">
                <a:tc>
                  <a:txBody>
                    <a:bodyPr/>
                    <a:lstStyle/>
                    <a:p>
                      <a:pPr algn="ctr" fontAlgn="b"/>
                      <a:r>
                        <a:rPr lang="en-US" sz="1800" b="0" i="0" u="none" strike="noStrike" dirty="0">
                          <a:solidFill>
                            <a:srgbClr val="000000"/>
                          </a:solidFill>
                          <a:latin typeface="Calibri" panose="020F0502020204030204" pitchFamily="34" charset="0"/>
                          <a:cs typeface="Calibri" panose="020F0502020204030204" pitchFamily="34" charset="0"/>
                        </a:rPr>
                        <a:t>+r</a:t>
                      </a: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pitchFamily="34" charset="0"/>
                          <a:cs typeface="Calibri" panose="020F0502020204030204" pitchFamily="34" charset="0"/>
                        </a:rPr>
                        <a:t>0.1</a:t>
                      </a: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4163">
                <a:tc>
                  <a:txBody>
                    <a:bodyPr/>
                    <a:lstStyle/>
                    <a:p>
                      <a:pPr algn="ctr" fontAlgn="b"/>
                      <a:r>
                        <a:rPr lang="en-US" sz="1800" b="0" i="0" u="none" strike="noStrike" dirty="0">
                          <a:solidFill>
                            <a:srgbClr val="000000"/>
                          </a:solidFill>
                          <a:latin typeface="Calibri" panose="020F0502020204030204" pitchFamily="34" charset="0"/>
                          <a:cs typeface="Calibri" panose="020F0502020204030204" pitchFamily="34" charset="0"/>
                        </a:rPr>
                        <a:t>-r</a:t>
                      </a: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pitchFamily="34" charset="0"/>
                          <a:cs typeface="Calibri" panose="020F0502020204030204" pitchFamily="34" charset="0"/>
                        </a:rPr>
                        <a:t>0.9</a:t>
                      </a: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1" name="Table 20"/>
          <p:cNvGraphicFramePr>
            <a:graphicFrameLocks noGrp="1"/>
          </p:cNvGraphicFramePr>
          <p:nvPr/>
        </p:nvGraphicFramePr>
        <p:xfrm>
          <a:off x="7696200" y="3276600"/>
          <a:ext cx="1828800" cy="1135332"/>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283766">
                <a:tc>
                  <a:txBody>
                    <a:bodyPr/>
                    <a:lstStyle/>
                    <a:p>
                      <a:pPr algn="ctr" fontAlgn="b"/>
                      <a:r>
                        <a:rPr lang="en-US" sz="1800" b="0" i="0" u="none" strike="noStrike" dirty="0">
                          <a:solidFill>
                            <a:srgbClr val="000000"/>
                          </a:solidFill>
                          <a:latin typeface="Calibri" panose="020F0502020204030204"/>
                        </a:rPr>
                        <a:t>+r</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panose="020F0502020204030204"/>
                        </a:rPr>
                        <a:t>0.8</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3766">
                <a:tc>
                  <a:txBody>
                    <a:bodyPr/>
                    <a:lstStyle/>
                    <a:p>
                      <a:pPr algn="ctr" fontAlgn="b"/>
                      <a:r>
                        <a:rPr lang="en-US" sz="1800" b="0" i="0" u="none" strike="noStrike" dirty="0">
                          <a:solidFill>
                            <a:srgbClr val="000000"/>
                          </a:solidFill>
                          <a:latin typeface="Calibri" panose="020F0502020204030204"/>
                        </a:rPr>
                        <a:t>+r</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0.2</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3766">
                <a:tc>
                  <a:txBody>
                    <a:bodyPr/>
                    <a:lstStyle/>
                    <a:p>
                      <a:pPr algn="ctr" fontAlgn="b"/>
                      <a:r>
                        <a:rPr lang="en-US" sz="1800" b="0" i="0" u="none" strike="noStrike" dirty="0">
                          <a:solidFill>
                            <a:srgbClr val="000000"/>
                          </a:solidFill>
                          <a:latin typeface="Calibri" panose="020F0502020204030204"/>
                        </a:rPr>
                        <a:t>-r</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0.1</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3766">
                <a:tc>
                  <a:txBody>
                    <a:bodyPr/>
                    <a:lstStyle/>
                    <a:p>
                      <a:pPr algn="ctr" fontAlgn="b"/>
                      <a:r>
                        <a:rPr lang="en-US" sz="1800" b="0" i="0" u="none" strike="noStrike" dirty="0">
                          <a:solidFill>
                            <a:srgbClr val="000000"/>
                          </a:solidFill>
                          <a:latin typeface="Calibri" panose="020F0502020204030204"/>
                        </a:rPr>
                        <a:t>-r</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0.9</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7696200" y="5229225"/>
          <a:ext cx="1828800" cy="1135332"/>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283766">
                <a:tc>
                  <a:txBody>
                    <a:bodyPr/>
                    <a:lstStyle/>
                    <a:p>
                      <a:pPr algn="ctr" fontAlgn="b"/>
                      <a:r>
                        <a:rPr lang="en-US" sz="1800" b="0" i="0" u="none" strike="noStrike" dirty="0">
                          <a:solidFill>
                            <a:srgbClr val="000000"/>
                          </a:solidFill>
                          <a:latin typeface="Calibri" panose="020F0502020204030204"/>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+l</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panose="020F0502020204030204"/>
                        </a:rPr>
                        <a:t>0.3</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3766">
                <a:tc>
                  <a:txBody>
                    <a:bodyPr/>
                    <a:lstStyle/>
                    <a:p>
                      <a:pPr algn="ctr" fontAlgn="b"/>
                      <a:r>
                        <a:rPr lang="en-US" sz="1800" b="0" i="0" u="none" strike="noStrike" dirty="0">
                          <a:solidFill>
                            <a:srgbClr val="000000"/>
                          </a:solidFill>
                          <a:latin typeface="Calibri" panose="020F0502020204030204"/>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-l</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0.7</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3766">
                <a:tc>
                  <a:txBody>
                    <a:bodyPr/>
                    <a:lstStyle/>
                    <a:p>
                      <a:pPr algn="ctr" fontAlgn="b"/>
                      <a:r>
                        <a:rPr lang="en-US" sz="1800" b="0" i="0" u="none" strike="noStrike" dirty="0">
                          <a:solidFill>
                            <a:srgbClr val="000000"/>
                          </a:solidFill>
                          <a:latin typeface="Calibri" panose="020F0502020204030204"/>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+l</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0.1</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3766">
                <a:tc>
                  <a:txBody>
                    <a:bodyPr/>
                    <a:lstStyle/>
                    <a:p>
                      <a:pPr algn="ctr" fontAlgn="b"/>
                      <a:r>
                        <a:rPr lang="en-US" sz="1800" b="0" i="0" u="none" strike="noStrike" dirty="0">
                          <a:solidFill>
                            <a:srgbClr val="000000"/>
                          </a:solidFill>
                          <a:latin typeface="Calibri" panose="020F0502020204030204"/>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-l</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0.9</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4" name="Picture 3"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5000" y="4254500"/>
            <a:ext cx="1828800" cy="469900"/>
          </a:xfrm>
          <a:prstGeom prst="rect">
            <a:avLst/>
          </a:prstGeom>
        </p:spPr>
      </p:pic>
      <p:pic>
        <p:nvPicPr>
          <p:cNvPr id="6" name="Picture 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6345" y="4936330"/>
            <a:ext cx="2049055" cy="731161"/>
          </a:xfrm>
          <a:prstGeom prst="rect">
            <a:avLst/>
          </a:prstGeom>
        </p:spPr>
      </p:pic>
      <p:pic>
        <p:nvPicPr>
          <p:cNvPr id="7" name="Picture 6"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61229" y="5864740"/>
            <a:ext cx="3051324" cy="6884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Elimination (VE)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456267"/>
            <a:ext cx="5066166" cy="5023664"/>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5" name="Title 25"/>
          <p:cNvSpPr>
            <a:spLocks noGrp="1"/>
          </p:cNvSpPr>
          <p:nvPr>
            <p:ph type="title"/>
          </p:nvPr>
        </p:nvSpPr>
        <p:spPr/>
        <p:txBody>
          <a:bodyPr/>
          <a:lstStyle/>
          <a:p>
            <a:r>
              <a:rPr lang="en-US" dirty="0">
                <a:ea typeface="MS PGothic" panose="020B0600070205080204" pitchFamily="34" charset="-128"/>
              </a:rPr>
              <a:t>Inference by Enumeration: Procedural Outline</a:t>
            </a:r>
          </a:p>
        </p:txBody>
      </p:sp>
      <p:sp>
        <p:nvSpPr>
          <p:cNvPr id="23555" name="Rectangle 3"/>
          <p:cNvSpPr>
            <a:spLocks noGrp="1" noChangeArrowheads="1"/>
          </p:cNvSpPr>
          <p:nvPr>
            <p:ph idx="1"/>
          </p:nvPr>
        </p:nvSpPr>
        <p:spPr>
          <a:xfrm>
            <a:off x="457200" y="1371600"/>
            <a:ext cx="9296400" cy="4525963"/>
          </a:xfrm>
        </p:spPr>
        <p:txBody>
          <a:bodyPr>
            <a:noAutofit/>
          </a:bodyPr>
          <a:lstStyle/>
          <a:p>
            <a:r>
              <a:rPr lang="en-US" sz="2600" dirty="0">
                <a:ea typeface="MS PGothic" panose="020B0600070205080204" pitchFamily="34" charset="-128"/>
              </a:rPr>
              <a:t>Track objects called </a:t>
            </a:r>
            <a:r>
              <a:rPr lang="en-US" sz="2600" dirty="0">
                <a:solidFill>
                  <a:srgbClr val="CC0000"/>
                </a:solidFill>
                <a:ea typeface="MS PGothic" panose="020B0600070205080204" pitchFamily="34" charset="-128"/>
              </a:rPr>
              <a:t>factors</a:t>
            </a:r>
          </a:p>
          <a:p>
            <a:r>
              <a:rPr lang="en-US" sz="2600" dirty="0">
                <a:ea typeface="MS PGothic" panose="020B0600070205080204" pitchFamily="34" charset="-128"/>
              </a:rPr>
              <a:t>Initial factors are local CPTs (one per node)</a:t>
            </a:r>
          </a:p>
          <a:p>
            <a:endParaRPr lang="en-US" sz="2600" dirty="0">
              <a:ea typeface="MS PGothic" panose="020B0600070205080204" pitchFamily="34" charset="-128"/>
            </a:endParaRPr>
          </a:p>
          <a:p>
            <a:endParaRPr lang="en-US" sz="2600" dirty="0">
              <a:ea typeface="MS PGothic" panose="020B0600070205080204" pitchFamily="34" charset="-128"/>
            </a:endParaRPr>
          </a:p>
          <a:p>
            <a:endParaRPr lang="en-US" sz="2600" dirty="0">
              <a:ea typeface="MS PGothic" panose="020B0600070205080204" pitchFamily="34" charset="-128"/>
            </a:endParaRPr>
          </a:p>
          <a:p>
            <a:r>
              <a:rPr lang="en-US" sz="2600" dirty="0">
                <a:ea typeface="MS PGothic" panose="020B0600070205080204" pitchFamily="34" charset="-128"/>
              </a:rPr>
              <a:t>Any known values are selected</a:t>
            </a:r>
          </a:p>
          <a:p>
            <a:pPr lvl="1"/>
            <a:r>
              <a:rPr lang="en-US" sz="2200" dirty="0">
                <a:ea typeface="MS PGothic" panose="020B0600070205080204" pitchFamily="34" charset="-128"/>
              </a:rPr>
              <a:t>E.g. if we know                  , the initial factors are</a:t>
            </a:r>
          </a:p>
          <a:p>
            <a:pPr lvl="1"/>
            <a:endParaRPr lang="en-US" sz="2200" dirty="0">
              <a:ea typeface="MS PGothic" panose="020B0600070205080204" pitchFamily="34" charset="-128"/>
            </a:endParaRPr>
          </a:p>
          <a:p>
            <a:pPr lvl="1"/>
            <a:endParaRPr lang="en-US" sz="2200" dirty="0">
              <a:ea typeface="MS PGothic" panose="020B0600070205080204" pitchFamily="34" charset="-128"/>
            </a:endParaRPr>
          </a:p>
          <a:p>
            <a:pPr lvl="1"/>
            <a:endParaRPr lang="en-US" sz="2200" dirty="0">
              <a:ea typeface="MS PGothic" panose="020B0600070205080204" pitchFamily="34" charset="-128"/>
            </a:endParaRPr>
          </a:p>
          <a:p>
            <a:endParaRPr lang="en-US" sz="2600" dirty="0">
              <a:ea typeface="MS PGothic" panose="020B0600070205080204" pitchFamily="34" charset="-128"/>
            </a:endParaRPr>
          </a:p>
          <a:p>
            <a:r>
              <a:rPr lang="en-US" sz="2600" dirty="0">
                <a:ea typeface="MS PGothic" panose="020B0600070205080204" pitchFamily="34" charset="-128"/>
              </a:rPr>
              <a:t>Procedure: Join all factors, then eliminate all hidden variables</a:t>
            </a:r>
          </a:p>
        </p:txBody>
      </p:sp>
      <p:pic>
        <p:nvPicPr>
          <p:cNvPr id="30" name="Picture 29" descr="txp_fi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616075" y="2443163"/>
            <a:ext cx="754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descr="txp_fi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360738" y="2443163"/>
            <a:ext cx="108902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descr="txp_fig"/>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5257800" y="2443163"/>
            <a:ext cx="1058863"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descr="txp_fi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600200" y="4802188"/>
            <a:ext cx="754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4" descr="txp_fi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257800" y="4803775"/>
            <a:ext cx="127476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5" descr="txp_fi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4800600"/>
            <a:ext cx="10922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7" name="Table 36"/>
          <p:cNvGraphicFramePr>
            <a:graphicFrameLocks noGrp="1"/>
          </p:cNvGraphicFramePr>
          <p:nvPr/>
        </p:nvGraphicFramePr>
        <p:xfrm>
          <a:off x="1447800" y="2841625"/>
          <a:ext cx="1219200" cy="446088"/>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38" name="Table 37"/>
          <p:cNvGraphicFramePr>
            <a:graphicFrameLocks noGrp="1"/>
          </p:cNvGraphicFramePr>
          <p:nvPr/>
        </p:nvGraphicFramePr>
        <p:xfrm>
          <a:off x="3276600" y="2841625"/>
          <a:ext cx="1295400" cy="892176"/>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panose="020F0502020204030204"/>
                        </a:rPr>
                        <a:t>0.8</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0.2</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40" name="Table 39"/>
          <p:cNvGraphicFramePr>
            <a:graphicFrameLocks noGrp="1"/>
          </p:cNvGraphicFramePr>
          <p:nvPr/>
        </p:nvGraphicFramePr>
        <p:xfrm>
          <a:off x="5249863" y="2841625"/>
          <a:ext cx="1371600" cy="892176"/>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tblGrid>
              <a:tr h="223044">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panose="020F0502020204030204"/>
                        </a:rPr>
                        <a:t>0.3</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3044">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0.7</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3044">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23044">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43" name="Table 42"/>
          <p:cNvGraphicFramePr>
            <a:graphicFrameLocks noGrp="1"/>
          </p:cNvGraphicFramePr>
          <p:nvPr/>
        </p:nvGraphicFramePr>
        <p:xfrm>
          <a:off x="5257800" y="5181600"/>
          <a:ext cx="1371600" cy="446088"/>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tblGrid>
              <a:tr h="223044">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panose="020F0502020204030204"/>
                        </a:rPr>
                        <a:t>0.3</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3044">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45" name="Picture 44" descr="txp_fig"/>
          <p:cNvPicPr>
            <a:picLocks noChangeAspect="1"/>
          </p:cNvPicPr>
          <p:nvPr>
            <p:custDataLst>
              <p:tags r:id="rId7"/>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048000" y="4311650"/>
            <a:ext cx="1120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6" name="Table 45"/>
          <p:cNvGraphicFramePr>
            <a:graphicFrameLocks noGrp="1"/>
          </p:cNvGraphicFramePr>
          <p:nvPr/>
        </p:nvGraphicFramePr>
        <p:xfrm>
          <a:off x="1524000" y="5181600"/>
          <a:ext cx="1219200" cy="446088"/>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47" name="Table 46"/>
          <p:cNvGraphicFramePr>
            <a:graphicFrameLocks noGrp="1"/>
          </p:cNvGraphicFramePr>
          <p:nvPr/>
        </p:nvGraphicFramePr>
        <p:xfrm>
          <a:off x="3352800" y="5181600"/>
          <a:ext cx="1295400" cy="892176"/>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panose="020F0502020204030204"/>
                        </a:rPr>
                        <a:t>0.8</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0.2</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23044">
                <a:tc>
                  <a:txBody>
                    <a:bodyPr/>
                    <a:lstStyle/>
                    <a:p>
                      <a:pPr algn="ctr" fontAlgn="b"/>
                      <a:r>
                        <a:rPr lang="en-US" sz="1400" b="0" i="0" u="none" strike="noStrike" dirty="0">
                          <a:solidFill>
                            <a:srgbClr val="000000"/>
                          </a:solidFill>
                          <a:latin typeface="Calibri" panose="020F0502020204030204"/>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panose="020F0502020204030204"/>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18" name="Picture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280813" y="1447800"/>
            <a:ext cx="4758786" cy="47188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55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55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55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8300" y="1371600"/>
            <a:ext cx="5537543" cy="1740541"/>
          </a:xfrm>
          <a:prstGeom prst="rect">
            <a:avLst/>
          </a:prstGeom>
        </p:spPr>
      </p:pic>
      <p:sp>
        <p:nvSpPr>
          <p:cNvPr id="30729" name="Title 10"/>
          <p:cNvSpPr>
            <a:spLocks noGrp="1"/>
          </p:cNvSpPr>
          <p:nvPr>
            <p:ph type="title"/>
          </p:nvPr>
        </p:nvSpPr>
        <p:spPr/>
        <p:txBody>
          <a:bodyPr/>
          <a:lstStyle/>
          <a:p>
            <a:r>
              <a:rPr lang="en-US">
                <a:ea typeface="MS PGothic" panose="020B0600070205080204" pitchFamily="34" charset="-128"/>
              </a:rPr>
              <a:t>Operation 1: Join Factors</a:t>
            </a:r>
          </a:p>
        </p:txBody>
      </p:sp>
      <p:sp>
        <p:nvSpPr>
          <p:cNvPr id="24579" name="Rectangle 3"/>
          <p:cNvSpPr>
            <a:spLocks noGrp="1" noChangeArrowheads="1"/>
          </p:cNvSpPr>
          <p:nvPr>
            <p:ph idx="1"/>
          </p:nvPr>
        </p:nvSpPr>
        <p:spPr>
          <a:xfrm>
            <a:off x="457200" y="1447800"/>
            <a:ext cx="5715000" cy="4525963"/>
          </a:xfrm>
        </p:spPr>
        <p:txBody>
          <a:bodyPr>
            <a:normAutofit/>
          </a:bodyPr>
          <a:lstStyle/>
          <a:p>
            <a:r>
              <a:rPr lang="en-US" sz="2000" dirty="0">
                <a:ea typeface="MS PGothic" panose="020B0600070205080204" pitchFamily="34" charset="-128"/>
              </a:rPr>
              <a:t>First basic operation: </a:t>
            </a:r>
            <a:r>
              <a:rPr lang="en-US" sz="2000" dirty="0">
                <a:solidFill>
                  <a:srgbClr val="CC0000"/>
                </a:solidFill>
                <a:ea typeface="MS PGothic" panose="020B0600070205080204" pitchFamily="34" charset="-128"/>
              </a:rPr>
              <a:t>joining factors</a:t>
            </a:r>
          </a:p>
          <a:p>
            <a:r>
              <a:rPr lang="en-US" sz="2000" dirty="0">
                <a:ea typeface="MS PGothic" panose="020B0600070205080204" pitchFamily="34" charset="-128"/>
              </a:rPr>
              <a:t>Combining factors:</a:t>
            </a:r>
          </a:p>
          <a:p>
            <a:pPr lvl="1"/>
            <a:r>
              <a:rPr lang="en-US" sz="1800" dirty="0">
                <a:solidFill>
                  <a:srgbClr val="CC0000"/>
                </a:solidFill>
                <a:ea typeface="MS PGothic" panose="020B0600070205080204" pitchFamily="34" charset="-128"/>
              </a:rPr>
              <a:t>Just like a database join</a:t>
            </a:r>
          </a:p>
          <a:p>
            <a:pPr lvl="1"/>
            <a:r>
              <a:rPr lang="en-US" sz="1800" dirty="0">
                <a:ea typeface="MS PGothic" panose="020B0600070205080204" pitchFamily="34" charset="-128"/>
              </a:rPr>
              <a:t>Get all factors over the joining variable</a:t>
            </a:r>
          </a:p>
          <a:p>
            <a:pPr lvl="1"/>
            <a:r>
              <a:rPr lang="en-US" sz="1800" dirty="0">
                <a:ea typeface="MS PGothic" panose="020B0600070205080204" pitchFamily="34" charset="-128"/>
              </a:rPr>
              <a:t>Build a new factor over the union of the variables involved</a:t>
            </a:r>
          </a:p>
          <a:p>
            <a:pPr lvl="4"/>
            <a:endParaRPr lang="en-US" sz="1100" dirty="0">
              <a:ea typeface="MS PGothic" panose="020B0600070205080204" pitchFamily="34" charset="-128"/>
            </a:endParaRPr>
          </a:p>
          <a:p>
            <a:pPr>
              <a:spcBef>
                <a:spcPct val="0"/>
              </a:spcBef>
            </a:pPr>
            <a:r>
              <a:rPr lang="en-US" sz="2000" dirty="0">
                <a:ea typeface="MS PGothic" panose="020B0600070205080204" pitchFamily="34" charset="-128"/>
              </a:rPr>
              <a:t>Example: Join on R</a:t>
            </a:r>
          </a:p>
          <a:p>
            <a:endParaRPr lang="en-US" sz="2000" dirty="0">
              <a:ea typeface="MS PGothic" panose="020B0600070205080204" pitchFamily="34" charset="-128"/>
            </a:endParaRPr>
          </a:p>
          <a:p>
            <a:pPr lvl="1"/>
            <a:endParaRPr lang="en-US" sz="1800" dirty="0">
              <a:ea typeface="MS PGothic" panose="020B0600070205080204" pitchFamily="34" charset="-128"/>
            </a:endParaRPr>
          </a:p>
          <a:p>
            <a:pPr lvl="1"/>
            <a:endParaRPr lang="en-US" sz="2000" dirty="0">
              <a:ea typeface="MS PGothic" panose="020B0600070205080204" pitchFamily="34" charset="-128"/>
            </a:endParaRPr>
          </a:p>
          <a:p>
            <a:pPr lvl="1"/>
            <a:endParaRPr lang="en-US" sz="2000" dirty="0">
              <a:ea typeface="MS PGothic" panose="020B0600070205080204" pitchFamily="34" charset="-128"/>
            </a:endParaRPr>
          </a:p>
          <a:p>
            <a:pPr lvl="1"/>
            <a:endParaRPr lang="en-US" sz="1800" dirty="0">
              <a:ea typeface="MS PGothic" panose="020B0600070205080204" pitchFamily="34" charset="-128"/>
            </a:endParaRPr>
          </a:p>
          <a:p>
            <a:pPr lvl="1"/>
            <a:r>
              <a:rPr lang="en-US" sz="1800" dirty="0">
                <a:ea typeface="MS PGothic" panose="020B0600070205080204" pitchFamily="34" charset="-128"/>
              </a:rPr>
              <a:t>Computation for each entry: </a:t>
            </a:r>
            <a:r>
              <a:rPr lang="en-US" sz="1800" dirty="0" err="1">
                <a:ea typeface="MS PGothic" panose="020B0600070205080204" pitchFamily="34" charset="-128"/>
              </a:rPr>
              <a:t>pointwise</a:t>
            </a:r>
            <a:r>
              <a:rPr lang="en-US" sz="1800" dirty="0">
                <a:ea typeface="MS PGothic" panose="020B0600070205080204" pitchFamily="34" charset="-128"/>
              </a:rPr>
              <a:t> products</a:t>
            </a:r>
          </a:p>
        </p:txBody>
      </p:sp>
      <p:pic>
        <p:nvPicPr>
          <p:cNvPr id="24580"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733925" y="3853211"/>
            <a:ext cx="219075"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AutoShape 5"/>
          <p:cNvSpPr>
            <a:spLocks noChangeArrowheads="1"/>
          </p:cNvSpPr>
          <p:nvPr/>
        </p:nvSpPr>
        <p:spPr bwMode="auto">
          <a:xfrm>
            <a:off x="7010400" y="3853211"/>
            <a:ext cx="990600" cy="304800"/>
          </a:xfrm>
          <a:prstGeom prst="rightArrow">
            <a:avLst>
              <a:gd name="adj1" fmla="val 50000"/>
              <a:gd name="adj2" fmla="val 81250"/>
            </a:avLst>
          </a:prstGeom>
          <a:solidFill>
            <a:schemeClr val="accent1"/>
          </a:solidFill>
          <a:ln w="9525">
            <a:solidFill>
              <a:schemeClr val="tx1"/>
            </a:solidFill>
            <a:miter lim="800000"/>
          </a:ln>
        </p:spPr>
        <p:txBody>
          <a:bodyPr wrap="none" anchor="ctr"/>
          <a:lstStyle/>
          <a:p>
            <a:endParaRPr lang="en-US"/>
          </a:p>
        </p:txBody>
      </p:sp>
      <p:pic>
        <p:nvPicPr>
          <p:cNvPr id="17" name="Picture 16"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3490913" y="3786536"/>
            <a:ext cx="890587"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txp_fi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308600" y="3783361"/>
            <a:ext cx="12890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8" descr="txp_fi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420100" y="3775424"/>
            <a:ext cx="1344613"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txp_fi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6172200" y="6093174"/>
            <a:ext cx="4297363"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7" name="Table 26"/>
          <p:cNvGraphicFramePr>
            <a:graphicFrameLocks noGrp="1"/>
          </p:cNvGraphicFramePr>
          <p:nvPr/>
        </p:nvGraphicFramePr>
        <p:xfrm>
          <a:off x="3352800" y="4340574"/>
          <a:ext cx="1219200" cy="56832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84163">
                <a:tc>
                  <a:txBody>
                    <a:bodyPr/>
                    <a:lstStyle/>
                    <a:p>
                      <a:pPr algn="ctr" fontAlgn="b"/>
                      <a:r>
                        <a:rPr lang="en-US" sz="1800" b="0" i="0" u="none" strike="noStrike" dirty="0">
                          <a:solidFill>
                            <a:srgbClr val="000000"/>
                          </a:solidFill>
                          <a:latin typeface="Calibri" panose="020F0502020204030204"/>
                        </a:rPr>
                        <a:t>+r</a:t>
                      </a: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0.1</a:t>
                      </a: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4163">
                <a:tc>
                  <a:txBody>
                    <a:bodyPr/>
                    <a:lstStyle/>
                    <a:p>
                      <a:pPr algn="ctr" fontAlgn="b"/>
                      <a:r>
                        <a:rPr lang="en-US" sz="1800" b="0" i="0" u="none" strike="noStrike" dirty="0">
                          <a:solidFill>
                            <a:srgbClr val="000000"/>
                          </a:solidFill>
                          <a:latin typeface="Calibri" panose="020F0502020204030204"/>
                        </a:rPr>
                        <a:t>-r</a:t>
                      </a: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0.9</a:t>
                      </a: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8" name="Table 27"/>
          <p:cNvGraphicFramePr>
            <a:graphicFrameLocks noGrp="1"/>
          </p:cNvGraphicFramePr>
          <p:nvPr/>
        </p:nvGraphicFramePr>
        <p:xfrm>
          <a:off x="5334000" y="4340574"/>
          <a:ext cx="1295400" cy="1135332"/>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283766">
                <a:tc>
                  <a:txBody>
                    <a:bodyPr/>
                    <a:lstStyle/>
                    <a:p>
                      <a:pPr algn="ctr" fontAlgn="b"/>
                      <a:r>
                        <a:rPr lang="en-US" sz="1800" b="0" i="0" u="none" strike="noStrike" dirty="0">
                          <a:solidFill>
                            <a:srgbClr val="000000"/>
                          </a:solidFill>
                          <a:latin typeface="Calibri" panose="020F0502020204030204"/>
                        </a:rPr>
                        <a:t>+r</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panose="020F0502020204030204"/>
                        </a:rPr>
                        <a:t>0.8</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3766">
                <a:tc>
                  <a:txBody>
                    <a:bodyPr/>
                    <a:lstStyle/>
                    <a:p>
                      <a:pPr algn="ctr" fontAlgn="b"/>
                      <a:r>
                        <a:rPr lang="en-US" sz="1800" b="0" i="0" u="none" strike="noStrike" dirty="0">
                          <a:solidFill>
                            <a:srgbClr val="000000"/>
                          </a:solidFill>
                          <a:latin typeface="Calibri" panose="020F0502020204030204"/>
                        </a:rPr>
                        <a:t>+r</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0.2</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3766">
                <a:tc>
                  <a:txBody>
                    <a:bodyPr/>
                    <a:lstStyle/>
                    <a:p>
                      <a:pPr algn="ctr" fontAlgn="b"/>
                      <a:r>
                        <a:rPr lang="en-US" sz="1800" b="0" i="0" u="none" strike="noStrike" dirty="0">
                          <a:solidFill>
                            <a:srgbClr val="000000"/>
                          </a:solidFill>
                          <a:latin typeface="Calibri" panose="020F0502020204030204"/>
                        </a:rPr>
                        <a:t>-r</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0.1</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3766">
                <a:tc>
                  <a:txBody>
                    <a:bodyPr/>
                    <a:lstStyle/>
                    <a:p>
                      <a:pPr algn="ctr" fontAlgn="b"/>
                      <a:r>
                        <a:rPr lang="en-US" sz="1800" b="0" i="0" u="none" strike="noStrike" dirty="0">
                          <a:solidFill>
                            <a:srgbClr val="000000"/>
                          </a:solidFill>
                          <a:latin typeface="Calibri" panose="020F0502020204030204"/>
                        </a:rPr>
                        <a:t>-r</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0.9</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29" name="Table 28"/>
          <p:cNvGraphicFramePr>
            <a:graphicFrameLocks noGrp="1"/>
          </p:cNvGraphicFramePr>
          <p:nvPr/>
        </p:nvGraphicFramePr>
        <p:xfrm>
          <a:off x="8305800" y="4340574"/>
          <a:ext cx="1600200" cy="1135332"/>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tblGrid>
              <a:tr h="283766">
                <a:tc>
                  <a:txBody>
                    <a:bodyPr/>
                    <a:lstStyle/>
                    <a:p>
                      <a:pPr algn="ctr" fontAlgn="b"/>
                      <a:r>
                        <a:rPr lang="en-US" sz="1800" b="0" i="0" u="none" strike="noStrike" dirty="0">
                          <a:solidFill>
                            <a:srgbClr val="000000"/>
                          </a:solidFill>
                          <a:latin typeface="Calibri" panose="020F0502020204030204"/>
                        </a:rPr>
                        <a:t>+r</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panose="020F0502020204030204"/>
                        </a:rPr>
                        <a:t>0.08</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3766">
                <a:tc>
                  <a:txBody>
                    <a:bodyPr/>
                    <a:lstStyle/>
                    <a:p>
                      <a:pPr algn="ctr" fontAlgn="b"/>
                      <a:r>
                        <a:rPr lang="en-US" sz="1800" b="0" i="0" u="none" strike="noStrike" dirty="0">
                          <a:solidFill>
                            <a:srgbClr val="000000"/>
                          </a:solidFill>
                          <a:latin typeface="Calibri" panose="020F0502020204030204"/>
                        </a:rPr>
                        <a:t>+r</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panose="020F0502020204030204"/>
                        </a:rPr>
                        <a:t>0.02</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3766">
                <a:tc>
                  <a:txBody>
                    <a:bodyPr/>
                    <a:lstStyle/>
                    <a:p>
                      <a:pPr algn="ctr" fontAlgn="b"/>
                      <a:r>
                        <a:rPr lang="en-US" sz="1800" b="0" i="0" u="none" strike="noStrike" dirty="0">
                          <a:solidFill>
                            <a:srgbClr val="000000"/>
                          </a:solidFill>
                          <a:latin typeface="Calibri" panose="020F0502020204030204"/>
                        </a:rPr>
                        <a:t>-r</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panose="020F0502020204030204"/>
                        </a:rPr>
                        <a:t>0.09</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3766">
                <a:tc>
                  <a:txBody>
                    <a:bodyPr/>
                    <a:lstStyle/>
                    <a:p>
                      <a:pPr algn="ctr" fontAlgn="b"/>
                      <a:r>
                        <a:rPr lang="en-US" sz="1800" b="0" i="0" u="none" strike="noStrike" dirty="0">
                          <a:solidFill>
                            <a:srgbClr val="000000"/>
                          </a:solidFill>
                          <a:latin typeface="Calibri" panose="020F0502020204030204"/>
                        </a:rPr>
                        <a:t>-r</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anose="020F0502020204030204"/>
                        </a:rPr>
                        <a:t>0.81</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0785" name="Oval 15"/>
          <p:cNvSpPr>
            <a:spLocks noChangeArrowheads="1"/>
          </p:cNvSpPr>
          <p:nvPr/>
        </p:nvSpPr>
        <p:spPr bwMode="auto">
          <a:xfrm>
            <a:off x="2436813" y="4926361"/>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T</a:t>
            </a:r>
            <a:endParaRPr lang="en-US" sz="2400" baseline="-25000">
              <a:latin typeface="Times New Roman" panose="02020603050405020304" pitchFamily="18" charset="0"/>
              <a:cs typeface="Times New Roman" panose="02020603050405020304" pitchFamily="18" charset="0"/>
            </a:endParaRPr>
          </a:p>
        </p:txBody>
      </p:sp>
      <p:sp>
        <p:nvSpPr>
          <p:cNvPr id="30786" name="Oval 11"/>
          <p:cNvSpPr>
            <a:spLocks noChangeArrowheads="1"/>
          </p:cNvSpPr>
          <p:nvPr/>
        </p:nvSpPr>
        <p:spPr bwMode="auto">
          <a:xfrm>
            <a:off x="2438400" y="3859561"/>
            <a:ext cx="533400" cy="533400"/>
          </a:xfrm>
          <a:prstGeom prst="ellipse">
            <a:avLst/>
          </a:prstGeom>
          <a:solidFill>
            <a:schemeClr val="bg1"/>
          </a:solidFill>
          <a:ln w="28575">
            <a:solidFill>
              <a:schemeClr val="tx1"/>
            </a:solidFill>
            <a:round/>
          </a:ln>
        </p:spPr>
        <p:txBody>
          <a:bodyPr wrap="none" anchor="ctr"/>
          <a:lstStyle/>
          <a:p>
            <a:pPr algn="ctr"/>
            <a:r>
              <a:rPr lang="en-US" sz="2400" i="1">
                <a:latin typeface="Times New Roman" panose="02020603050405020304" pitchFamily="18" charset="0"/>
                <a:cs typeface="Times New Roman" panose="02020603050405020304" pitchFamily="18" charset="0"/>
              </a:rPr>
              <a:t>R</a:t>
            </a:r>
          </a:p>
        </p:txBody>
      </p:sp>
      <p:cxnSp>
        <p:nvCxnSpPr>
          <p:cNvPr id="30787" name="AutoShape 12"/>
          <p:cNvCxnSpPr>
            <a:cxnSpLocks noChangeShapeType="1"/>
          </p:cNvCxnSpPr>
          <p:nvPr/>
        </p:nvCxnSpPr>
        <p:spPr bwMode="auto">
          <a:xfrm rot="5400000">
            <a:off x="2437607" y="4658867"/>
            <a:ext cx="533400" cy="1587"/>
          </a:xfrm>
          <a:prstGeom prst="straightConnector1">
            <a:avLst/>
          </a:prstGeom>
          <a:noFill/>
          <a:ln w="28575">
            <a:solidFill>
              <a:schemeClr val="tx1"/>
            </a:solidFill>
            <a:round/>
            <a:tailEnd type="triangle" w="lg" len="lg"/>
          </a:ln>
          <a:extLst>
            <a:ext uri="{909E8E84-426E-40DD-AFC4-6F175D3DCCD1}">
              <a14:hiddenFill xmlns:a14="http://schemas.microsoft.com/office/drawing/2010/main">
                <a:noFill/>
              </a14:hiddenFill>
            </a:ext>
          </a:extLst>
        </p:spPr>
      </p:cxnSp>
      <p:sp>
        <p:nvSpPr>
          <p:cNvPr id="38" name="Oval 15"/>
          <p:cNvSpPr>
            <a:spLocks noChangeArrowheads="1"/>
          </p:cNvSpPr>
          <p:nvPr/>
        </p:nvSpPr>
        <p:spPr bwMode="auto">
          <a:xfrm>
            <a:off x="10287000" y="4469161"/>
            <a:ext cx="838200" cy="533400"/>
          </a:xfrm>
          <a:prstGeom prst="ellipse">
            <a:avLst/>
          </a:prstGeom>
          <a:solidFill>
            <a:schemeClr val="bg1"/>
          </a:solidFill>
          <a:ln w="28575">
            <a:solidFill>
              <a:schemeClr val="tx1"/>
            </a:solidFill>
            <a:round/>
          </a:ln>
        </p:spPr>
        <p:txBody>
          <a:bodyPr wrap="none" anchor="ctr"/>
          <a:lstStyle/>
          <a:p>
            <a:pPr algn="ctr"/>
            <a:r>
              <a:rPr lang="en-US" sz="2400" i="1" dirty="0">
                <a:latin typeface="Times New Roman" panose="02020603050405020304" pitchFamily="18" charset="0"/>
                <a:cs typeface="Times New Roman" panose="02020603050405020304" pitchFamily="18" charset="0"/>
              </a:rPr>
              <a:t>R,T</a:t>
            </a:r>
            <a:endParaRPr lang="en-US" sz="2400" baseline="-25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7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8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58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579">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animBg="1"/>
      <p:bldP spid="30785" grpId="0" animBg="1"/>
      <p:bldP spid="30786" grpId="0" animBg="1"/>
      <p:bldP spid="3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a:ea typeface="MS PGothic" panose="020B0600070205080204" pitchFamily="34" charset="-128"/>
              </a:rPr>
              <a:t>Example: Multiple Joins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600200"/>
            <a:ext cx="8536056" cy="4487526"/>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10;P(cold) = P(T = cold),   \]&#10;\end{document}&#10;"/>
  <p:tag name="FILENAME" val="txp_fig"/>
  <p:tag name="FORMAT" val="pngmono"/>
  <p:tag name="RES" val="1200"/>
  <p:tag name="BLEND" val="0"/>
  <p:tag name="TRANSPARENT" val="0"/>
  <p:tag name="TBUG" val="0"/>
  <p:tag name="ALLOWFS" val="0"/>
  <p:tag name="ORIGWIDTH" val="226"/>
  <p:tag name="PICTUREFILESIZE" val="10440"/>
</p:tagLst>
</file>

<file path=ppt/tags/tag10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P(y | x) 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5"/>
  <p:tag name="PICTUREFILESIZE" val="6940"/>
</p:tagLst>
</file>

<file path=ppt/tags/tag10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D| W)&#10;\]&#10;\end{document}&#10;"/>
  <p:tag name="FILENAME" val="txp_fig"/>
  <p:tag name="FORMAT" val="pngmono"/>
  <p:tag name="RES" val="1200"/>
  <p:tag name="BLEND" val="0"/>
  <p:tag name="TRANSPARENT" val="0"/>
  <p:tag name="TBUG" val="0"/>
  <p:tag name="ALLOWFS" val="0"/>
  <p:tag name="ORIGWIDTH" val="80"/>
  <p:tag name="PICTUREFILESIZE" val="4793"/>
</p:tagLst>
</file>

<file path=ppt/tags/tag10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10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x, y)}{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4"/>
  <p:tag name="PICTUREFILESIZE" val="13149"/>
</p:tagLst>
</file>

<file path=ppt/tags/tag10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 y)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8"/>
  <p:tag name="PICTUREFILESIZE" val="10456"/>
</p:tagLst>
</file>

<file path=ppt/tags/tag10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24"/>
</p:tagLst>
</file>

<file path=ppt/tags/tag10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43"/>
</p:tagLst>
</file>

<file path=ppt/tags/tag10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2"/>
</p:tagLst>
</file>

<file path=ppt/tags/tag10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P(X_1, X_2, \ldots X_n) &amp; = &amp; P(X_1) P(X_2 | X_1) P(X_3|X_1,X_2) \ldots \\&#10;&amp; = &amp; \prod_{i=1}^n P(X_i | X_1, \ldots, X_{i-1})&#10;\end{eqnarray*}&#10;\end{document}&#10;"/>
  <p:tag name="FILENAME" val="txp_fig"/>
  <p:tag name="FORMAT" val="pngmono"/>
  <p:tag name="RES" val="1200"/>
  <p:tag name="BLEND" val="0"/>
  <p:tag name="TRANSPARENT" val="0"/>
  <p:tag name="TBUG" val="0"/>
  <p:tag name="ALLOWFS" val="0"/>
  <p:tag name="ORIGWIDTH" val="541"/>
  <p:tag name="PICTUREFILESIZE" val="41291"/>
</p:tagLst>
</file>

<file path=ppt/tags/tag10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a_1 \ldots a_n)&#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34"/>
  <p:tag name="PICTUREFILESIZE" val="6744"/>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dots \]&#10;\end{document}&#10;"/>
  <p:tag name="FILENAME" val="txp_fig"/>
  <p:tag name="FORMAT" val="pngmono"/>
  <p:tag name="RES" val="1200"/>
  <p:tag name="BLEND" val="0"/>
  <p:tag name="TRANSPARENT" val="0"/>
  <p:tag name="TBUG" val="0"/>
  <p:tag name="ALLOWFS" val="0"/>
  <p:tag name="ORIGWIDTH" val="22"/>
  <p:tag name="PICTUREFILESIZE" val="314"/>
</p:tagLst>
</file>

<file path=ppt/tags/tag1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 = \prod_{i=1}^n P(x_i | \mbox{\it parents}(X_i))&#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92"/>
  <p:tag name="PICTUREFILESIZE" val="23952"/>
</p:tagLst>
</file>

<file path=ppt/tags/tag1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 P(+b, -e, +a, -j, +m) = $$&#10;&#10;\end{document}"/>
  <p:tag name="FILENAME" val="TP_tmp"/>
  <p:tag name="FORMAT" val="png16m"/>
  <p:tag name="RES" val="1200"/>
  <p:tag name="BLEND" val="0"/>
  <p:tag name="TRANSPARENT" val="0"/>
  <p:tag name="TBUG" val="0"/>
  <p:tag name="ALLOWFS" val="0"/>
  <p:tag name="ORIGWIDTH" val="109"/>
  <p:tag name="PICTUREFILESIZE" val="5584"/>
</p:tagLst>
</file>

<file path=ppt/tags/tag1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 P(+b, -e, +a, -j, +m) = $$&#10;&#10;\end{document}"/>
  <p:tag name="FILENAME" val="TP_tmp"/>
  <p:tag name="FORMAT" val="png16m"/>
  <p:tag name="RES" val="1200"/>
  <p:tag name="BLEND" val="0"/>
  <p:tag name="TRANSPARENT" val="0"/>
  <p:tag name="TBUG" val="0"/>
  <p:tag name="ALLOWFS" val="0"/>
  <p:tag name="ORIGWIDTH" val="109"/>
  <p:tag name="PICTUREFILESIZE" val="5584"/>
</p:tagLst>
</file>

<file path=ppt/tags/tag1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 P(+b) P(-e) P(+a | +b, -e) P( -j | +a) P( +m | +a )  = $$&#10;\end{document}"/>
  <p:tag name="FILENAME" val="TP_tmp"/>
  <p:tag name="FORMAT" val="png16m"/>
  <p:tag name="RES" val="1200"/>
  <p:tag name="BLEND" val="0"/>
  <p:tag name="TRANSPARENT" val="0"/>
  <p:tag name="TBUG" val="0"/>
  <p:tag name="ALLOWFS" val="0"/>
  <p:tag name="ORIGWIDTH" val="231"/>
  <p:tag name="PICTUREFILESIZE" val="10501"/>
</p:tagLst>
</file>

<file path=ppt/tags/tag1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 0.001 \times 0.998 \times 0.94 \times 0.1 \times 0.7 $$&#10;\end{document}"/>
  <p:tag name="FILENAME" val="TP_tmp"/>
  <p:tag name="FORMAT" val="png16m"/>
  <p:tag name="RES" val="1200"/>
  <p:tag name="BLEND" val="0"/>
  <p:tag name="TRANSPARENT" val="0"/>
  <p:tag name="TBUG" val="0"/>
  <p:tag name="ALLOWFS" val="0"/>
  <p:tag name="ORIGWIDTH" val="138"/>
  <p:tag name="PICTUREFILESIZE" val="6912"/>
</p:tagLst>
</file>

<file path=ppt/tags/tag1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11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8"/>
  <p:tag name="PICTUREFILESIZE" val="2419"/>
</p:tagLst>
</file>

<file path=ppt/tags/tag1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forall x,y,z \,\,\, P(x,y|z) = P(x|z)P(y|z)&#10;\]&#10;\end{document}&#10;"/>
  <p:tag name="FILENAME" val="txp_fig"/>
  <p:tag name="FORMAT" val="pngmono"/>
  <p:tag name="RES" val="1200"/>
  <p:tag name="BLEND" val="0"/>
  <p:tag name="TRANSPARENT" val="0"/>
  <p:tag name="TBUG" val="0"/>
  <p:tag name="ALLOWFS" val="0"/>
  <p:tag name="ORIGWIDTH" val="316"/>
  <p:tag name="PICTUREFILESIZE" val="18274"/>
</p:tagLst>
</file>

<file path=ppt/tags/tag11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forall x,y \,\,\, P(x,y) = P(x)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6"/>
  <p:tag name="PICTUREFILESIZE" val="12412"/>
</p:tagLst>
</file>

<file path=ppt/tags/tag11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 | Z&#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802"/>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Alarm  \indep  Fire  |   Smoke&#10;\]&#10;\end{document}&#10;"/>
  <p:tag name="FILENAME" val="txp_fig"/>
  <p:tag name="FORMAT" val="pngmono"/>
  <p:tag name="RES" val="1200"/>
  <p:tag name="BLEND" val="0"/>
  <p:tag name="TRANSPARENT" val="0"/>
  <p:tag name="TBUG" val="0"/>
  <p:tag name="ALLOWFS" val="0"/>
  <p:tag name="ORIGWIDTH" val="198"/>
  <p:tag name="PICTUREFILESIZE" val="10988"/>
</p:tagLst>
</file>

<file path=ppt/tags/tag12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12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12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12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x)P(y|x)P(z|y)}{P(x)P(y|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1"/>
  <p:tag name="PICTUREFILESIZE" val="18719"/>
</p:tagLst>
</file>

<file path=ppt/tags/tag12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1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12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12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12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y)P(x|y)P(z|y)}{P(y)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0"/>
  <p:tag name="PICTUREFILESIZE" val="19598"/>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x_1, X_2=x_2, \ldots X_n=x_n)$&#10;\end{document}&#10;"/>
  <p:tag name="FILENAME" val="txp_fig"/>
  <p:tag name="FORMAT" val="pngmono"/>
  <p:tag name="RES" val="1200"/>
  <p:tag name="BLEND" val="0"/>
  <p:tag name="TRANSPARENT" val="0"/>
  <p:tag name="TBUG" val="0"/>
  <p:tag name="ALLOWFS" val="0"/>
  <p:tag name="ORIGWIDTH" val="326"/>
  <p:tag name="PICTUREFILESIZE" val="13023"/>
</p:tagLst>
</file>

<file path=ppt/tags/tag1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13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i$&#10;&#10;\end{document}"/>
  <p:tag name="FILENAME" val="TP_tmp"/>
  <p:tag name="FORMAT" val="png16m"/>
  <p:tag name="RES" val="1200"/>
  <p:tag name="BLEND" val="0"/>
  <p:tag name="TRANSPARENT" val="0"/>
  <p:tag name="TBUG" val="0"/>
  <p:tag name="ALLOWFS" val="0"/>
  <p:tag name="ORIGWIDTH" val="12"/>
  <p:tag name="PICTUREFILESIZE" val="1490"/>
</p:tagLst>
</file>

<file path=ppt/tags/tag13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j$&#10;&#10;\end{document}"/>
  <p:tag name="FILENAME" val="TP_tmp"/>
  <p:tag name="FORMAT" val="png16m"/>
  <p:tag name="RES" val="1200"/>
  <p:tag name="BLEND" val="0"/>
  <p:tag name="TRANSPARENT" val="0"/>
  <p:tag name="TBUG" val="0"/>
  <p:tag name="ALLOWFS" val="0"/>
  <p:tag name="ORIGWIDTH" val="13"/>
  <p:tag name="PICTUREFILESIZE" val="1616"/>
</p:tagLst>
</file>

<file path=ppt/tags/tag1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10;\]&#10;\end{document}&#10;"/>
  <p:tag name="FILENAME" val="txp_fig"/>
  <p:tag name="FORMAT" val="pngmono"/>
  <p:tag name="RES" val="1200"/>
  <p:tag name="BLEND" val="0"/>
  <p:tag name="TRANSPARENT" val="0"/>
  <p:tag name="TBUG" val="0"/>
  <p:tag name="ALLOWFS" val="0"/>
  <p:tag name="ORIGWIDTH" val="56"/>
  <p:tag name="PICTUREFILESIZE" val="2233"/>
</p:tagLst>
</file>

<file path=ppt/tags/tag1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77"/>
  <p:tag name="PICTUREFILESIZE" val="3203"/>
</p:tagLst>
</file>

<file path=ppt/tags/tag1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82"/>
  <p:tag name="PICTUREFILESIZE" val="3535"/>
</p:tagLst>
</file>

<file path=ppt/tags/tag13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T'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2845"/>
</p:tagLst>
</file>

<file path=ppt/tags/tag13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4"/>
  <p:tag name="PICTUREFILESIZE" val="1837"/>
</p:tagLst>
</file>

<file path=ppt/tags/tag13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5"/>
  <p:tag name="PICTUREFILESIZE" val="2827"/>
</p:tagLst>
</file>

<file path=ppt/tags/tag13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226"/>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49"/>
  <p:tag name="PICTUREFILESIZE" val="6975"/>
</p:tagLst>
</file>

<file path=ppt/tags/tag14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9"/>
  <p:tag name="PICTUREFILESIZE" val="4401"/>
</p:tagLst>
</file>

<file path=ppt/tags/tag14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6"/>
  <p:tag name="PICTUREFILESIZE" val="1842"/>
</p:tagLst>
</file>

<file path=ppt/tags/tag14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3095"/>
</p:tagLst>
</file>

<file path=ppt/tags/tag14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2"/>
  <p:tag name="PICTUREFILESIZE" val="4676"/>
</p:tagLst>
</file>

<file path=ppt/tags/tag1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a_1 \ldots a_n)&#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34"/>
  <p:tag name="PICTUREFILESIZE" val="6744"/>
</p:tagLst>
</file>

<file path=ppt/tags/tag1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 = \prod_{i=1}^n P(x_i | \mbox{\it parents}(X_i))&#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92"/>
  <p:tag name="PICTUREFILESIZE" val="23952"/>
</p:tagLst>
</file>

<file path=ppt/tags/tag14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 P(+b, -e, +a, -j, +m) = $$&#10;&#10;\end{document}"/>
  <p:tag name="FILENAME" val="TP_tmp"/>
  <p:tag name="FORMAT" val="png16m"/>
  <p:tag name="RES" val="1200"/>
  <p:tag name="BLEND" val="0"/>
  <p:tag name="TRANSPARENT" val="0"/>
  <p:tag name="TBUG" val="0"/>
  <p:tag name="ALLOWFS" val="0"/>
  <p:tag name="ORIGWIDTH" val="109"/>
  <p:tag name="PICTUREFILESIZE" val="5584"/>
</p:tagLst>
</file>

<file path=ppt/tags/tag14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 P(+b) P(-e) P(+a | +b, -e) P( -j | +a) P( +m | +a )  = $$&#10;\end{document}"/>
  <p:tag name="FILENAME" val="TP_tmp"/>
  <p:tag name="FORMAT" val="png16m"/>
  <p:tag name="RES" val="1200"/>
  <p:tag name="BLEND" val="0"/>
  <p:tag name="TRANSPARENT" val="0"/>
  <p:tag name="TBUG" val="0"/>
  <p:tag name="ALLOWFS" val="0"/>
  <p:tag name="ORIGWIDTH" val="231"/>
  <p:tag name="PICTUREFILESIZE" val="10501"/>
</p:tagLst>
</file>

<file path=ppt/tags/tag14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 P(+b, -e, +a, -j, +m) = $$&#10;&#10;\end{document}"/>
  <p:tag name="FILENAME" val="TP_tmp"/>
  <p:tag name="FORMAT" val="png16m"/>
  <p:tag name="RES" val="1200"/>
  <p:tag name="BLEND" val="0"/>
  <p:tag name="TRANSPARENT" val="0"/>
  <p:tag name="TBUG" val="0"/>
  <p:tag name="ALLOWFS" val="0"/>
  <p:tag name="ORIGWIDTH" val="109"/>
  <p:tag name="PICTUREFILESIZE" val="5584"/>
</p:tagLst>
</file>

<file path=ppt/tags/tag14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 P(+b) P(-e) P(+a | +b, -e) P( -j | +a) P( +m | +a )  = $$&#10;\end{document}"/>
  <p:tag name="FILENAME" val="TP_tmp"/>
  <p:tag name="FORMAT" val="png16m"/>
  <p:tag name="RES" val="1200"/>
  <p:tag name="BLEND" val="0"/>
  <p:tag name="TRANSPARENT" val="0"/>
  <p:tag name="TBUG" val="0"/>
  <p:tag name="ALLOWFS" val="0"/>
  <p:tag name="ORIGWIDTH" val="231"/>
  <p:tag name="PICTUREFILESIZE" val="10501"/>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ge 0$&#10;\end{document}&#10;"/>
  <p:tag name="FILENAME" val="txp_fig"/>
  <p:tag name="FORMAT" val="pngmono"/>
  <p:tag name="RES" val="1200"/>
  <p:tag name="BLEND" val="0"/>
  <p:tag name="TRANSPARENT" val="0"/>
  <p:tag name="TBUG" val="0"/>
  <p:tag name="ALLOWFS" val="0"/>
  <p:tag name="ORIGWIDTH" val="190"/>
  <p:tag name="PICTUREFILESIZE" val="8743"/>
</p:tagLst>
</file>

<file path=ppt/tags/tag15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 0.001 \times 0.998 \times 0.94 \times 0.1 \times 0.7 $$&#10;\end{document}"/>
  <p:tag name="FILENAME" val="TP_tmp"/>
  <p:tag name="FORMAT" val="png16m"/>
  <p:tag name="RES" val="1200"/>
  <p:tag name="BLEND" val="0"/>
  <p:tag name="TRANSPARENT" val="0"/>
  <p:tag name="TBUG" val="0"/>
  <p:tag name="ALLOWFS" val="0"/>
  <p:tag name="ORIGWIDTH" val="138"/>
  <p:tag name="PICTUREFILESIZE" val="6912"/>
</p:tagLst>
</file>

<file path=ppt/tags/tag15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Q| E_1 = e_1, \ldots E_k = e_k)&#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7"/>
  <p:tag name="PICTUREFILESIZE" val="10092"/>
</p:tagLst>
</file>

<file path=ppt/tags/tag15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box{argmax}_q \,\, P(Q = q| E_1 = e_1 \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2947"/>
</p:tagLst>
</file>

<file path=ppt/tags/tag15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1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15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1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15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1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um_{(x_1, x_2, \ldots x_n)} P(x_1, x_2, \ldots x_n)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117"/>
</p:tagLst>
</file>

<file path=ppt/tags/tag1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6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16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1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old,W)&#10;\]&#10;\end{document}&#10;"/>
  <p:tag name="FILENAME" val="txp_fig"/>
  <p:tag name="FORMAT" val="pngmono"/>
  <p:tag name="RES" val="1200"/>
  <p:tag name="BLEND" val="0"/>
  <p:tag name="TRANSPARENT" val="0"/>
  <p:tag name="TBUG" val="0"/>
  <p:tag name="ALLOWFS" val="0"/>
  <p:tag name="ORIGWIDTH" val="103"/>
  <p:tag name="PICTUREFILESIZE" val="6353"/>
</p:tagLst>
</file>

<file path=ppt/tags/tag16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 | T)&#10;\]&#10;\end{document}&#10;"/>
  <p:tag name="FILENAME" val="txp_fig"/>
  <p:tag name="FORMAT" val="pngmono"/>
  <p:tag name="RES" val="1200"/>
  <p:tag name="BLEND" val="0"/>
  <p:tag name="TRANSPARENT" val="0"/>
  <p:tag name="TBUG" val="0"/>
  <p:tag name="ALLOWFS" val="0"/>
  <p:tag name="ORIGWIDTH" val="77"/>
  <p:tag name="PICTUREFILESIZE" val="4556"/>
</p:tagLst>
</file>

<file path=ppt/tags/tag1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 | cold)&#10;\]&#10;\end{document}&#10;"/>
  <p:tag name="FILENAME" val="txp_fig"/>
  <p:tag name="FORMAT" val="pngmono"/>
  <p:tag name="RES" val="1200"/>
  <p:tag name="BLEND" val="0"/>
  <p:tag name="TRANSPARENT" val="0"/>
  <p:tag name="TBUG" val="0"/>
  <p:tag name="ALLOWFS" val="0"/>
  <p:tag name="ORIGWIDTH" val="99"/>
  <p:tag name="PICTUREFILESIZE" val="6250"/>
</p:tagLst>
</file>

<file path=ppt/tags/tag1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 | cold)&#10;\]&#10;\end{document}&#10;"/>
  <p:tag name="FILENAME" val="txp_fig"/>
  <p:tag name="FORMAT" val="pngmono"/>
  <p:tag name="RES" val="1200"/>
  <p:tag name="BLEND" val="0"/>
  <p:tag name="TRANSPARENT" val="0"/>
  <p:tag name="TBUG" val="0"/>
  <p:tag name="ALLOWFS" val="0"/>
  <p:tag name="ORIGWIDTH" val="99"/>
  <p:tag name="PICTUREFILESIZE" val="6250"/>
</p:tagLst>
</file>

<file path=ppt/tags/tag1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 | hot)&#10;\]&#10;\end{document}&#10;"/>
  <p:tag name="FILENAME" val="txp_fig"/>
  <p:tag name="FORMAT" val="pngmono"/>
  <p:tag name="RES" val="1200"/>
  <p:tag name="BLEND" val="0"/>
  <p:tag name="TRANSPARENT" val="0"/>
  <p:tag name="TBUG" val="0"/>
  <p:tag name="ALLOWFS" val="0"/>
  <p:tag name="ORIGWIDTH" val="92"/>
  <p:tag name="PICTUREFILESIZE" val="5921"/>
</p:tagLst>
</file>

<file path=ppt/tags/tag1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ain | T)&#10;\]&#10;\end{document}&#10;"/>
  <p:tag name="FILENAME" val="txp_fig"/>
  <p:tag name="FORMAT" val="pngmono"/>
  <p:tag name="RES" val="1200"/>
  <p:tag name="BLEND" val="0"/>
  <p:tag name="TRANSPARENT" val="0"/>
  <p:tag name="TBUG" val="0"/>
  <p:tag name="ALLOWFS" val="0"/>
  <p:tag name="ORIGWIDTH" val="95"/>
  <p:tag name="PICTUREFILESIZE" val="5733"/>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ain | hot)&#10;\]&#10;\end{document}&#10;"/>
  <p:tag name="FILENAME" val="txp_fig"/>
  <p:tag name="FORMAT" val="pngmono"/>
  <p:tag name="RES" val="1200"/>
  <p:tag name="BLEND" val="0"/>
  <p:tag name="TRANSPARENT" val="0"/>
  <p:tag name="TBUG" val="0"/>
  <p:tag name="ALLOWFS" val="0"/>
  <p:tag name="ORIGWIDTH" val="111"/>
  <p:tag name="PICTUREFILESIZE" val="6917"/>
</p:tagLst>
</file>

<file path=ppt/tags/tag1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ain | cold)&#10;\]&#10;\end{document}&#10;"/>
  <p:tag name="FILENAME" val="txp_fig"/>
  <p:tag name="FORMAT" val="pngmono"/>
  <p:tag name="RES" val="1200"/>
  <p:tag name="BLEND" val="0"/>
  <p:tag name="TRANSPARENT" val="0"/>
  <p:tag name="TBUG" val="0"/>
  <p:tag name="ALLOWFS" val="0"/>
  <p:tag name="ORIGWIDTH" val="117"/>
  <p:tag name="PICTUREFILESIZE" val="7244"/>
</p:tagLst>
</file>

<file path=ppt/tags/tag1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9"/>
</p:tagLst>
</file>

<file path=ppt/tags/tag1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17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5"/>
</p:tagLst>
</file>

<file path=ppt/tags/tag1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1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9"/>
</p:tagLst>
</file>

<file path=ppt/tags/tag17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1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1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ell|T)&#10;\]&#10;\end{document}&#10;"/>
  <p:tag name="FILENAME" val="txp_fig"/>
  <p:tag name="FORMAT" val="pngmono"/>
  <p:tag name="RES" val="1200"/>
  <p:tag name="BLEND" val="0"/>
  <p:tag name="TRANSPARENT" val="0"/>
  <p:tag name="TBUG" val="0"/>
  <p:tag name="ALLOWFS" val="0"/>
  <p:tag name="ORIGWIDTH" val="83"/>
  <p:tag name="PICTUREFILESIZE" val="4370"/>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 = \sum_{(x_1 \ldots x_n) \in E}P(x_1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1"/>
  <p:tag name="PICTUREFILESIZE" val="16236"/>
</p:tagLst>
</file>

<file path=ppt/tags/tag18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9"/>
</p:tagLst>
</file>

<file path=ppt/tags/tag18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 = +\ell&#10;\]&#10;\end{document}&#10;"/>
  <p:tag name="FILENAME" val="txp_fig"/>
  <p:tag name="FORMAT" val="pngmono"/>
  <p:tag name="RES" val="1200"/>
  <p:tag name="BLEND" val="0"/>
  <p:tag name="TRANSPARENT" val="0"/>
  <p:tag name="TBUG" val="0"/>
  <p:tag name="ALLOWFS" val="0"/>
  <p:tag name="ORIGWIDTH" val="73"/>
  <p:tag name="PICTUREFILESIZE" val="2249"/>
</p:tagLst>
</file>

<file path=ppt/tags/tag18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time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962"/>
</p:tagLst>
</file>

<file path=ppt/tags/tag18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18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 | R)&#10;\]&#10;\end{document}&#10;"/>
  <p:tag name="FILENAME" val="txp_fig"/>
  <p:tag name="FORMAT" val="pngmono"/>
  <p:tag name="RES" val="1200"/>
  <p:tag name="BLEND" val="0"/>
  <p:tag name="TRANSPARENT" val="0"/>
  <p:tag name="TBUG" val="0"/>
  <p:tag name="ALLOWFS" val="0"/>
  <p:tag name="ORIGWIDTH" val="71"/>
  <p:tag name="PICTUREFILESIZE" val="4029"/>
</p:tagLst>
</file>

<file path=ppt/tags/tag18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10;\]&#10;\end{document}&#10;"/>
  <p:tag name="FILENAME" val="txp_fig"/>
  <p:tag name="FORMAT" val="pngmono"/>
  <p:tag name="RES" val="1200"/>
  <p:tag name="BLEND" val="0"/>
  <p:tag name="TRANSPARENT" val="0"/>
  <p:tag name="TBUG" val="0"/>
  <p:tag name="ALLOWFS" val="0"/>
  <p:tag name="ORIGWIDTH" val="74"/>
  <p:tag name="PICTUREFILESIZE" val="4108"/>
</p:tagLst>
</file>

<file path=ppt/tags/tag18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r,t : \quad P(r, t) = P(r) \cdot P(t|r)&#10;\]&#10;\end{document}&#10;"/>
  <p:tag name="FILENAME" val="txp_fig"/>
  <p:tag name="FORMAT" val="pngmono"/>
  <p:tag name="RES" val="1200"/>
  <p:tag name="BLEND" val="0"/>
  <p:tag name="TRANSPARENT" val="0"/>
  <p:tag name="TBUG" val="0"/>
  <p:tag name="ALLOWFS" val="0"/>
  <p:tag name="ORIGWIDTH" val="292"/>
  <p:tag name="PICTUREFILESIZE" val="12475"/>
</p:tagLst>
</file>

<file path=ppt/tags/tag18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18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9"/>
</p:tagLst>
</file>

<file path=ppt/tags/tag18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9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10;\]&#10;\end{document}&#10;"/>
  <p:tag name="FILENAME" val="txp_fig"/>
  <p:tag name="FORMAT" val="pngmono"/>
  <p:tag name="RES" val="1200"/>
  <p:tag name="BLEND" val="0"/>
  <p:tag name="TRANSPARENT" val="0"/>
  <p:tag name="TBUG" val="0"/>
  <p:tag name="ALLOWFS" val="0"/>
  <p:tag name="ORIGWIDTH" val="74"/>
  <p:tag name="PICTUREFILESIZE" val="4108"/>
</p:tagLst>
</file>

<file path=ppt/tags/tag19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19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L)&#10;\]&#10;\end{document}&#10;"/>
  <p:tag name="FILENAME" val="txp_fig"/>
  <p:tag name="FORMAT" val="pngmono"/>
  <p:tag name="RES" val="1200"/>
  <p:tag name="BLEND" val="0"/>
  <p:tag name="TRANSPARENT" val="0"/>
  <p:tag name="TBUG" val="0"/>
  <p:tag name="ALLOWFS" val="0"/>
  <p:tag name="ORIGWIDTH" val="97"/>
  <p:tag name="PICTUREFILESIZE" val="5080"/>
</p:tagLst>
</file>

<file path=ppt/tags/tag19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 T)&#10;\]&#10;\end{document}&#10;"/>
  <p:tag name="FILENAME" val="txp_fig"/>
  <p:tag name="FORMAT" val="pngmono"/>
  <p:tag name="RES" val="1200"/>
  <p:tag name="BLEND" val="0"/>
  <p:tag name="TRANSPARENT" val="0"/>
  <p:tag name="TBUG" val="0"/>
  <p:tag name="ALLOWFS" val="0"/>
  <p:tag name="ORIGWIDTH" val="74"/>
  <p:tag name="PICTUREFILESIZE" val="4108"/>
</p:tagLst>
</file>

<file path=ppt/tags/tag19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34"/>
</p:tagLst>
</file>

<file path=ppt/tags/tag19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sum $R$&#10;\end{document}&#10;"/>
  <p:tag name="FILENAME" val="txp_fig"/>
  <p:tag name="FORMAT" val="pngmono"/>
  <p:tag name="RES" val="1200"/>
  <p:tag name="BLEND" val="0"/>
  <p:tag name="TRANSPARENT" val="0"/>
  <p:tag name="TBUG" val="0"/>
  <p:tag name="ALLOWFS" val="0"/>
  <p:tag name="ORIGWIDTH" val="65"/>
  <p:tag name="PICTUREFILESIZE" val="2635"/>
</p:tagLst>
</file>

<file path=ppt/tags/tag19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L)&#10;\]&#10;\end{document}&#10;"/>
  <p:tag name="FILENAME" val="txp_fig"/>
  <p:tag name="FORMAT" val="pngmono"/>
  <p:tag name="RES" val="1200"/>
  <p:tag name="BLEND" val="0"/>
  <p:tag name="TRANSPARENT" val="0"/>
  <p:tag name="TBUG" val="0"/>
  <p:tag name="ALLOWFS" val="0"/>
  <p:tag name="ORIGWIDTH" val="71"/>
  <p:tag name="PICTUREFILESIZE" val="3724"/>
</p:tagLst>
</file>

<file path=ppt/tags/tag19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10;\]&#10;\end{document}&#10;"/>
  <p:tag name="FILENAME" val="txp_fig"/>
  <p:tag name="FORMAT" val="pngmono"/>
  <p:tag name="RES" val="1200"/>
  <p:tag name="BLEND" val="0"/>
  <p:tag name="TRANSPARENT" val="0"/>
  <p:tag name="TBUG" val="0"/>
  <p:tag name="ALLOWFS" val="0"/>
  <p:tag name="ORIGWIDTH" val="47"/>
  <p:tag name="PICTUREFILESIZE" val="2706"/>
</p:tagLst>
</file>

<file path=ppt/tags/tag19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L)&#10;\]&#10;\end{document}&#10;"/>
  <p:tag name="FILENAME" val="txp_fig"/>
  <p:tag name="FORMAT" val="pngmono"/>
  <p:tag name="RES" val="1200"/>
  <p:tag name="BLEND" val="0"/>
  <p:tag name="TRANSPARENT" val="0"/>
  <p:tag name="TBUG" val="0"/>
  <p:tag name="ALLOWFS" val="0"/>
  <p:tag name="ORIGWIDTH" val="97"/>
  <p:tag name="PICTUREFILESIZE" val="5080"/>
</p:tagLst>
</file>

<file path=ppt/tags/tag19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3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 Y)&#10;\]&#10;\end{document}&#10;"/>
  <p:tag name="FILENAME" val="txp_fig"/>
  <p:tag name="FORMAT" val="pngmono"/>
  <p:tag name="RES" val="1200"/>
  <p:tag name="BLEND" val="0"/>
  <p:tag name="TRANSPARENT" val="0"/>
  <p:tag name="TBUG" val="0"/>
  <p:tag name="ALLOWFS" val="0"/>
  <p:tag name="ORIGWIDTH" val="77"/>
  <p:tag name="PICTUREFILESIZE" val="4525"/>
</p:tagLst>
</file>

<file path=ppt/tags/tag20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10;\]&#10;\end{document}&#10;"/>
  <p:tag name="FILENAME" val="txp_fig"/>
  <p:tag name="FORMAT" val="pngmono"/>
  <p:tag name="RES" val="1200"/>
  <p:tag name="BLEND" val="0"/>
  <p:tag name="TRANSPARENT" val="0"/>
  <p:tag name="TBUG" val="0"/>
  <p:tag name="ALLOWFS" val="0"/>
  <p:tag name="ORIGWIDTH" val="74"/>
  <p:tag name="PICTUREFILESIZE" val="4108"/>
</p:tagLst>
</file>

<file path=ppt/tags/tag20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20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20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20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9"/>
</p:tagLst>
</file>

<file path=ppt/tags/tag20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20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L)&#10;\]&#10;\end{document}&#10;"/>
  <p:tag name="FILENAME" val="txp_fig"/>
  <p:tag name="FORMAT" val="pngmono"/>
  <p:tag name="RES" val="1200"/>
  <p:tag name="BLEND" val="0"/>
  <p:tag name="TRANSPARENT" val="0"/>
  <p:tag name="TBUG" val="0"/>
  <p:tag name="ALLOWFS" val="0"/>
  <p:tag name="ORIGWIDTH" val="71"/>
  <p:tag name="PICTUREFILESIZE" val="3724"/>
</p:tagLst>
</file>

<file path=ppt/tags/tag20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10;\]&#10;\end{document}&#10;"/>
  <p:tag name="FILENAME" val="txp_fig"/>
  <p:tag name="FORMAT" val="pngmono"/>
  <p:tag name="RES" val="1200"/>
  <p:tag name="BLEND" val="0"/>
  <p:tag name="TRANSPARENT" val="0"/>
  <p:tag name="TBUG" val="0"/>
  <p:tag name="ALLOWFS" val="0"/>
  <p:tag name="ORIGWIDTH" val="47"/>
  <p:tag name="PICTUREFILESIZE" val="2706"/>
</p:tagLst>
</file>

<file path=ppt/tags/tag20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20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9"/>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2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2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63"/>
  <p:tag name="PICTUREFILESIZE" val="3002"/>
</p:tagLst>
</file>

<file path=ppt/tags/tag2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93"/>
  <p:tag name="PICTUREFILESIZE" val="4038"/>
</p:tagLst>
</file>

<file path=ppt/tags/tag2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r)&#10;\]&#10;\end{document}&#10;"/>
  <p:tag name="FILENAME" val="txp_fig"/>
  <p:tag name="FORMAT" val="pngmono"/>
  <p:tag name="RES" val="1200"/>
  <p:tag name="BLEND" val="0"/>
  <p:tag name="TRANSPARENT" val="0"/>
  <p:tag name="TBUG" val="0"/>
  <p:tag name="ALLOWFS" val="0"/>
  <p:tag name="ORIGWIDTH" val="93"/>
  <p:tag name="PICTUREFILESIZE" val="3983"/>
</p:tagLst>
</file>

<file path=ppt/tags/tag2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2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r)&#10;\]&#10;\end{document}&#10;"/>
  <p:tag name="FILENAME" val="txp_fig"/>
  <p:tag name="FORMAT" val="pngmono"/>
  <p:tag name="RES" val="1200"/>
  <p:tag name="BLEND" val="0"/>
  <p:tag name="TRANSPARENT" val="0"/>
  <p:tag name="TBUG" val="0"/>
  <p:tag name="ALLOWFS" val="0"/>
  <p:tag name="ORIGWIDTH" val="93"/>
  <p:tag name="PICTUREFILESIZE" val="3983"/>
</p:tagLst>
</file>

<file path=ppt/tags/tag2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Q| E_1 = e_1, \ldots E_k = e_k)&#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7"/>
  <p:tag name="PICTUREFILESIZE" val="10092"/>
</p:tagLst>
</file>

<file path=ppt/tags/tag2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10;\times \frac{1}{Z}&#10;\]&#10;\end{document}"/>
  <p:tag name="FILENAME" val="TP_tmp"/>
  <p:tag name="FORMAT" val="png16m"/>
  <p:tag name="RES" val="1200"/>
  <p:tag name="BLEND" val="0"/>
  <p:tag name="TRANSPARENT" val="0"/>
  <p:tag name="TBUG" val="0"/>
  <p:tag name="ALLOWFS" val="0"/>
  <p:tag name="ORIGWIDTH" val="16"/>
  <p:tag name="PICTUREFILESIZE" val="2366"/>
</p:tagLst>
</file>

<file path=ppt/tags/tag2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 |j,m) \propto P(B, j, m)&#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9"/>
  <p:tag name="PICTUREFILESIZE" val="11117"/>
</p:tagLst>
</file>

<file path=ppt/tags/tag2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 = \sum_{s} P(t,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3"/>
  <p:tag name="PICTUREFILESIZE" val="9872"/>
</p:tagLst>
</file>

<file path=ppt/tags/tag2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A | B, 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7"/>
  <p:tag name="PICTUREFILESIZE" val="5473"/>
</p:tagLst>
</file>

<file path=ppt/tags/tag2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j|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5"/>
  <p:tag name="PICTUREFILESIZE" val="3933"/>
</p:tagLst>
</file>

<file path=ppt/tags/tag2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3"/>
  <p:tag name="PICTUREFILESIZE" val="4455"/>
</p:tagLst>
</file>

<file path=ppt/tags/tag2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0"/>
  <p:tag name="PICTUREFILESIZE" val="2894"/>
</p:tagLst>
</file>

<file path=ppt/tags/tag2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times&#10;\]&#10;\end{document}&#10;"/>
  <p:tag name="EXTERNALNAME" val="txp_fig"/>
  <p:tag name="BLEND" val="False"/>
  <p:tag name="TRANSPARENT" val="Tru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962"/>
</p:tagLst>
</file>

<file path=ppt/tags/tag2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um&#10;\]&#10;\end{document}&#10;"/>
  <p:tag name="EXTERNALNAME" val="txp_fig"/>
  <p:tag name="BLEND" val="False"/>
  <p:tag name="TRANSPARENT" val="Tru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
  <p:tag name="PICTUREFILESIZE" val="1827"/>
</p:tagLst>
</file>

<file path=ppt/tags/tag2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A | B, 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7"/>
  <p:tag name="PICTUREFILESIZE" val="5473"/>
</p:tagLst>
</file>

<file path=ppt/tags/tag2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j|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5"/>
  <p:tag name="PICTUREFILESIZE" val="3933"/>
</p:tagLst>
</file>

<file path=ppt/tags/tag2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3"/>
  <p:tag name="PICTUREFILESIZE" val="4455"/>
</p:tagLst>
</file>

<file path=ppt/tags/tag2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A | B, E)&#10;\]&#10;\end{document}&#10;"/>
  <p:tag name="FILENAME" val="txp_fig"/>
  <p:tag name="FORMAT" val="pngmono"/>
  <p:tag name="RES" val="1200"/>
  <p:tag name="BLEND" val="0"/>
  <p:tag name="TRANSPARENT" val="0"/>
  <p:tag name="TBUG" val="0"/>
  <p:tag name="ALLOWFS" val="0"/>
  <p:tag name="ORIGWIDTH" val="143"/>
  <p:tag name="PICTUREFILESIZE" val="7958"/>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2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 E)&#10;\]&#10;\end{document}&#10;"/>
  <p:tag name="FILENAME" val="txp_fig"/>
  <p:tag name="FORMAT" val="pngmono"/>
  <p:tag name="RES" val="1200"/>
  <p:tag name="BLEND" val="0"/>
  <p:tag name="TRANSPARENT" val="0"/>
  <p:tag name="TBUG" val="0"/>
  <p:tag name="ALLOWFS" val="0"/>
  <p:tag name="ORIGWIDTH" val="119"/>
  <p:tag name="PICTUREFILESIZE" val="6888"/>
</p:tagLst>
</file>

<file path=ppt/tags/tag2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 E)&#10;\]&#10;\end{document}&#10;"/>
  <p:tag name="FILENAME" val="txp_fig"/>
  <p:tag name="FORMAT" val="pngmono"/>
  <p:tag name="RES" val="1200"/>
  <p:tag name="BLEND" val="0"/>
  <p:tag name="TRANSPARENT" val="0"/>
  <p:tag name="TBUG" val="0"/>
  <p:tag name="ALLOWFS" val="0"/>
  <p:tag name="ORIGWIDTH" val="119"/>
  <p:tag name="PICTUREFILESIZE" val="6888"/>
</p:tagLst>
</file>

<file path=ppt/tags/tag2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2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0"/>
  <p:tag name="PICTUREFILESIZE" val="2894"/>
</p:tagLst>
</file>

<file path=ppt/tags/tag2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times&#10;\]&#10;\end{document}&#10;"/>
  <p:tag name="EXTERNALNAME" val="txp_fig"/>
  <p:tag name="BLEND" val="False"/>
  <p:tag name="TRANSPARENT" val="Tru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962"/>
</p:tagLst>
</file>

<file path=ppt/tags/tag2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um&#10;\]&#10;\end{document}&#10;"/>
  <p:tag name="EXTERNALNAME" val="txp_fig"/>
  <p:tag name="BLEND" val="False"/>
  <p:tag name="TRANSPARENT" val="Tru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
  <p:tag name="PICTUREFILESIZE" val="1827"/>
</p:tagLst>
</file>

<file path=ppt/tags/tag2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times&#10;\]&#10;\end{document}&#10;"/>
  <p:tag name="EXTERNALNAME" val="txp_fig"/>
  <p:tag name="BLEND" val="False"/>
  <p:tag name="TRANSPARENT" val="Tru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962"/>
</p:tagLst>
</file>

<file path=ppt/tags/tag2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 |j,m)&#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3"/>
  <p:tag name="PICTUREFILESIZE" val="5709"/>
</p:tagLst>
</file>

<file path=ppt/tags/tag2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 E)&#10;\]&#10;\end{document}&#10;"/>
  <p:tag name="FILENAME" val="txp_fig"/>
  <p:tag name="FORMAT" val="pngmono"/>
  <p:tag name="RES" val="1200"/>
  <p:tag name="BLEND" val="0"/>
  <p:tag name="TRANSPARENT" val="0"/>
  <p:tag name="TBUG" val="0"/>
  <p:tag name="ALLOWFS" val="0"/>
  <p:tag name="ORIGWIDTH" val="119"/>
  <p:tag name="PICTUREFILESIZE" val="6888"/>
</p:tagLst>
</file>

<file path=ppt/tags/tag2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s) = \sum_{t} P(t,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9349"/>
</p:tagLst>
</file>

<file path=ppt/tags/tag2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0"/>
  <p:tag name="PICTUREFILESIZE" val="2894"/>
</p:tagLst>
</file>

<file path=ppt/tags/tag2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 E)&#10;\]&#10;\end{document}&#10;"/>
  <p:tag name="FILENAME" val="txp_fig"/>
  <p:tag name="FORMAT" val="pngmono"/>
  <p:tag name="RES" val="1200"/>
  <p:tag name="BLEND" val="0"/>
  <p:tag name="TRANSPARENT" val="0"/>
  <p:tag name="TBUG" val="0"/>
  <p:tag name="ALLOWFS" val="0"/>
  <p:tag name="ORIGWIDTH" val="119"/>
  <p:tag name="PICTUREFILESIZE" val="6888"/>
</p:tagLst>
</file>

<file path=ppt/tags/tag2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0"/>
  <p:tag name="PICTUREFILESIZE" val="2894"/>
</p:tagLst>
</file>

<file path=ppt/tags/tag2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E | B)&#10;\]&#10;\end{document}&#10;"/>
  <p:tag name="FILENAME" val="txp_fig"/>
  <p:tag name="FORMAT" val="pngmono"/>
  <p:tag name="RES" val="1200"/>
  <p:tag name="BLEND" val="0"/>
  <p:tag name="TRANSPARENT" val="0"/>
  <p:tag name="TBUG" val="0"/>
  <p:tag name="ALLOWFS" val="0"/>
  <p:tag name="ORIGWIDTH" val="119"/>
  <p:tag name="PICTUREFILESIZE" val="6808"/>
</p:tagLst>
</file>

<file path=ppt/tags/tag2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10;\]&#10;\end{document}&#10;"/>
  <p:tag name="FILENAME" val="txp_fig"/>
  <p:tag name="FORMAT" val="pngmono"/>
  <p:tag name="RES" val="1200"/>
  <p:tag name="BLEND" val="0"/>
  <p:tag name="TRANSPARENT" val="0"/>
  <p:tag name="TBUG" val="0"/>
  <p:tag name="ALLOWFS" val="0"/>
  <p:tag name="ORIGWIDTH" val="93"/>
  <p:tag name="PICTUREFILESIZE" val="5673"/>
</p:tagLst>
</file>

<file path=ppt/tags/tag2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10;\]&#10;\end{document}&#10;"/>
  <p:tag name="FILENAME" val="txp_fig"/>
  <p:tag name="FORMAT" val="pngmono"/>
  <p:tag name="RES" val="1200"/>
  <p:tag name="BLEND" val="0"/>
  <p:tag name="TRANSPARENT" val="0"/>
  <p:tag name="TBUG" val="0"/>
  <p:tag name="ALLOWFS" val="0"/>
  <p:tag name="ORIGWIDTH" val="93"/>
  <p:tag name="PICTUREFILESIZE" val="5673"/>
</p:tagLst>
</file>

<file path=ppt/tags/tag24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2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10;\]&#10;\end{document}&#10;"/>
  <p:tag name="FILENAME" val="txp_fig"/>
  <p:tag name="FORMAT" val="pngmono"/>
  <p:tag name="RES" val="1200"/>
  <p:tag name="BLEND" val="0"/>
  <p:tag name="TRANSPARENT" val="0"/>
  <p:tag name="TBUG" val="0"/>
  <p:tag name="ALLOWFS" val="0"/>
  <p:tag name="ORIGWIDTH" val="93"/>
  <p:tag name="PICTUREFILESIZE" val="5673"/>
</p:tagLst>
</file>

<file path=ppt/tags/tag2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2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B)&#10;\]&#10;\end{document}&#10;"/>
  <p:tag name="FILENAME" val="txp_fig"/>
  <p:tag name="FORMAT" val="pngmono"/>
  <p:tag name="RES" val="1200"/>
  <p:tag name="BLEND" val="0"/>
  <p:tag name="TRANSPARENT" val="0"/>
  <p:tag name="TBUG" val="0"/>
  <p:tag name="ALLOWFS" val="0"/>
  <p:tag name="ORIGWIDTH" val="96"/>
  <p:tag name="PICTUREFILESIZE" val="5600"/>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2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a,B)&#10;\]&#10;\end{document}&#10;"/>
  <p:tag name="FILENAME" val="txp_fig"/>
  <p:tag name="FORMAT" val="pngmono"/>
  <p:tag name="RES" val="1200"/>
  <p:tag name="BLEND" val="0"/>
  <p:tag name="TRANSPARENT" val="0"/>
  <p:tag name="TBUG" val="0"/>
  <p:tag name="ALLOWFS" val="0"/>
  <p:tag name="ORIGWIDTH" val="71"/>
  <p:tag name="PICTUREFILESIZE" val="4242"/>
</p:tagLst>
</file>

<file path=ppt/tags/tag2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A|B)&#10;\]&#10;\end{document}&#10;"/>
  <p:tag name="FILENAME" val="txp_fig"/>
  <p:tag name="FORMAT" val="pngmono"/>
  <p:tag name="RES" val="1200"/>
  <p:tag name="BLEND" val="0"/>
  <p:tag name="TRANSPARENT" val="0"/>
  <p:tag name="TBUG" val="0"/>
  <p:tag name="ALLOWFS" val="0"/>
  <p:tag name="ORIGWIDTH" val="72"/>
  <p:tag name="PICTUREFILESIZE" val="4210"/>
</p:tagLst>
</file>

<file path=ppt/tags/tag2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B)&#10;\]&#10;\end{document}&#10;"/>
  <p:tag name="FILENAME" val="txp_fig"/>
  <p:tag name="FORMAT" val="pngmono"/>
  <p:tag name="RES" val="1200"/>
  <p:tag name="BLEND" val="0"/>
  <p:tag name="TRANSPARENT" val="0"/>
  <p:tag name="TBUG" val="0"/>
  <p:tag name="ALLOWFS" val="0"/>
  <p:tag name="ORIGWIDTH" val="51"/>
  <p:tag name="PICTUREFILESIZE" val="3090"/>
</p:tagLst>
</file>

<file path=ppt/tags/tag2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B | a)&#10;\]&#10;\end{document}&#10;"/>
  <p:tag name="FILENAME" val="txp_fig"/>
  <p:tag name="FORMAT" val="pngmono"/>
  <p:tag name="RES" val="1200"/>
  <p:tag name="BLEND" val="0"/>
  <p:tag name="TRANSPARENT" val="0"/>
  <p:tag name="TBUG" val="0"/>
  <p:tag name="ALLOWFS" val="0"/>
  <p:tag name="ORIGWIDTH" val="67"/>
  <p:tag name="PICTUREFILESIZE" val="4160"/>
</p:tagLst>
</file>

<file path=ppt/tags/tag2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B |j,m) \propto P(B, j, m)&#10;$&#10;\end{document}&#10;"/>
  <p:tag name="FILENAME" val="txp_fig"/>
  <p:tag name="FORMAT" val="pngmono"/>
  <p:tag name="RES" val="1200"/>
  <p:tag name="BLEND" val="0"/>
  <p:tag name="TRANSPARENT" val="0"/>
  <p:tag name="TBUG" val="0"/>
  <p:tag name="ALLOWFS" val="0"/>
  <p:tag name="ORIGWIDTH" val="219"/>
  <p:tag name="PICTUREFILESIZE" val="11117"/>
</p:tagLst>
</file>

<file path=ppt/tags/tag25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25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A | B, 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7"/>
  <p:tag name="PICTUREFILESIZE" val="5473"/>
</p:tagLst>
</file>

<file path=ppt/tags/tag25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j|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5"/>
  <p:tag name="PICTUREFILESIZE" val="3933"/>
</p:tagLst>
</file>

<file path=ppt/tags/tag25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3"/>
  <p:tag name="PICTUREFILESIZE" val="4455"/>
</p:tagLst>
</file>

<file path=ppt/tags/tag25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0"/>
  <p:tag name="PICTUREFILESIZE" val="2894"/>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 x_1) = \sum_{x_2} P(X_1 = x_1, X_2 = 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83"/>
  <p:tag name="PICTUREFILESIZE" val="19135"/>
</p:tagLst>
</file>

<file path=ppt/tags/tag26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P(B |j,m) &amp; \propto &amp; P(B, j, m) \\&#10;&amp; = &amp; \sum_{e, a} P(B, j, m, e, a) \\&#10;&amp; = &amp; \sum_{e,a} P(B) P(e) P( a | B, e) P( j | a) P(m | a) \\&#10;&amp; = &amp; \sum_{e} P(B) P(e) \sum_a P( a | B, e) P(j | a) P(m | a)\\&#10;&amp; = &amp; \sum_{e} P(B) P(e) f_1(B, e, j, m) \\&#10;&amp; = &amp; P(B) \sum_e P(e) f_1(B, e, j, m) \\&#10;&amp; = &amp; P(B) f_2(B, j, m) &#10;\end{eqnarray*}&#10;\end{document}&#10;"/>
  <p:tag name="FILENAME" val="txp_fig"/>
  <p:tag name="FORMAT" val="pngmono"/>
  <p:tag name="RES" val="1200"/>
  <p:tag name="BLEND" val="0"/>
  <p:tag name="TRANSPARENT" val="0"/>
  <p:tag name="TBUG" val="0"/>
  <p:tag name="ALLOWFS" val="0"/>
  <p:tag name="ORIGWIDTH" val="524"/>
  <p:tag name="PICTUREFILESIZE" val="130890"/>
</p:tagLst>
</file>

<file path=ppt/tags/tag26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Query:  $P(X_3 | Y_1 = y_1, Y_2 = y_2, Y_3 = y_3)$&#10;&#10;\end{document}"/>
  <p:tag name="FILENAME" val="TP_tmp"/>
  <p:tag name="FORMAT" val="png16m"/>
  <p:tag name="RES" val="1200"/>
  <p:tag name="BLEND" val="0"/>
  <p:tag name="TRANSPARENT" val="0"/>
  <p:tag name="TBUG" val="0"/>
  <p:tag name="ALLOWFS" val="0"/>
  <p:tag name="ORIGWIDTH" val="172"/>
  <p:tag name="PICTUREFILESIZE" val="10063"/>
</p:tagLst>
</file>

<file path=ppt/tags/tag26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usepackage{amsmath}&#10;&#10;\begin{document} &#10;&#10;&#10;Start by inserting evidence, which gives the following initial factors:&#10;\begin{align*}&#10;p(Z)   p(X_1|Z) p(X_2|Z)p(X_3|Z) p(y_1|X_1)p(y_2|X_2) p(y_3 | X_3)&#10;\end{align*}&#10;Eliminate $X_1$, this introduces the factor &#10;$f_1(Z,y_1) = \sum_{x_1} p(x_1|Z) p(y_1|x_1)$, and we are left with:&#10;\begin{align*}&#10;p(Z)  f_1(Z,y_1)  p(X_2|Z)p(X_3|Z)p(y_2|X_2)p(y_3|X_3)&#10;\end{align*}&#10;Eliminate $X_2$, this introduces the factor &#10;$f_2(Z,y_2) = \sum_{x_2} p(x_2|Z) p(y_2|x_2)$, and we are left with:&#10;\begin{align*}&#10;p(Z)  f_1(Z,y_1) f_2(Z,y_2)  p(X_3|Z) p(y_3|X_3)   &#10;\end{align*}&#10;Eliminate $Z$, this introduces the factor &#10;$f_3(y_1, y_2, X_3) = \sum_{z} p(z) f_1(z,y_1) &#10;f_2(z,y_2)  p(X_3|z)$, and we are left:&#10;\begin{align*}&#10;p(y_3 | X_3), f_3(y_1,y_2, X_3) &#10;\end{align*}&#10;No hidden variables left.  Join the remaining factors to get:&#10;\begin{align*}&#10;f_4(y_1, y_2, y_3, X_3) = P(y_3 | X_3) f_3(y_1, y_2, X_3).&#10;\end{align*}&#10;Normalizing over $X_3$ gives $P(X_3 | y_1, y_2, y_3)$.&#10;&#10;\end{document}"/>
  <p:tag name="FILENAME" val="TP_tmp"/>
  <p:tag name="FORMAT" val="png16m"/>
  <p:tag name="RES" val="1200"/>
  <p:tag name="BLEND" val="0"/>
  <p:tag name="TRANSPARENT" val="0"/>
  <p:tag name="TBUG" val="0"/>
  <p:tag name="ALLOWFS" val="0"/>
  <p:tag name="ORIGWIDTH" val="380"/>
  <p:tag name="PICTUREFILESIZE" val="234159"/>
</p:tagLst>
</file>

<file path=ppt/tags/tag26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10;\end{document}"/>
  <p:tag name="FILENAME" val="TP_tmp"/>
  <p:tag name="FORMAT" val="png16m"/>
  <p:tag name="RES" val="1200"/>
  <p:tag name="BLEND" val="0"/>
  <p:tag name="TRANSPARENT" val="1"/>
  <p:tag name="TBUG" val="0"/>
  <p:tag name="ALLOWFS" val="0"/>
  <p:tag name="ORIGWIDTH" val="10"/>
  <p:tag name="PICTUREFILESIZE" val="1094"/>
</p:tagLst>
</file>

<file path=ppt/tags/tag26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Z$&#10;\end{document}"/>
  <p:tag name="FILENAME" val="TP_tmp"/>
  <p:tag name="FORMAT" val="png16m"/>
  <p:tag name="RES" val="1200"/>
  <p:tag name="BLEND" val="0"/>
  <p:tag name="TRANSPARENT" val="1"/>
  <p:tag name="TBUG" val="0"/>
  <p:tag name="ALLOWFS" val="0"/>
  <p:tag name="ORIGWIDTH" val="7"/>
  <p:tag name="PICTUREFILESIZE" val="958"/>
</p:tagLst>
</file>

<file path=ppt/tags/tag26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2$&#10;\end{document}"/>
  <p:tag name="FILENAME" val="TP_tmp"/>
  <p:tag name="FORMAT" val="png16m"/>
  <p:tag name="RES" val="1200"/>
  <p:tag name="BLEND" val="0"/>
  <p:tag name="TRANSPARENT" val="1"/>
  <p:tag name="TBUG" val="0"/>
  <p:tag name="ALLOWFS" val="0"/>
  <p:tag name="ORIGWIDTH" val="13"/>
  <p:tag name="PICTUREFILESIZE" val="1597"/>
</p:tagLst>
</file>

<file path=ppt/tags/tag26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3$&#10;\end{document}"/>
  <p:tag name="FILENAME" val="TP_tmp"/>
  <p:tag name="FORMAT" val="png16m"/>
  <p:tag name="RES" val="1200"/>
  <p:tag name="BLEND" val="0"/>
  <p:tag name="TRANSPARENT" val="1"/>
  <p:tag name="TBUG" val="0"/>
  <p:tag name="ALLOWFS" val="0"/>
  <p:tag name="ORIGWIDTH" val="13"/>
  <p:tag name="PICTUREFILESIZE" val="1635"/>
</p:tagLst>
</file>

<file path=ppt/tags/tag26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1$&#10;\end{document}"/>
  <p:tag name="FILENAME" val="TP_tmp"/>
  <p:tag name="FORMAT" val="png16m"/>
  <p:tag name="RES" val="1200"/>
  <p:tag name="BLEND" val="0"/>
  <p:tag name="TRANSPARENT" val="1"/>
  <p:tag name="TBUG" val="0"/>
  <p:tag name="ALLOWFS" val="0"/>
  <p:tag name="ORIGWIDTH" val="13"/>
  <p:tag name="PICTUREFILESIZE" val="1343"/>
</p:tagLst>
</file>

<file path=ppt/tags/tag26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2$&#10;\end{document}"/>
  <p:tag name="FILENAME" val="TP_tmp"/>
  <p:tag name="FORMAT" val="png16m"/>
  <p:tag name="RES" val="1200"/>
  <p:tag name="BLEND" val="0"/>
  <p:tag name="TRANSPARENT" val="1"/>
  <p:tag name="TBUG" val="0"/>
  <p:tag name="ALLOWFS" val="0"/>
  <p:tag name="ORIGWIDTH" val="11"/>
  <p:tag name="PICTUREFILESIZE" val="1371"/>
</p:tagLst>
</file>

<file path=ppt/tags/tag26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3$&#10;\end{document}"/>
  <p:tag name="FILENAME" val="TP_tmp"/>
  <p:tag name="FORMAT" val="png16m"/>
  <p:tag name="RES" val="1200"/>
  <p:tag name="BLEND" val="0"/>
  <p:tag name="TRANSPARENT" val="1"/>
  <p:tag name="TBUG" val="0"/>
  <p:tag name="ALLOWFS" val="0"/>
  <p:tag name="ORIGWIDTH" val="11"/>
  <p:tag name="PICTUREFILESIZE" val="1398"/>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 Y)&#10;\]&#10;\end{document}&#10;"/>
  <p:tag name="FILENAME" val="txp_fig"/>
  <p:tag name="FORMAT" val="pngmono"/>
  <p:tag name="RES" val="1200"/>
  <p:tag name="BLEND" val="0"/>
  <p:tag name="TRANSPARENT" val="0"/>
  <p:tag name="TBUG" val="0"/>
  <p:tag name="ALLOWFS" val="0"/>
  <p:tag name="ORIGWIDTH" val="77"/>
  <p:tag name="PICTUREFILESIZE" val="4525"/>
</p:tagLst>
</file>

<file path=ppt/tags/tag27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Z$&#10;\end{document}"/>
  <p:tag name="FILENAME" val="TP_tmp"/>
  <p:tag name="FORMAT" val="png16m"/>
  <p:tag name="RES" val="1200"/>
  <p:tag name="BLEND" val="0"/>
  <p:tag name="TRANSPARENT" val="1"/>
  <p:tag name="TBUG" val="0"/>
  <p:tag name="ALLOWFS" val="0"/>
  <p:tag name="ORIGWIDTH" val="7"/>
  <p:tag name="PICTUREFILESIZE" val="958"/>
</p:tagLst>
</file>

<file path=ppt/tags/tag27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2$&#10;\end{document}"/>
  <p:tag name="FILENAME" val="TP_tmp"/>
  <p:tag name="FORMAT" val="png16m"/>
  <p:tag name="RES" val="1200"/>
  <p:tag name="BLEND" val="0"/>
  <p:tag name="TRANSPARENT" val="1"/>
  <p:tag name="TBUG" val="0"/>
  <p:tag name="ALLOWFS" val="0"/>
  <p:tag name="ORIGWIDTH" val="13"/>
  <p:tag name="PICTUREFILESIZE" val="1597"/>
</p:tagLst>
</file>

<file path=ppt/tags/tag27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1$&#10;\end{document}"/>
  <p:tag name="FILENAME" val="TP_tmp"/>
  <p:tag name="FORMAT" val="png16m"/>
  <p:tag name="RES" val="1200"/>
  <p:tag name="BLEND" val="0"/>
  <p:tag name="TRANSPARENT" val="1"/>
  <p:tag name="TBUG" val="0"/>
  <p:tag name="ALLOWFS" val="0"/>
  <p:tag name="ORIGWIDTH" val="13"/>
  <p:tag name="PICTUREFILESIZE" val="1343"/>
</p:tagLst>
</file>

<file path=ppt/tags/tag27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10;\end{document}"/>
  <p:tag name="FILENAME" val="TP_tmp"/>
  <p:tag name="FORMAT" val="png16m"/>
  <p:tag name="RES" val="1200"/>
  <p:tag name="BLEND" val="0"/>
  <p:tag name="TRANSPARENT" val="1"/>
  <p:tag name="TBUG" val="0"/>
  <p:tag name="ALLOWFS" val="0"/>
  <p:tag name="ORIGWIDTH" val="10"/>
  <p:tag name="PICTUREFILESIZE" val="1094"/>
</p:tagLst>
</file>

<file path=ppt/tags/tag27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2$&#10;\end{document}"/>
  <p:tag name="FILENAME" val="TP_tmp"/>
  <p:tag name="FORMAT" val="png16m"/>
  <p:tag name="RES" val="1200"/>
  <p:tag name="BLEND" val="0"/>
  <p:tag name="TRANSPARENT" val="1"/>
  <p:tag name="TBUG" val="0"/>
  <p:tag name="ALLOWFS" val="0"/>
  <p:tag name="ORIGWIDTH" val="11"/>
  <p:tag name="PICTUREFILESIZE" val="1371"/>
</p:tagLst>
</file>

<file path=ppt/tags/tag27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n-1}$&#10;\end{document}"/>
  <p:tag name="FILENAME" val="TP_tmp"/>
  <p:tag name="FORMAT" val="png16m"/>
  <p:tag name="RES" val="1200"/>
  <p:tag name="BLEND" val="0"/>
  <p:tag name="TRANSPARENT" val="1"/>
  <p:tag name="TBUG" val="0"/>
  <p:tag name="ALLOWFS" val="0"/>
  <p:tag name="ORIGWIDTH" val="24"/>
  <p:tag name="PICTUREFILESIZE" val="1842"/>
</p:tagLst>
</file>

<file path=ppt/tags/tag27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n-1}$&#10;\end{document}"/>
  <p:tag name="FILENAME" val="TP_tmp"/>
  <p:tag name="FORMAT" val="png16m"/>
  <p:tag name="RES" val="1200"/>
  <p:tag name="BLEND" val="0"/>
  <p:tag name="TRANSPARENT" val="1"/>
  <p:tag name="TBUG" val="0"/>
  <p:tag name="ALLOWFS" val="0"/>
  <p:tag name="ORIGWIDTH" val="21"/>
  <p:tag name="PICTUREFILESIZE" val="1599"/>
</p:tagLst>
</file>

<file path=ppt/tags/tag27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n$&#10;\end{document}"/>
  <p:tag name="FILENAME" val="TP_tmp"/>
  <p:tag name="FORMAT" val="png16m"/>
  <p:tag name="RES" val="1200"/>
  <p:tag name="BLEND" val="0"/>
  <p:tag name="TRANSPARENT" val="1"/>
  <p:tag name="TBUG" val="0"/>
  <p:tag name="ALLOWFS" val="0"/>
  <p:tag name="ORIGWIDTH" val="12"/>
  <p:tag name="PICTUREFILESIZE" val="1395"/>
</p:tagLst>
</file>

<file path=ppt/tags/tag27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n$&#10;\end{document}"/>
  <p:tag name="FILENAME" val="TP_tmp"/>
  <p:tag name="FORMAT" val="png16m"/>
  <p:tag name="RES" val="1200"/>
  <p:tag name="BLEND" val="0"/>
  <p:tag name="TRANSPARENT" val="1"/>
  <p:tag name="TBUG" val="0"/>
  <p:tag name="ALLOWFS" val="0"/>
  <p:tag name="ORIGWIDTH" val="14"/>
  <p:tag name="PICTUREFILESIZE" val="1590"/>
</p:tagLst>
</file>

<file path=ppt/tags/tag27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10;(x_1 \vee x_2 \vee \neg x_3)&#10;\wedge &#10;(\neg x_1 \vee x_3 \vee \neg x_4)&#10;\wedge&#10;(x_2 \vee \neg x_2 \vee x_4)&#10;\wedge&#10;(\neg x_3 \vee \neg x_4 \vee \neg x_5)&#10;\wedge&#10;(x_2 \vee x_5 \vee x_7)&#10;\wedge&#10;(x_4 \vee x_5 \vee x_6)&#10;\wedge&#10;(\neg x_5 \vee x_6 \vee \neg x_7)&#10;\wedge&#10;(\neg x_5 \vee \neg x_6 \vee x_7)&#10;$$&#10;&#10;\end{document}"/>
  <p:tag name="FILENAME" val="TP_tmp"/>
  <p:tag name="FORMAT" val="png16m"/>
  <p:tag name="RES" val="1200"/>
  <p:tag name="BLEND" val="0"/>
  <p:tag name="TRANSPARENT" val="0"/>
  <p:tag name="TBUG" val="0"/>
  <p:tag name="ALLOWFS" val="0"/>
  <p:tag name="ORIGWIDTH" val="531"/>
  <p:tag name="PICTUREFILESIZE" val="26725"/>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 = \sum_{y} P(x, y)&#10;\]&#10;\end{document}&#10;"/>
  <p:tag name="FILENAME" val="txp_fig"/>
  <p:tag name="FORMAT" val="pngmono"/>
  <p:tag name="RES" val="1200"/>
  <p:tag name="BLEND" val="0"/>
  <p:tag name="TRANSPARENT" val="0"/>
  <p:tag name="TBUG" val="0"/>
  <p:tag name="ALLOWFS" val="0"/>
  <p:tag name="ORIGWIDTH" val="173"/>
  <p:tag name="PICTUREFILESIZE" val="11176"/>
</p:tagLst>
</file>

<file path=ppt/tags/tag28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X_i = 0) = P(X_i = 1) = 0.5$$&#10;\end{document}"/>
  <p:tag name="FILENAME" val="TP_tmp"/>
  <p:tag name="FORMAT" val="png16m"/>
  <p:tag name="RES" val="1200"/>
  <p:tag name="BLEND" val="0"/>
  <p:tag name="TRANSPARENT" val="0"/>
  <p:tag name="TBUG" val="0"/>
  <p:tag name="ALLOWFS" val="0"/>
  <p:tag name="ORIGWIDTH" val="131"/>
  <p:tag name="PICTUREFILESIZE" val="6506"/>
</p:tagLst>
</file>

<file path=ppt/tags/tag28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1 = X_1 \vee X_2 \vee \neg X_3$$&#10;\end{document}"/>
  <p:tag name="FILENAME" val="TP_tmp"/>
  <p:tag name="FORMAT" val="png16m"/>
  <p:tag name="RES" val="1200"/>
  <p:tag name="BLEND" val="0"/>
  <p:tag name="TRANSPARENT" val="0"/>
  <p:tag name="TBUG" val="0"/>
  <p:tag name="ALLOWFS" val="0"/>
  <p:tag name="ORIGWIDTH" val="91"/>
  <p:tag name="PICTUREFILESIZE" val="4838"/>
</p:tagLst>
</file>

<file path=ppt/tags/tag28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8 = \neg X_5 \vee X_6 \vee X_7$$&#10;\end{document}"/>
  <p:tag name="FILENAME" val="TP_tmp"/>
  <p:tag name="FORMAT" val="png16m"/>
  <p:tag name="RES" val="1200"/>
  <p:tag name="BLEND" val="0"/>
  <p:tag name="TRANSPARENT" val="0"/>
  <p:tag name="TBUG" val="0"/>
  <p:tag name="ALLOWFS" val="0"/>
  <p:tag name="ORIGWIDTH" val="91"/>
  <p:tag name="PICTUREFILESIZE" val="5324"/>
</p:tagLst>
</file>

<file path=ppt/tags/tag28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1,2} = Y_1 \wedge Y_2 $$&#10;\end{document}"/>
  <p:tag name="FILENAME" val="TP_tmp"/>
  <p:tag name="FORMAT" val="png16m"/>
  <p:tag name="RES" val="1200"/>
  <p:tag name="BLEND" val="0"/>
  <p:tag name="TRANSPARENT" val="0"/>
  <p:tag name="TBUG" val="0"/>
  <p:tag name="ALLOWFS" val="0"/>
  <p:tag name="ORIGWIDTH" val="61"/>
  <p:tag name="PICTUREFILESIZE" val="3460"/>
</p:tagLst>
</file>

<file path=ppt/tags/tag28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7,8} = Y_7 \wedge Y_8 $$&#10;\end{document}"/>
  <p:tag name="FILENAME" val="TP_tmp"/>
  <p:tag name="FORMAT" val="png16m"/>
  <p:tag name="RES" val="1200"/>
  <p:tag name="BLEND" val="0"/>
  <p:tag name="TRANSPARENT" val="0"/>
  <p:tag name="TBUG" val="0"/>
  <p:tag name="ALLOWFS" val="0"/>
  <p:tag name="ORIGWIDTH" val="61"/>
  <p:tag name="PICTUREFILESIZE" val="3893"/>
</p:tagLst>
</file>

<file path=ppt/tags/tag28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5, 6, 7, 8} = Y_{5,6} \wedge Y_{7,8} $$&#10;\end{document}"/>
  <p:tag name="FILENAME" val="TP_tmp"/>
  <p:tag name="FORMAT" val="png16m"/>
  <p:tag name="RES" val="1200"/>
  <p:tag name="BLEND" val="0"/>
  <p:tag name="TRANSPARENT" val="0"/>
  <p:tag name="TBUG" val="0"/>
  <p:tag name="ALLOWFS" val="0"/>
  <p:tag name="ORIGWIDTH" val="87"/>
  <p:tag name="PICTUREFILESIZE" val="5389"/>
</p:tagLst>
</file>

<file path=ppt/tags/tag28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1, 2, 3, 4} = Y_{1, 2} \wedge Y_{3, 4} $$&#10;\end{document}"/>
  <p:tag name="FILENAME" val="TP_tmp"/>
  <p:tag name="FORMAT" val="png16m"/>
  <p:tag name="RES" val="1200"/>
  <p:tag name="BLEND" val="0"/>
  <p:tag name="TRANSPARENT" val="0"/>
  <p:tag name="TBUG" val="0"/>
  <p:tag name="ALLOWFS" val="0"/>
  <p:tag name="ORIGWIDTH" val="87"/>
  <p:tag name="PICTUREFILESIZE" val="4868"/>
</p:tagLst>
</file>

<file path=ppt/tags/tag28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Y_{1, 2, 3, 4} \wedge Y_{5, 6, 7, 8} $$&#10;\end{document}"/>
  <p:tag name="FILENAME" val="TP_tmp"/>
  <p:tag name="FORMAT" val="png16m"/>
  <p:tag name="RES" val="1200"/>
  <p:tag name="BLEND" val="0"/>
  <p:tag name="TRANSPARENT" val="0"/>
  <p:tag name="TBUG" val="0"/>
  <p:tag name="ALLOWFS" val="0"/>
  <p:tag name="ORIGWIDTH" val="90"/>
  <p:tag name="PICTUREFILESIZE" val="6056"/>
</p:tagLst>
</file>

<file path=ppt/tags/tag28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Z$&#10;\end{document}"/>
  <p:tag name="FILENAME" val="TP_tmp"/>
  <p:tag name="FORMAT" val="png16m"/>
  <p:tag name="RES" val="1200"/>
  <p:tag name="BLEND" val="0"/>
  <p:tag name="TRANSPARENT" val="1"/>
  <p:tag name="TBUG" val="0"/>
  <p:tag name="ALLOWFS" val="0"/>
  <p:tag name="ORIGWIDTH" val="7"/>
  <p:tag name="PICTUREFILESIZE" val="958"/>
</p:tagLst>
</file>

<file path=ppt/tags/tag28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5,6,7,8}$&#10;\end{document}"/>
  <p:tag name="FILENAME" val="TP_tmp"/>
  <p:tag name="FORMAT" val="png16m"/>
  <p:tag name="RES" val="1200"/>
  <p:tag name="BLEND" val="0"/>
  <p:tag name="TRANSPARENT" val="1"/>
  <p:tag name="TBUG" val="0"/>
  <p:tag name="ALLOWFS" val="0"/>
  <p:tag name="ORIGWIDTH" val="29"/>
  <p:tag name="PICTUREFILESIZE" val="2893"/>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10;\]&#10;\end{document}&#10;"/>
  <p:tag name="FILENAME" val="txp_fig"/>
  <p:tag name="FORMAT" val="pngmono"/>
  <p:tag name="RES" val="1200"/>
  <p:tag name="BLEND" val="0"/>
  <p:tag name="TRANSPARENT" val="0"/>
  <p:tag name="TBUG" val="0"/>
  <p:tag name="ALLOWFS" val="0"/>
  <p:tag name="ORIGWIDTH" val="53"/>
  <p:tag name="PICTUREFILESIZE" val="3283"/>
</p:tagLst>
</file>

<file path=ppt/tags/tag29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2,3,4}$&#10;\end{document}"/>
  <p:tag name="FILENAME" val="TP_tmp"/>
  <p:tag name="FORMAT" val="png16m"/>
  <p:tag name="RES" val="1200"/>
  <p:tag name="BLEND" val="0"/>
  <p:tag name="TRANSPARENT" val="1"/>
  <p:tag name="TBUG" val="0"/>
  <p:tag name="ALLOWFS" val="0"/>
  <p:tag name="ORIGWIDTH" val="30"/>
  <p:tag name="PICTUREFILESIZE" val="2514"/>
</p:tagLst>
</file>

<file path=ppt/tags/tag29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7,8}$&#10;\end{document}"/>
  <p:tag name="FILENAME" val="TP_tmp"/>
  <p:tag name="FORMAT" val="png16m"/>
  <p:tag name="RES" val="1200"/>
  <p:tag name="BLEND" val="0"/>
  <p:tag name="TRANSPARENT" val="1"/>
  <p:tag name="TBUG" val="0"/>
  <p:tag name="ALLOWFS" val="0"/>
  <p:tag name="ORIGWIDTH" val="17"/>
  <p:tag name="PICTUREFILESIZE" val="1960"/>
</p:tagLst>
</file>

<file path=ppt/tags/tag29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5,6}$&#10;\end{document}"/>
  <p:tag name="FILENAME" val="TP_tmp"/>
  <p:tag name="FORMAT" val="png16m"/>
  <p:tag name="RES" val="1200"/>
  <p:tag name="BLEND" val="0"/>
  <p:tag name="TRANSPARENT" val="1"/>
  <p:tag name="TBUG" val="0"/>
  <p:tag name="ALLOWFS" val="0"/>
  <p:tag name="ORIGWIDTH" val="17"/>
  <p:tag name="PICTUREFILESIZE" val="1945"/>
</p:tagLst>
</file>

<file path=ppt/tags/tag29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3,4}$&#10;\end{document}"/>
  <p:tag name="FILENAME" val="TP_tmp"/>
  <p:tag name="FORMAT" val="png16m"/>
  <p:tag name="RES" val="1200"/>
  <p:tag name="BLEND" val="0"/>
  <p:tag name="TRANSPARENT" val="1"/>
  <p:tag name="TBUG" val="0"/>
  <p:tag name="ALLOWFS" val="0"/>
  <p:tag name="ORIGWIDTH" val="17"/>
  <p:tag name="PICTUREFILESIZE" val="1858"/>
</p:tagLst>
</file>

<file path=ppt/tags/tag29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2}$&#10;\end{document}"/>
  <p:tag name="FILENAME" val="TP_tmp"/>
  <p:tag name="FORMAT" val="png16m"/>
  <p:tag name="RES" val="1200"/>
  <p:tag name="BLEND" val="0"/>
  <p:tag name="TRANSPARENT" val="1"/>
  <p:tag name="TBUG" val="0"/>
  <p:tag name="ALLOWFS" val="0"/>
  <p:tag name="ORIGWIDTH" val="17"/>
  <p:tag name="PICTUREFILESIZE" val="1690"/>
</p:tagLst>
</file>

<file path=ppt/tags/tag29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8$&#10;\end{document}"/>
  <p:tag name="FILENAME" val="TP_tmp"/>
  <p:tag name="FORMAT" val="png16m"/>
  <p:tag name="RES" val="1200"/>
  <p:tag name="BLEND" val="0"/>
  <p:tag name="TRANSPARENT" val="1"/>
  <p:tag name="TBUG" val="0"/>
  <p:tag name="ALLOWFS" val="0"/>
  <p:tag name="ORIGWIDTH" val="11"/>
  <p:tag name="PICTUREFILESIZE" val="1480"/>
</p:tagLst>
</file>

<file path=ppt/tags/tag29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7$&#10;\end{document}"/>
  <p:tag name="FILENAME" val="TP_tmp"/>
  <p:tag name="FORMAT" val="png16m"/>
  <p:tag name="RES" val="1200"/>
  <p:tag name="BLEND" val="0"/>
  <p:tag name="TRANSPARENT" val="1"/>
  <p:tag name="TBUG" val="0"/>
  <p:tag name="ALLOWFS" val="0"/>
  <p:tag name="ORIGWIDTH" val="11"/>
  <p:tag name="PICTUREFILESIZE" val="1268"/>
</p:tagLst>
</file>

<file path=ppt/tags/tag29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6$&#10;\end{document}"/>
  <p:tag name="FILENAME" val="TP_tmp"/>
  <p:tag name="FORMAT" val="png16m"/>
  <p:tag name="RES" val="1200"/>
  <p:tag name="BLEND" val="0"/>
  <p:tag name="TRANSPARENT" val="1"/>
  <p:tag name="TBUG" val="0"/>
  <p:tag name="ALLOWFS" val="0"/>
  <p:tag name="ORIGWIDTH" val="11"/>
  <p:tag name="PICTUREFILESIZE" val="1428"/>
</p:tagLst>
</file>

<file path=ppt/tags/tag29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5$&#10;\end{document}"/>
  <p:tag name="FILENAME" val="TP_tmp"/>
  <p:tag name="FORMAT" val="png16m"/>
  <p:tag name="RES" val="1200"/>
  <p:tag name="BLEND" val="0"/>
  <p:tag name="TRANSPARENT" val="1"/>
  <p:tag name="TBUG" val="0"/>
  <p:tag name="ALLOWFS" val="0"/>
  <p:tag name="ORIGWIDTH" val="11"/>
  <p:tag name="PICTUREFILESIZE" val="1413"/>
</p:tagLst>
</file>

<file path=ppt/tags/tag29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4$&#10;\end{document}"/>
  <p:tag name="FILENAME" val="TP_tmp"/>
  <p:tag name="FORMAT" val="png16m"/>
  <p:tag name="RES" val="1200"/>
  <p:tag name="BLEND" val="0"/>
  <p:tag name="TRANSPARENT" val="1"/>
  <p:tag name="TBUG" val="0"/>
  <p:tag name="ALLOWFS" val="0"/>
  <p:tag name="ORIGWIDTH" val="11"/>
  <p:tag name="PICTUREFILESIZE" val="1260"/>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sum_{x} P(x, y)&#10;\]&#10;\end{document}&#10;"/>
  <p:tag name="FILENAME" val="txp_fig"/>
  <p:tag name="FORMAT" val="pngmono"/>
  <p:tag name="RES" val="1200"/>
  <p:tag name="BLEND" val="0"/>
  <p:tag name="TRANSPARENT" val="0"/>
  <p:tag name="TBUG" val="0"/>
  <p:tag name="ALLOWFS" val="0"/>
  <p:tag name="ORIGWIDTH" val="171"/>
  <p:tag name="PICTUREFILESIZE" val="10456"/>
</p:tagLst>
</file>

<file path=ppt/tags/tag30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3$&#10;\end{document}"/>
  <p:tag name="FILENAME" val="TP_tmp"/>
  <p:tag name="FORMAT" val="png16m"/>
  <p:tag name="RES" val="1200"/>
  <p:tag name="BLEND" val="0"/>
  <p:tag name="TRANSPARENT" val="1"/>
  <p:tag name="TBUG" val="0"/>
  <p:tag name="ALLOWFS" val="0"/>
  <p:tag name="ORIGWIDTH" val="11"/>
  <p:tag name="PICTUREFILESIZE" val="1398"/>
</p:tagLst>
</file>

<file path=ppt/tags/tag30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2$&#10;\end{document}"/>
  <p:tag name="FILENAME" val="TP_tmp"/>
  <p:tag name="FORMAT" val="png16m"/>
  <p:tag name="RES" val="1200"/>
  <p:tag name="BLEND" val="0"/>
  <p:tag name="TRANSPARENT" val="1"/>
  <p:tag name="TBUG" val="0"/>
  <p:tag name="ALLOWFS" val="0"/>
  <p:tag name="ORIGWIDTH" val="11"/>
  <p:tag name="PICTUREFILESIZE" val="1371"/>
</p:tagLst>
</file>

<file path=ppt/tags/tag30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10;\end{document}"/>
  <p:tag name="FILENAME" val="TP_tmp"/>
  <p:tag name="FORMAT" val="png16m"/>
  <p:tag name="RES" val="1200"/>
  <p:tag name="BLEND" val="0"/>
  <p:tag name="TRANSPARENT" val="1"/>
  <p:tag name="TBUG" val="0"/>
  <p:tag name="ALLOWFS" val="0"/>
  <p:tag name="ORIGWIDTH" val="10"/>
  <p:tag name="PICTUREFILESIZE" val="1094"/>
</p:tagLst>
</file>

<file path=ppt/tags/tag30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7$&#10;\end{document}"/>
  <p:tag name="FILENAME" val="TP_tmp"/>
  <p:tag name="FORMAT" val="png16m"/>
  <p:tag name="RES" val="1200"/>
  <p:tag name="BLEND" val="0"/>
  <p:tag name="TRANSPARENT" val="1"/>
  <p:tag name="TBUG" val="0"/>
  <p:tag name="ALLOWFS" val="0"/>
  <p:tag name="ORIGWIDTH" val="13"/>
  <p:tag name="PICTUREFILESIZE" val="1460"/>
</p:tagLst>
</file>

<file path=ppt/tags/tag30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6$&#10;\end{document}"/>
  <p:tag name="FILENAME" val="TP_tmp"/>
  <p:tag name="FORMAT" val="png16m"/>
  <p:tag name="RES" val="1200"/>
  <p:tag name="BLEND" val="0"/>
  <p:tag name="TRANSPARENT" val="1"/>
  <p:tag name="TBUG" val="0"/>
  <p:tag name="ALLOWFS" val="0"/>
  <p:tag name="ORIGWIDTH" val="13"/>
  <p:tag name="PICTUREFILESIZE" val="1641"/>
</p:tagLst>
</file>

<file path=ppt/tags/tag30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5$&#10;\end{document}"/>
  <p:tag name="FILENAME" val="TP_tmp"/>
  <p:tag name="FORMAT" val="png16m"/>
  <p:tag name="RES" val="1200"/>
  <p:tag name="BLEND" val="0"/>
  <p:tag name="TRANSPARENT" val="1"/>
  <p:tag name="TBUG" val="0"/>
  <p:tag name="ALLOWFS" val="0"/>
  <p:tag name="ORIGWIDTH" val="13"/>
  <p:tag name="PICTUREFILESIZE" val="1605"/>
</p:tagLst>
</file>

<file path=ppt/tags/tag30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4$&#10;\end{document}"/>
  <p:tag name="FILENAME" val="TP_tmp"/>
  <p:tag name="FORMAT" val="png16m"/>
  <p:tag name="RES" val="1200"/>
  <p:tag name="BLEND" val="0"/>
  <p:tag name="TRANSPARENT" val="1"/>
  <p:tag name="TBUG" val="0"/>
  <p:tag name="ALLOWFS" val="0"/>
  <p:tag name="ORIGWIDTH" val="13"/>
  <p:tag name="PICTUREFILESIZE" val="1458"/>
</p:tagLst>
</file>

<file path=ppt/tags/tag30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3$&#10;\end{document}"/>
  <p:tag name="FILENAME" val="TP_tmp"/>
  <p:tag name="FORMAT" val="png16m"/>
  <p:tag name="RES" val="1200"/>
  <p:tag name="BLEND" val="0"/>
  <p:tag name="TRANSPARENT" val="1"/>
  <p:tag name="TBUG" val="0"/>
  <p:tag name="ALLOWFS" val="0"/>
  <p:tag name="ORIGWIDTH" val="13"/>
  <p:tag name="PICTUREFILESIZE" val="1635"/>
</p:tagLst>
</file>

<file path=ppt/tags/tag30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2$&#10;\end{document}"/>
  <p:tag name="FILENAME" val="TP_tmp"/>
  <p:tag name="FORMAT" val="png16m"/>
  <p:tag name="RES" val="1200"/>
  <p:tag name="BLEND" val="0"/>
  <p:tag name="TRANSPARENT" val="1"/>
  <p:tag name="TBUG" val="0"/>
  <p:tag name="ALLOWFS" val="0"/>
  <p:tag name="ORIGWIDTH" val="13"/>
  <p:tag name="PICTUREFILESIZE" val="1597"/>
</p:tagLst>
</file>

<file path=ppt/tags/tag30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1$&#10;\end{document}"/>
  <p:tag name="FILENAME" val="TP_tmp"/>
  <p:tag name="FORMAT" val="png16m"/>
  <p:tag name="RES" val="1200"/>
  <p:tag name="BLEND" val="0"/>
  <p:tag name="TRANSPARENT" val="1"/>
  <p:tag name="TBUG" val="0"/>
  <p:tag name="ALLOWFS" val="0"/>
  <p:tag name="ORIGWIDTH" val="13"/>
  <p:tag name="PICTUREFILESIZE" val="1343"/>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3003"/>
</p:tagLst>
</file>

<file path=ppt/tags/tag3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a_1 \ldots a_n)&#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34"/>
  <p:tag name="PICTUREFILESIZE" val="6744"/>
</p:tagLst>
</file>

<file path=ppt/tags/tag3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 = \prod_{i=1}^n P(x_i | \mbox{\it parents}(X_i))&#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92"/>
  <p:tag name="PICTUREFILESIZE" val="23952"/>
</p:tagLst>
</file>

<file path=ppt/tags/tag3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Z$&#10;\end{document}"/>
  <p:tag name="FILENAME" val="TP_tmp"/>
  <p:tag name="FORMAT" val="png16m"/>
  <p:tag name="RES" val="1200"/>
  <p:tag name="BLEND" val="0"/>
  <p:tag name="TRANSPARENT" val="1"/>
  <p:tag name="TBUG" val="0"/>
  <p:tag name="ALLOWFS" val="0"/>
  <p:tag name="ORIGWIDTH" val="7"/>
  <p:tag name="PICTUREFILESIZE" val="958"/>
</p:tagLst>
</file>

<file path=ppt/tags/tag3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5,6,7,8}$&#10;\end{document}"/>
  <p:tag name="FILENAME" val="TP_tmp"/>
  <p:tag name="FORMAT" val="png16m"/>
  <p:tag name="RES" val="1200"/>
  <p:tag name="BLEND" val="0"/>
  <p:tag name="TRANSPARENT" val="1"/>
  <p:tag name="TBUG" val="0"/>
  <p:tag name="ALLOWFS" val="0"/>
  <p:tag name="ORIGWIDTH" val="29"/>
  <p:tag name="PICTUREFILESIZE" val="2893"/>
</p:tagLst>
</file>

<file path=ppt/tags/tag3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2,3,4}$&#10;\end{document}"/>
  <p:tag name="FILENAME" val="TP_tmp"/>
  <p:tag name="FORMAT" val="png16m"/>
  <p:tag name="RES" val="1200"/>
  <p:tag name="BLEND" val="0"/>
  <p:tag name="TRANSPARENT" val="1"/>
  <p:tag name="TBUG" val="0"/>
  <p:tag name="ALLOWFS" val="0"/>
  <p:tag name="ORIGWIDTH" val="30"/>
  <p:tag name="PICTUREFILESIZE" val="2514"/>
</p:tagLst>
</file>

<file path=ppt/tags/tag3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7,8}$&#10;\end{document}"/>
  <p:tag name="FILENAME" val="TP_tmp"/>
  <p:tag name="FORMAT" val="png16m"/>
  <p:tag name="RES" val="1200"/>
  <p:tag name="BLEND" val="0"/>
  <p:tag name="TRANSPARENT" val="1"/>
  <p:tag name="TBUG" val="0"/>
  <p:tag name="ALLOWFS" val="0"/>
  <p:tag name="ORIGWIDTH" val="17"/>
  <p:tag name="PICTUREFILESIZE" val="1960"/>
</p:tagLst>
</file>

<file path=ppt/tags/tag3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5,6}$&#10;\end{document}"/>
  <p:tag name="FILENAME" val="TP_tmp"/>
  <p:tag name="FORMAT" val="png16m"/>
  <p:tag name="RES" val="1200"/>
  <p:tag name="BLEND" val="0"/>
  <p:tag name="TRANSPARENT" val="1"/>
  <p:tag name="TBUG" val="0"/>
  <p:tag name="ALLOWFS" val="0"/>
  <p:tag name="ORIGWIDTH" val="17"/>
  <p:tag name="PICTUREFILESIZE" val="1945"/>
</p:tagLst>
</file>

<file path=ppt/tags/tag3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3,4}$&#10;\end{document}"/>
  <p:tag name="FILENAME" val="TP_tmp"/>
  <p:tag name="FORMAT" val="png16m"/>
  <p:tag name="RES" val="1200"/>
  <p:tag name="BLEND" val="0"/>
  <p:tag name="TRANSPARENT" val="1"/>
  <p:tag name="TBUG" val="0"/>
  <p:tag name="ALLOWFS" val="0"/>
  <p:tag name="ORIGWIDTH" val="17"/>
  <p:tag name="PICTUREFILESIZE" val="1858"/>
</p:tagLst>
</file>

<file path=ppt/tags/tag3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2}$&#10;\end{document}"/>
  <p:tag name="FILENAME" val="TP_tmp"/>
  <p:tag name="FORMAT" val="png16m"/>
  <p:tag name="RES" val="1200"/>
  <p:tag name="BLEND" val="0"/>
  <p:tag name="TRANSPARENT" val="1"/>
  <p:tag name="TBUG" val="0"/>
  <p:tag name="ALLOWFS" val="0"/>
  <p:tag name="ORIGWIDTH" val="17"/>
  <p:tag name="PICTUREFILESIZE" val="1690"/>
</p:tagLst>
</file>

<file path=ppt/tags/tag3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8$&#10;\end{document}"/>
  <p:tag name="FILENAME" val="TP_tmp"/>
  <p:tag name="FORMAT" val="png16m"/>
  <p:tag name="RES" val="1200"/>
  <p:tag name="BLEND" val="0"/>
  <p:tag name="TRANSPARENT" val="1"/>
  <p:tag name="TBUG" val="0"/>
  <p:tag name="ALLOWFS" val="0"/>
  <p:tag name="ORIGWIDTH" val="11"/>
  <p:tag name="PICTUREFILESIZE" val="1480"/>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a | b) = \frac{P(a, b)}{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59"/>
  <p:tag name="PICTUREFILESIZE" val="12487"/>
</p:tagLst>
</file>

<file path=ppt/tags/tag3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7$&#10;\end{document}"/>
  <p:tag name="FILENAME" val="TP_tmp"/>
  <p:tag name="FORMAT" val="png16m"/>
  <p:tag name="RES" val="1200"/>
  <p:tag name="BLEND" val="0"/>
  <p:tag name="TRANSPARENT" val="1"/>
  <p:tag name="TBUG" val="0"/>
  <p:tag name="ALLOWFS" val="0"/>
  <p:tag name="ORIGWIDTH" val="11"/>
  <p:tag name="PICTUREFILESIZE" val="1268"/>
</p:tagLst>
</file>

<file path=ppt/tags/tag3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6$&#10;\end{document}"/>
  <p:tag name="FILENAME" val="TP_tmp"/>
  <p:tag name="FORMAT" val="png16m"/>
  <p:tag name="RES" val="1200"/>
  <p:tag name="BLEND" val="0"/>
  <p:tag name="TRANSPARENT" val="1"/>
  <p:tag name="TBUG" val="0"/>
  <p:tag name="ALLOWFS" val="0"/>
  <p:tag name="ORIGWIDTH" val="11"/>
  <p:tag name="PICTUREFILESIZE" val="1428"/>
</p:tagLst>
</file>

<file path=ppt/tags/tag3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5$&#10;\end{document}"/>
  <p:tag name="FILENAME" val="TP_tmp"/>
  <p:tag name="FORMAT" val="png16m"/>
  <p:tag name="RES" val="1200"/>
  <p:tag name="BLEND" val="0"/>
  <p:tag name="TRANSPARENT" val="1"/>
  <p:tag name="TBUG" val="0"/>
  <p:tag name="ALLOWFS" val="0"/>
  <p:tag name="ORIGWIDTH" val="11"/>
  <p:tag name="PICTUREFILESIZE" val="1413"/>
</p:tagLst>
</file>

<file path=ppt/tags/tag32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4$&#10;\end{document}"/>
  <p:tag name="FILENAME" val="TP_tmp"/>
  <p:tag name="FORMAT" val="png16m"/>
  <p:tag name="RES" val="1200"/>
  <p:tag name="BLEND" val="0"/>
  <p:tag name="TRANSPARENT" val="1"/>
  <p:tag name="TBUG" val="0"/>
  <p:tag name="ALLOWFS" val="0"/>
  <p:tag name="ORIGWIDTH" val="11"/>
  <p:tag name="PICTUREFILESIZE" val="1260"/>
</p:tagLst>
</file>

<file path=ppt/tags/tag32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3$&#10;\end{document}"/>
  <p:tag name="FILENAME" val="TP_tmp"/>
  <p:tag name="FORMAT" val="png16m"/>
  <p:tag name="RES" val="1200"/>
  <p:tag name="BLEND" val="0"/>
  <p:tag name="TRANSPARENT" val="1"/>
  <p:tag name="TBUG" val="0"/>
  <p:tag name="ALLOWFS" val="0"/>
  <p:tag name="ORIGWIDTH" val="11"/>
  <p:tag name="PICTUREFILESIZE" val="1398"/>
</p:tagLst>
</file>

<file path=ppt/tags/tag3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2$&#10;\end{document}"/>
  <p:tag name="FILENAME" val="TP_tmp"/>
  <p:tag name="FORMAT" val="png16m"/>
  <p:tag name="RES" val="1200"/>
  <p:tag name="BLEND" val="0"/>
  <p:tag name="TRANSPARENT" val="1"/>
  <p:tag name="TBUG" val="0"/>
  <p:tag name="ALLOWFS" val="0"/>
  <p:tag name="ORIGWIDTH" val="11"/>
  <p:tag name="PICTUREFILESIZE" val="1371"/>
</p:tagLst>
</file>

<file path=ppt/tags/tag32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10;\end{document}"/>
  <p:tag name="FILENAME" val="TP_tmp"/>
  <p:tag name="FORMAT" val="png16m"/>
  <p:tag name="RES" val="1200"/>
  <p:tag name="BLEND" val="0"/>
  <p:tag name="TRANSPARENT" val="1"/>
  <p:tag name="TBUG" val="0"/>
  <p:tag name="ALLOWFS" val="0"/>
  <p:tag name="ORIGWIDTH" val="10"/>
  <p:tag name="PICTUREFILESIZE" val="1094"/>
</p:tagLst>
</file>

<file path=ppt/tags/tag32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7$&#10;\end{document}"/>
  <p:tag name="FILENAME" val="TP_tmp"/>
  <p:tag name="FORMAT" val="png16m"/>
  <p:tag name="RES" val="1200"/>
  <p:tag name="BLEND" val="0"/>
  <p:tag name="TRANSPARENT" val="1"/>
  <p:tag name="TBUG" val="0"/>
  <p:tag name="ALLOWFS" val="0"/>
  <p:tag name="ORIGWIDTH" val="13"/>
  <p:tag name="PICTUREFILESIZE" val="1460"/>
</p:tagLst>
</file>

<file path=ppt/tags/tag32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6$&#10;\end{document}"/>
  <p:tag name="FILENAME" val="TP_tmp"/>
  <p:tag name="FORMAT" val="png16m"/>
  <p:tag name="RES" val="1200"/>
  <p:tag name="BLEND" val="0"/>
  <p:tag name="TRANSPARENT" val="1"/>
  <p:tag name="TBUG" val="0"/>
  <p:tag name="ALLOWFS" val="0"/>
  <p:tag name="ORIGWIDTH" val="13"/>
  <p:tag name="PICTUREFILESIZE" val="1641"/>
</p:tagLst>
</file>

<file path=ppt/tags/tag32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5$&#10;\end{document}"/>
  <p:tag name="FILENAME" val="TP_tmp"/>
  <p:tag name="FORMAT" val="png16m"/>
  <p:tag name="RES" val="1200"/>
  <p:tag name="BLEND" val="0"/>
  <p:tag name="TRANSPARENT" val="1"/>
  <p:tag name="TBUG" val="0"/>
  <p:tag name="ALLOWFS" val="0"/>
  <p:tag name="ORIGWIDTH" val="13"/>
  <p:tag name="PICTUREFILESIZE" val="1605"/>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33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4$&#10;\end{document}"/>
  <p:tag name="FILENAME" val="TP_tmp"/>
  <p:tag name="FORMAT" val="png16m"/>
  <p:tag name="RES" val="1200"/>
  <p:tag name="BLEND" val="0"/>
  <p:tag name="TRANSPARENT" val="1"/>
  <p:tag name="TBUG" val="0"/>
  <p:tag name="ALLOWFS" val="0"/>
  <p:tag name="ORIGWIDTH" val="13"/>
  <p:tag name="PICTUREFILESIZE" val="1458"/>
</p:tagLst>
</file>

<file path=ppt/tags/tag33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3$&#10;\end{document}"/>
  <p:tag name="FILENAME" val="TP_tmp"/>
  <p:tag name="FORMAT" val="png16m"/>
  <p:tag name="RES" val="1200"/>
  <p:tag name="BLEND" val="0"/>
  <p:tag name="TRANSPARENT" val="1"/>
  <p:tag name="TBUG" val="0"/>
  <p:tag name="ALLOWFS" val="0"/>
  <p:tag name="ORIGWIDTH" val="13"/>
  <p:tag name="PICTUREFILESIZE" val="1635"/>
</p:tagLst>
</file>

<file path=ppt/tags/tag33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2$&#10;\end{document}"/>
  <p:tag name="FILENAME" val="TP_tmp"/>
  <p:tag name="FORMAT" val="png16m"/>
  <p:tag name="RES" val="1200"/>
  <p:tag name="BLEND" val="0"/>
  <p:tag name="TRANSPARENT" val="1"/>
  <p:tag name="TBUG" val="0"/>
  <p:tag name="ALLOWFS" val="0"/>
  <p:tag name="ORIGWIDTH" val="13"/>
  <p:tag name="PICTUREFILESIZE" val="1597"/>
</p:tagLst>
</file>

<file path=ppt/tags/tag33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1$&#10;\end{document}"/>
  <p:tag name="FILENAME" val="TP_tmp"/>
  <p:tag name="FORMAT" val="png16m"/>
  <p:tag name="RES" val="1200"/>
  <p:tag name="BLEND" val="0"/>
  <p:tag name="TRANSPARENT" val="1"/>
  <p:tag name="TBUG" val="0"/>
  <p:tag name="ALLOWFS" val="0"/>
  <p:tag name="ORIGWIDTH" val="13"/>
  <p:tag name="PICTUREFILESIZE" val="1343"/>
</p:tagLst>
</file>

<file path=ppt/tags/tag33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10;(x_1 \vee x_2 \vee \neg x_3)&#10;\wedge &#10;(\neg x_1 \vee x_3 \vee \neg x_4)&#10;\wedge&#10;(x_2 \vee \neg x_2 \vee x_4)&#10;\wedge&#10;(\neg x_3 \vee \neg x_4 \vee \neg x_5)&#10;\wedge&#10;(x_2 \vee x_5 \vee x_7)&#10;\wedge&#10;(x_4 \vee x_5 \vee x_6)&#10;\wedge&#10;(\neg x_5 \vee x_6 \vee \neg x_7)&#10;\wedge&#10;(\neg x_5 \vee \neg x_6 \vee x_7)&#10;$$&#10;&#10;\end{document}"/>
  <p:tag name="FILENAME" val="TP_tmp"/>
  <p:tag name="FORMAT" val="png16m"/>
  <p:tag name="RES" val="1200"/>
  <p:tag name="BLEND" val="0"/>
  <p:tag name="TRANSPARENT" val="0"/>
  <p:tag name="TBUG" val="0"/>
  <p:tag name="ALLOWFS" val="0"/>
  <p:tag name="ORIGWIDTH" val="531"/>
  <p:tag name="PICTUREFILESIZE" val="26725"/>
</p:tagLst>
</file>

<file path=ppt/tags/tag33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X_i = 0) = P(X_i = 1) = 0.5$$&#10;\end{document}"/>
  <p:tag name="FILENAME" val="TP_tmp"/>
  <p:tag name="FORMAT" val="png16m"/>
  <p:tag name="RES" val="1200"/>
  <p:tag name="BLEND" val="0"/>
  <p:tag name="TRANSPARENT" val="0"/>
  <p:tag name="TBUG" val="0"/>
  <p:tag name="ALLOWFS" val="0"/>
  <p:tag name="ORIGWIDTH" val="131"/>
  <p:tag name="PICTUREFILESIZE" val="6506"/>
</p:tagLst>
</file>

<file path=ppt/tags/tag33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1 = X_1 \vee X_2 \vee \neg X_3$$&#10;\end{document}"/>
  <p:tag name="FILENAME" val="TP_tmp"/>
  <p:tag name="FORMAT" val="png16m"/>
  <p:tag name="RES" val="1200"/>
  <p:tag name="BLEND" val="0"/>
  <p:tag name="TRANSPARENT" val="0"/>
  <p:tag name="TBUG" val="0"/>
  <p:tag name="ALLOWFS" val="0"/>
  <p:tag name="ORIGWIDTH" val="91"/>
  <p:tag name="PICTUREFILESIZE" val="4838"/>
</p:tagLst>
</file>

<file path=ppt/tags/tag33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8 = \neg X_5 \vee X_6 \vee X_7$$&#10;\end{document}"/>
  <p:tag name="FILENAME" val="TP_tmp"/>
  <p:tag name="FORMAT" val="png16m"/>
  <p:tag name="RES" val="1200"/>
  <p:tag name="BLEND" val="0"/>
  <p:tag name="TRANSPARENT" val="0"/>
  <p:tag name="TBUG" val="0"/>
  <p:tag name="ALLOWFS" val="0"/>
  <p:tag name="ORIGWIDTH" val="91"/>
  <p:tag name="PICTUREFILESIZE" val="5324"/>
</p:tagLst>
</file>

<file path=ppt/tags/tag33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1,2} = Y_1 \wedge Y_2 $$&#10;\end{document}"/>
  <p:tag name="FILENAME" val="TP_tmp"/>
  <p:tag name="FORMAT" val="png16m"/>
  <p:tag name="RES" val="1200"/>
  <p:tag name="BLEND" val="0"/>
  <p:tag name="TRANSPARENT" val="0"/>
  <p:tag name="TBUG" val="0"/>
  <p:tag name="ALLOWFS" val="0"/>
  <p:tag name="ORIGWIDTH" val="61"/>
  <p:tag name="PICTUREFILESIZE" val="3460"/>
</p:tagLst>
</file>

<file path=ppt/tags/tag33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7,8} = Y_7 \wedge Y_8 $$&#10;\end{document}"/>
  <p:tag name="FILENAME" val="TP_tmp"/>
  <p:tag name="FORMAT" val="png16m"/>
  <p:tag name="RES" val="1200"/>
  <p:tag name="BLEND" val="0"/>
  <p:tag name="TRANSPARENT" val="0"/>
  <p:tag name="TBUG" val="0"/>
  <p:tag name="ALLOWFS" val="0"/>
  <p:tag name="ORIGWIDTH" val="61"/>
  <p:tag name="PICTUREFILESIZE" val="3893"/>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s | T=c) = ???&#10;\]&#10;\end{document}&#10;"/>
  <p:tag name="FILENAME" val="txp_fig"/>
  <p:tag name="FORMAT" val="pngmono"/>
  <p:tag name="RES" val="1200"/>
  <p:tag name="BLEND" val="0"/>
  <p:tag name="TRANSPARENT" val="0"/>
  <p:tag name="TBUG" val="0"/>
  <p:tag name="ALLOWFS" val="0"/>
  <p:tag name="ORIGWIDTH" val="219"/>
  <p:tag name="PICTUREFILESIZE" val="8741"/>
</p:tagLst>
</file>

<file path=ppt/tags/tag34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5, 6, 7, 8} = Y_{5,6} \wedge Y_{7,8} $$&#10;\end{document}"/>
  <p:tag name="FILENAME" val="TP_tmp"/>
  <p:tag name="FORMAT" val="png16m"/>
  <p:tag name="RES" val="1200"/>
  <p:tag name="BLEND" val="0"/>
  <p:tag name="TRANSPARENT" val="0"/>
  <p:tag name="TBUG" val="0"/>
  <p:tag name="ALLOWFS" val="0"/>
  <p:tag name="ORIGWIDTH" val="87"/>
  <p:tag name="PICTUREFILESIZE" val="5389"/>
</p:tagLst>
</file>

<file path=ppt/tags/tag34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1, 2, 3, 4} = Y_{1, 2} \wedge Y_{3, 4} $$&#10;\end{document}"/>
  <p:tag name="FILENAME" val="TP_tmp"/>
  <p:tag name="FORMAT" val="png16m"/>
  <p:tag name="RES" val="1200"/>
  <p:tag name="BLEND" val="0"/>
  <p:tag name="TRANSPARENT" val="0"/>
  <p:tag name="TBUG" val="0"/>
  <p:tag name="ALLOWFS" val="0"/>
  <p:tag name="ORIGWIDTH" val="87"/>
  <p:tag name="PICTUREFILESIZE" val="4868"/>
</p:tagLst>
</file>

<file path=ppt/tags/tag34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Y_{1, 2, 3, 4} \wedge Y_{5, 6, 7, 8} $$&#10;\end{document}"/>
  <p:tag name="FILENAME" val="TP_tmp"/>
  <p:tag name="FORMAT" val="png16m"/>
  <p:tag name="RES" val="1200"/>
  <p:tag name="BLEND" val="0"/>
  <p:tag name="TRANSPARENT" val="0"/>
  <p:tag name="TBUG" val="0"/>
  <p:tag name="ALLOWFS" val="0"/>
  <p:tag name="ORIGWIDTH" val="90"/>
  <p:tag name="PICTUREFILESIZE" val="6056"/>
</p:tagLst>
</file>

<file path=ppt/tags/tag34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Z$&#10;\end{document}"/>
  <p:tag name="FILENAME" val="TP_tmp"/>
  <p:tag name="FORMAT" val="png16m"/>
  <p:tag name="RES" val="1200"/>
  <p:tag name="BLEND" val="0"/>
  <p:tag name="TRANSPARENT" val="1"/>
  <p:tag name="TBUG" val="0"/>
  <p:tag name="ALLOWFS" val="0"/>
  <p:tag name="ORIGWIDTH" val="7"/>
  <p:tag name="PICTUREFILESIZE" val="958"/>
</p:tagLst>
</file>

<file path=ppt/tags/tag34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5,6,7,8}$&#10;\end{document}"/>
  <p:tag name="FILENAME" val="TP_tmp"/>
  <p:tag name="FORMAT" val="png16m"/>
  <p:tag name="RES" val="1200"/>
  <p:tag name="BLEND" val="0"/>
  <p:tag name="TRANSPARENT" val="1"/>
  <p:tag name="TBUG" val="0"/>
  <p:tag name="ALLOWFS" val="0"/>
  <p:tag name="ORIGWIDTH" val="29"/>
  <p:tag name="PICTUREFILESIZE" val="2893"/>
</p:tagLst>
</file>

<file path=ppt/tags/tag34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2,3,4}$&#10;\end{document}"/>
  <p:tag name="FILENAME" val="TP_tmp"/>
  <p:tag name="FORMAT" val="png16m"/>
  <p:tag name="RES" val="1200"/>
  <p:tag name="BLEND" val="0"/>
  <p:tag name="TRANSPARENT" val="1"/>
  <p:tag name="TBUG" val="0"/>
  <p:tag name="ALLOWFS" val="0"/>
  <p:tag name="ORIGWIDTH" val="30"/>
  <p:tag name="PICTUREFILESIZE" val="2514"/>
</p:tagLst>
</file>

<file path=ppt/tags/tag34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7,8}$&#10;\end{document}"/>
  <p:tag name="FILENAME" val="TP_tmp"/>
  <p:tag name="FORMAT" val="png16m"/>
  <p:tag name="RES" val="1200"/>
  <p:tag name="BLEND" val="0"/>
  <p:tag name="TRANSPARENT" val="1"/>
  <p:tag name="TBUG" val="0"/>
  <p:tag name="ALLOWFS" val="0"/>
  <p:tag name="ORIGWIDTH" val="17"/>
  <p:tag name="PICTUREFILESIZE" val="1960"/>
</p:tagLst>
</file>

<file path=ppt/tags/tag34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5,6}$&#10;\end{document}"/>
  <p:tag name="FILENAME" val="TP_tmp"/>
  <p:tag name="FORMAT" val="png16m"/>
  <p:tag name="RES" val="1200"/>
  <p:tag name="BLEND" val="0"/>
  <p:tag name="TRANSPARENT" val="1"/>
  <p:tag name="TBUG" val="0"/>
  <p:tag name="ALLOWFS" val="0"/>
  <p:tag name="ORIGWIDTH" val="17"/>
  <p:tag name="PICTUREFILESIZE" val="1945"/>
</p:tagLst>
</file>

<file path=ppt/tags/tag34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3,4}$&#10;\end{document}"/>
  <p:tag name="FILENAME" val="TP_tmp"/>
  <p:tag name="FORMAT" val="png16m"/>
  <p:tag name="RES" val="1200"/>
  <p:tag name="BLEND" val="0"/>
  <p:tag name="TRANSPARENT" val="1"/>
  <p:tag name="TBUG" val="0"/>
  <p:tag name="ALLOWFS" val="0"/>
  <p:tag name="ORIGWIDTH" val="17"/>
  <p:tag name="PICTUREFILESIZE" val="1858"/>
</p:tagLst>
</file>

<file path=ppt/tags/tag34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2}$&#10;\end{document}"/>
  <p:tag name="FILENAME" val="TP_tmp"/>
  <p:tag name="FORMAT" val="png16m"/>
  <p:tag name="RES" val="1200"/>
  <p:tag name="BLEND" val="0"/>
  <p:tag name="TRANSPARENT" val="1"/>
  <p:tag name="TBUG" val="0"/>
  <p:tag name="ALLOWFS" val="0"/>
  <p:tag name="ORIGWIDTH" val="17"/>
  <p:tag name="PICTUREFILESIZE" val="1690"/>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s ,T = c)}{P(T=c)}&#10;\]&#10;\end{document}&#10;"/>
  <p:tag name="FILENAME" val="txp_fig"/>
  <p:tag name="FORMAT" val="pngmono"/>
  <p:tag name="RES" val="1200"/>
  <p:tag name="BLEND" val="0"/>
  <p:tag name="TRANSPARENT" val="0"/>
  <p:tag name="TBUG" val="0"/>
  <p:tag name="ALLOWFS" val="0"/>
  <p:tag name="ORIGWIDTH" val="190"/>
  <p:tag name="PICTUREFILESIZE" val="11793"/>
</p:tagLst>
</file>

<file path=ppt/tags/tag35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8$&#10;\end{document}"/>
  <p:tag name="FILENAME" val="TP_tmp"/>
  <p:tag name="FORMAT" val="png16m"/>
  <p:tag name="RES" val="1200"/>
  <p:tag name="BLEND" val="0"/>
  <p:tag name="TRANSPARENT" val="1"/>
  <p:tag name="TBUG" val="0"/>
  <p:tag name="ALLOWFS" val="0"/>
  <p:tag name="ORIGWIDTH" val="11"/>
  <p:tag name="PICTUREFILESIZE" val="1480"/>
</p:tagLst>
</file>

<file path=ppt/tags/tag35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7$&#10;\end{document}"/>
  <p:tag name="FILENAME" val="TP_tmp"/>
  <p:tag name="FORMAT" val="png16m"/>
  <p:tag name="RES" val="1200"/>
  <p:tag name="BLEND" val="0"/>
  <p:tag name="TRANSPARENT" val="1"/>
  <p:tag name="TBUG" val="0"/>
  <p:tag name="ALLOWFS" val="0"/>
  <p:tag name="ORIGWIDTH" val="11"/>
  <p:tag name="PICTUREFILESIZE" val="1268"/>
</p:tagLst>
</file>

<file path=ppt/tags/tag35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6$&#10;\end{document}"/>
  <p:tag name="FILENAME" val="TP_tmp"/>
  <p:tag name="FORMAT" val="png16m"/>
  <p:tag name="RES" val="1200"/>
  <p:tag name="BLEND" val="0"/>
  <p:tag name="TRANSPARENT" val="1"/>
  <p:tag name="TBUG" val="0"/>
  <p:tag name="ALLOWFS" val="0"/>
  <p:tag name="ORIGWIDTH" val="11"/>
  <p:tag name="PICTUREFILESIZE" val="1428"/>
</p:tagLst>
</file>

<file path=ppt/tags/tag35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5$&#10;\end{document}"/>
  <p:tag name="FILENAME" val="TP_tmp"/>
  <p:tag name="FORMAT" val="png16m"/>
  <p:tag name="RES" val="1200"/>
  <p:tag name="BLEND" val="0"/>
  <p:tag name="TRANSPARENT" val="1"/>
  <p:tag name="TBUG" val="0"/>
  <p:tag name="ALLOWFS" val="0"/>
  <p:tag name="ORIGWIDTH" val="11"/>
  <p:tag name="PICTUREFILESIZE" val="1413"/>
</p:tagLst>
</file>

<file path=ppt/tags/tag35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4$&#10;\end{document}"/>
  <p:tag name="FILENAME" val="TP_tmp"/>
  <p:tag name="FORMAT" val="png16m"/>
  <p:tag name="RES" val="1200"/>
  <p:tag name="BLEND" val="0"/>
  <p:tag name="TRANSPARENT" val="1"/>
  <p:tag name="TBUG" val="0"/>
  <p:tag name="ALLOWFS" val="0"/>
  <p:tag name="ORIGWIDTH" val="11"/>
  <p:tag name="PICTUREFILESIZE" val="1260"/>
</p:tagLst>
</file>

<file path=ppt/tags/tag35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3$&#10;\end{document}"/>
  <p:tag name="FILENAME" val="TP_tmp"/>
  <p:tag name="FORMAT" val="png16m"/>
  <p:tag name="RES" val="1200"/>
  <p:tag name="BLEND" val="0"/>
  <p:tag name="TRANSPARENT" val="1"/>
  <p:tag name="TBUG" val="0"/>
  <p:tag name="ALLOWFS" val="0"/>
  <p:tag name="ORIGWIDTH" val="11"/>
  <p:tag name="PICTUREFILESIZE" val="1398"/>
</p:tagLst>
</file>

<file path=ppt/tags/tag35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2$&#10;\end{document}"/>
  <p:tag name="FILENAME" val="TP_tmp"/>
  <p:tag name="FORMAT" val="png16m"/>
  <p:tag name="RES" val="1200"/>
  <p:tag name="BLEND" val="0"/>
  <p:tag name="TRANSPARENT" val="1"/>
  <p:tag name="TBUG" val="0"/>
  <p:tag name="ALLOWFS" val="0"/>
  <p:tag name="ORIGWIDTH" val="11"/>
  <p:tag name="PICTUREFILESIZE" val="1371"/>
</p:tagLst>
</file>

<file path=ppt/tags/tag35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10;\end{document}"/>
  <p:tag name="FILENAME" val="TP_tmp"/>
  <p:tag name="FORMAT" val="png16m"/>
  <p:tag name="RES" val="1200"/>
  <p:tag name="BLEND" val="0"/>
  <p:tag name="TRANSPARENT" val="1"/>
  <p:tag name="TBUG" val="0"/>
  <p:tag name="ALLOWFS" val="0"/>
  <p:tag name="ORIGWIDTH" val="10"/>
  <p:tag name="PICTUREFILESIZE" val="1094"/>
</p:tagLst>
</file>

<file path=ppt/tags/tag35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7$&#10;\end{document}"/>
  <p:tag name="FILENAME" val="TP_tmp"/>
  <p:tag name="FORMAT" val="png16m"/>
  <p:tag name="RES" val="1200"/>
  <p:tag name="BLEND" val="0"/>
  <p:tag name="TRANSPARENT" val="1"/>
  <p:tag name="TBUG" val="0"/>
  <p:tag name="ALLOWFS" val="0"/>
  <p:tag name="ORIGWIDTH" val="13"/>
  <p:tag name="PICTUREFILESIZE" val="1460"/>
</p:tagLst>
</file>

<file path=ppt/tags/tag35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6$&#10;\end{document}"/>
  <p:tag name="FILENAME" val="TP_tmp"/>
  <p:tag name="FORMAT" val="png16m"/>
  <p:tag name="RES" val="1200"/>
  <p:tag name="BLEND" val="0"/>
  <p:tag name="TRANSPARENT" val="1"/>
  <p:tag name="TBUG" val="0"/>
  <p:tag name="ALLOWFS" val="0"/>
  <p:tag name="ORIGWIDTH" val="13"/>
  <p:tag name="PICTUREFILESIZE" val="1641"/>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0.2}{0.5} &#10;\]&#10;\end{document}&#10;"/>
  <p:tag name="FILENAME" val="txp_fig"/>
  <p:tag name="FORMAT" val="pngmono"/>
  <p:tag name="RES" val="1200"/>
  <p:tag name="BLEND" val="0"/>
  <p:tag name="TRANSPARENT" val="0"/>
  <p:tag name="TBUG" val="0"/>
  <p:tag name="ALLOWFS" val="0"/>
  <p:tag name="ORIGWIDTH" val="56"/>
  <p:tag name="PICTUREFILESIZE" val="3657"/>
</p:tagLst>
</file>

<file path=ppt/tags/tag36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5$&#10;\end{document}"/>
  <p:tag name="FILENAME" val="TP_tmp"/>
  <p:tag name="FORMAT" val="png16m"/>
  <p:tag name="RES" val="1200"/>
  <p:tag name="BLEND" val="0"/>
  <p:tag name="TRANSPARENT" val="1"/>
  <p:tag name="TBUG" val="0"/>
  <p:tag name="ALLOWFS" val="0"/>
  <p:tag name="ORIGWIDTH" val="13"/>
  <p:tag name="PICTUREFILESIZE" val="1605"/>
</p:tagLst>
</file>

<file path=ppt/tags/tag36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4$&#10;\end{document}"/>
  <p:tag name="FILENAME" val="TP_tmp"/>
  <p:tag name="FORMAT" val="png16m"/>
  <p:tag name="RES" val="1200"/>
  <p:tag name="BLEND" val="0"/>
  <p:tag name="TRANSPARENT" val="1"/>
  <p:tag name="TBUG" val="0"/>
  <p:tag name="ALLOWFS" val="0"/>
  <p:tag name="ORIGWIDTH" val="13"/>
  <p:tag name="PICTUREFILESIZE" val="1458"/>
</p:tagLst>
</file>

<file path=ppt/tags/tag36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3$&#10;\end{document}"/>
  <p:tag name="FILENAME" val="TP_tmp"/>
  <p:tag name="FORMAT" val="png16m"/>
  <p:tag name="RES" val="1200"/>
  <p:tag name="BLEND" val="0"/>
  <p:tag name="TRANSPARENT" val="1"/>
  <p:tag name="TBUG" val="0"/>
  <p:tag name="ALLOWFS" val="0"/>
  <p:tag name="ORIGWIDTH" val="13"/>
  <p:tag name="PICTUREFILESIZE" val="1635"/>
</p:tagLst>
</file>

<file path=ppt/tags/tag36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2$&#10;\end{document}"/>
  <p:tag name="FILENAME" val="TP_tmp"/>
  <p:tag name="FORMAT" val="png16m"/>
  <p:tag name="RES" val="1200"/>
  <p:tag name="BLEND" val="0"/>
  <p:tag name="TRANSPARENT" val="1"/>
  <p:tag name="TBUG" val="0"/>
  <p:tag name="ALLOWFS" val="0"/>
  <p:tag name="ORIGWIDTH" val="13"/>
  <p:tag name="PICTUREFILESIZE" val="1597"/>
</p:tagLst>
</file>

<file path=ppt/tags/tag36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1$&#10;\end{document}"/>
  <p:tag name="FILENAME" val="TP_tmp"/>
  <p:tag name="FORMAT" val="png16m"/>
  <p:tag name="RES" val="1200"/>
  <p:tag name="BLEND" val="0"/>
  <p:tag name="TRANSPARENT" val="1"/>
  <p:tag name="TBUG" val="0"/>
  <p:tag name="ALLOWFS" val="0"/>
  <p:tag name="ORIGWIDTH" val="13"/>
  <p:tag name="PICTUREFILESIZE" val="1343"/>
</p:tagLst>
</file>

<file path=ppt/tags/tag36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msmath}&#10;\pagestyle{empty}&#10;&#10;\begin{document}&#10;&#10;\begin{align*}&#10;0 \leq u &lt; 0.6, &amp;\rightarrow C = red \\&#10;0.6  \leq u &lt;  0.7, &amp; \rightarrow C = green \\&#10;0.7  \leq u &lt; 1, &amp;  \rightarrow C = blue&#10;\end{align*}&#10;&#10;\end{document}"/>
  <p:tag name="FILENAME" val="TP_tmp"/>
  <p:tag name="FORMAT" val="png16m"/>
  <p:tag name="RES" val="1200"/>
  <p:tag name="BLEND" val="0"/>
  <p:tag name="TRANSPARENT" val="0"/>
  <p:tag name="TBUG" val="0"/>
  <p:tag name="ALLOWFS" val="0"/>
  <p:tag name="ORIGWIDTH" val="123"/>
  <p:tag name="PICTUREFILESIZE" val="20311"/>
</p:tagLst>
</file>

<file path=ppt/tags/tag3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10;\]&#10;\end{document}&#10;"/>
  <p:tag name="FILENAME" val="txp_fig"/>
  <p:tag name="FORMAT" val="pngmono"/>
  <p:tag name="RES" val="1200"/>
  <p:tag name="BLEND" val="0"/>
  <p:tag name="TRANSPARENT" val="0"/>
  <p:tag name="TBUG" val="0"/>
  <p:tag name="ALLOWFS" val="0"/>
  <p:tag name="ORIGWIDTH" val="49"/>
  <p:tag name="PICTUREFILESIZE" val="3137"/>
</p:tagLst>
</file>

<file path=ppt/tags/tag3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S|C)&#10;\]&#10;\end{document}&#10;"/>
  <p:tag name="FILENAME" val="txp_fig"/>
  <p:tag name="FORMAT" val="pngmono"/>
  <p:tag name="RES" val="1200"/>
  <p:tag name="BLEND" val="0"/>
  <p:tag name="TRANSPARENT" val="0"/>
  <p:tag name="TBUG" val="0"/>
  <p:tag name="ALLOWFS" val="0"/>
  <p:tag name="ORIGWIDTH" val="69"/>
  <p:tag name="PICTUREFILESIZE" val="4570"/>
</p:tagLst>
</file>

<file path=ppt/tags/tag3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C)&#10;\]&#10;\end{document}&#10;"/>
  <p:tag name="FILENAME" val="txp_fig"/>
  <p:tag name="FORMAT" val="pngmono"/>
  <p:tag name="RES" val="1200"/>
  <p:tag name="BLEND" val="0"/>
  <p:tag name="TRANSPARENT" val="0"/>
  <p:tag name="TBUG" val="0"/>
  <p:tag name="ALLOWFS" val="0"/>
  <p:tag name="ORIGWIDTH" val="71"/>
  <p:tag name="PICTUREFILESIZE" val="4478"/>
</p:tagLst>
</file>

<file path=ppt/tags/tag3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S,R)&#10;\]&#10;\end{document}&#10;"/>
  <p:tag name="FILENAME" val="txp_fig"/>
  <p:tag name="FORMAT" val="pngmono"/>
  <p:tag name="RES" val="1200"/>
  <p:tag name="BLEND" val="0"/>
  <p:tag name="TRANSPARENT" val="0"/>
  <p:tag name="TBUG" val="0"/>
  <p:tag name="ALLOWFS" val="0"/>
  <p:tag name="ORIGWIDTH" val="101"/>
  <p:tag name="PICTUREFILESIZE" val="6446"/>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4&#10;\]&#10;\end{document}&#10;"/>
  <p:tag name="FILENAME" val="txp_fig"/>
  <p:tag name="FORMAT" val="pngmono"/>
  <p:tag name="RES" val="1200"/>
  <p:tag name="BLEND" val="0"/>
  <p:tag name="TRANSPARENT" val="0"/>
  <p:tag name="TBUG" val="0"/>
  <p:tag name="ALLOWFS" val="0"/>
  <p:tag name="ORIGWIDTH" val="55"/>
  <p:tag name="PICTUREFILESIZE" val="1695"/>
</p:tagLst>
</file>

<file path=ppt/tags/tag37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_{PS}(x_1\ldots x_n) = \prod_{i=1}^n P(x_i | \mbox{Parents}(X_i))&#10;    = P(x_1\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22"/>
  <p:tag name="PICTUREFILESIZE" val="28627"/>
</p:tagLst>
</file>

<file path=ppt/tags/tag37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_{PS}(x_1\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7"/>
  <p:tag name="PICTUREFILESIZE" val="7289"/>
</p:tagLst>
</file>

<file path=ppt/tags/tag37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to{\rightarrow}&#10;\begin{eqnarray*}&#10;  \lim_{N\to\infty} \hat P(x_1,\ldots, x_n) &#10;      &amp; = &amp; \lim_{N\to\infty} N_{PS}(x_1,\ldots, x_n)/N \\&#10;      &amp; = &amp; S_{PS}(x_1,\ldots,x_n) \\&#10;      &amp; = &amp; P(x_1\ldots x_n)&#10;\end{eqnarray*}&#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70"/>
  <p:tag name="PICTUREFILESIZE" val="39958"/>
</p:tagLst>
</file>

<file path=ppt/tags/tag3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10;\]&#10;\end{document}&#10;"/>
  <p:tag name="FILENAME" val="txp_fig"/>
  <p:tag name="FORMAT" val="pngmono"/>
  <p:tag name="RES" val="1200"/>
  <p:tag name="BLEND" val="0"/>
  <p:tag name="TRANSPARENT" val="0"/>
  <p:tag name="TBUG" val="0"/>
  <p:tag name="ALLOWFS" val="0"/>
  <p:tag name="ORIGWIDTH" val="49"/>
  <p:tag name="PICTUREFILESIZE" val="3137"/>
</p:tagLst>
</file>

<file path=ppt/tags/tag37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S|C)&#10;\]&#10;\end{document}&#10;"/>
  <p:tag name="FILENAME" val="txp_fig"/>
  <p:tag name="FORMAT" val="pngmono"/>
  <p:tag name="RES" val="1200"/>
  <p:tag name="BLEND" val="0"/>
  <p:tag name="TRANSPARENT" val="0"/>
  <p:tag name="TBUG" val="0"/>
  <p:tag name="ALLOWFS" val="0"/>
  <p:tag name="ORIGWIDTH" val="69"/>
  <p:tag name="PICTUREFILESIZE" val="4570"/>
</p:tagLst>
</file>

<file path=ppt/tags/tag3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C)&#10;\]&#10;\end{document}&#10;"/>
  <p:tag name="FILENAME" val="txp_fig"/>
  <p:tag name="FORMAT" val="pngmono"/>
  <p:tag name="RES" val="1200"/>
  <p:tag name="BLEND" val="0"/>
  <p:tag name="TRANSPARENT" val="0"/>
  <p:tag name="TBUG" val="0"/>
  <p:tag name="ALLOWFS" val="0"/>
  <p:tag name="ORIGWIDTH" val="71"/>
  <p:tag name="PICTUREFILESIZE" val="4478"/>
</p:tagLst>
</file>

<file path=ppt/tags/tag3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S,R)&#10;\]&#10;\end{document}&#10;"/>
  <p:tag name="FILENAME" val="txp_fig"/>
  <p:tag name="FORMAT" val="pngmono"/>
  <p:tag name="RES" val="1200"/>
  <p:tag name="BLEND" val="0"/>
  <p:tag name="TRANSPARENT" val="0"/>
  <p:tag name="TBUG" val="0"/>
  <p:tag name="ALLOWFS" val="0"/>
  <p:tag name="ORIGWIDTH" val="101"/>
  <p:tag name="PICTUREFILESIZE" val="6446"/>
</p:tagLst>
</file>

<file path=ppt/tags/tag37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 = 1.0&#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7"/>
  <p:tag name="PICTUREFILESIZE" val="2436"/>
</p:tagLst>
</file>

<file path=ppt/tags/tag37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times 0.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3"/>
  <p:tag name="PICTUREFILESIZE" val="2099"/>
</p:tagLst>
</file>

<file path=ppt/tags/tag37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times 0.99&#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6"/>
  <p:tag name="PICTUREFILESIZE" val="3520"/>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P(W = s ,T = c) + P(W = r, T = c)&#10;\]&#10;\end{document}&#10;"/>
  <p:tag name="FILENAME" val="txp_fig"/>
  <p:tag name="FORMAT" val="pngmono"/>
  <p:tag name="RES" val="1200"/>
  <p:tag name="BLEND" val="0"/>
  <p:tag name="TRANSPARENT" val="0"/>
  <p:tag name="TBUG" val="0"/>
  <p:tag name="ALLOWFS" val="0"/>
  <p:tag name="ORIGWIDTH" val="378"/>
  <p:tag name="PICTUREFILESIZE" val="13658"/>
</p:tagLst>
</file>

<file path=ppt/tags/tag38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_{WS}({\bf z},{\bf e}) = \prod_{i= 1}^l P(z_i|\mbox{Parents}(Z_i))&#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31"/>
  <p:tag name="PICTUREFILESIZE" val="22118"/>
</p:tagLst>
</file>

<file path=ppt/tags/tag38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Red}{w({\bf z},{\bf e}) = \prod_{i = 1}^m P(e_i | \mbox{Parents}(E_i))}&#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305"/>
  <p:tag name="PICTUREFILESIZE" val="34166"/>
</p:tagLst>
</file>

<file path=ppt/tags/tag38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 P({\bf z}, {\bf 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89"/>
  <p:tag name="PICTUREFILESIZE" val="6751"/>
</p:tagLst>
</file>

<file path=ppt/tags/tag38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Sample from $P(S | +c, -w, +r)$&#10;&#10;\end{document}"/>
  <p:tag name="FILENAME" val="TP_tmp"/>
  <p:tag name="FORMAT" val="png16m"/>
  <p:tag name="RES" val="1200"/>
  <p:tag name="BLEND" val="0"/>
  <p:tag name="TRANSPARENT" val="0"/>
  <p:tag name="TBUG" val="0"/>
  <p:tag name="ALLOWFS" val="0"/>
  <p:tag name="ORIGWIDTH" val="136"/>
  <p:tag name="PICTUREFILESIZE" val="7967"/>
</p:tagLst>
</file>

<file path=ppt/tags/tag38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Sample from $P(C | +s, -w, +r)$&#10;&#10;\end{document}"/>
  <p:tag name="FILENAME" val="TP_tmp"/>
  <p:tag name="FORMAT" val="png16m"/>
  <p:tag name="RES" val="1200"/>
  <p:tag name="BLEND" val="0"/>
  <p:tag name="TRANSPARENT" val="0"/>
  <p:tag name="TBUG" val="0"/>
  <p:tag name="ALLOWFS" val="0"/>
  <p:tag name="ORIGWIDTH" val="137"/>
  <p:tag name="PICTUREFILESIZE" val="8113"/>
</p:tagLst>
</file>

<file path=ppt/tags/tag38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Sample from $P(W | +s, +c, +r)$&#10;&#10;\end{document}"/>
  <p:tag name="FILENAME" val="TP_tmp"/>
  <p:tag name="FORMAT" val="png16m"/>
  <p:tag name="RES" val="1200"/>
  <p:tag name="BLEND" val="0"/>
  <p:tag name="TRANSPARENT" val="0"/>
  <p:tag name="TBUG" val="0"/>
  <p:tag name="ALLOWFS" val="0"/>
  <p:tag name="ORIGWIDTH" val="137"/>
  <p:tag name="PICTUREFILESIZE" val="8085"/>
</p:tagLst>
</file>

<file path=ppt/tags/tag38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msmath}&#10;\pagestyle{empty}&#10;&#10;\begin{document}&#10;&#10;\begin{align*}&#10;P(S | +c, +r,  -w) &amp; = \frac{P(S, +c, +r, -w)}{P(+c, +r, -w)} \\&#10;&amp; = \frac{P(S, +c, +r, -w)}{\sum_{s} P(s, +c, +r, -w) } \\&#10;&amp; = \frac{ P(+c) P(S | +c) P(+r | +c) P(-w | S, +r) } {\sum_s P(+c) P(s | +c) P(+r | +c) P(-w | s, +r)} \\&#10;&amp; = \frac{ P(+c) P(S | +c) P(+r | +c) P(-w | S, +r)}  {P(+c) P(+r | +c) \sum_s P(s | +c) P(-w | s, +r) } \\&#10;&amp; = \frac{P(S | +c) P(-w | S, +r) } {\sum_s P(s | +c) P(-w | s, +r) } &#10;\end{align*}&#10;&#10;\end{document}"/>
  <p:tag name="FILENAME" val="TP_tmp"/>
  <p:tag name="FORMAT" val="png16m"/>
  <p:tag name="RES" val="1200"/>
  <p:tag name="BLEND" val="0"/>
  <p:tag name="TRANSPARENT" val="0"/>
  <p:tag name="TBUG" val="0"/>
  <p:tag name="ALLOWFS" val="0"/>
  <p:tag name="ORIGWIDTH" val="280"/>
  <p:tag name="PICTUREFILESIZE" val="95191"/>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2 + 0.3&#10;\]&#10;\end{document}&#10;"/>
  <p:tag name="FILENAME" val="txp_fig"/>
  <p:tag name="FORMAT" val="pngmono"/>
  <p:tag name="RES" val="1200"/>
  <p:tag name="BLEND" val="0"/>
  <p:tag name="TRANSPARENT" val="0"/>
  <p:tag name="TBUG" val="0"/>
  <p:tag name="ALLOWFS" val="0"/>
  <p:tag name="ORIGWIDTH" val="114"/>
  <p:tag name="PICTUREFILESIZE" val="430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5&#10;\]&#10;\end{document}&#10;"/>
  <p:tag name="FILENAME" val="txp_fig"/>
  <p:tag name="FORMAT" val="pngmono"/>
  <p:tag name="RES" val="1200"/>
  <p:tag name="BLEND" val="0"/>
  <p:tag name="TRANSPARENT" val="0"/>
  <p:tag name="TBUG" val="0"/>
  <p:tag name="ALLOWFS" val="0"/>
  <p:tag name="ORIGWIDTH" val="54"/>
  <p:tag name="PICTUREFILESIZE" val="1817"/>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 Y)&#10;\]&#10;\end{document}&#10;"/>
  <p:tag name="FILENAME" val="txp_fig"/>
  <p:tag name="FORMAT" val="pngmono"/>
  <p:tag name="RES" val="1200"/>
  <p:tag name="BLEND" val="0"/>
  <p:tag name="TRANSPARENT" val="0"/>
  <p:tag name="TBUG" val="0"/>
  <p:tag name="ALLOWFS" val="0"/>
  <p:tag name="ORIGWIDTH" val="77"/>
  <p:tag name="PICTUREFILESIZE" val="4525"/>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 = hot)&#10;\]&#10;\end{document}&#10;"/>
  <p:tag name="FILENAME" val="txp_fig"/>
  <p:tag name="FORMAT" val="pngmono"/>
  <p:tag name="RES" val="1200"/>
  <p:tag name="BLEND" val="0"/>
  <p:tag name="TRANSPARENT" val="0"/>
  <p:tag name="TBUG" val="0"/>
  <p:tag name="ALLOWFS" val="0"/>
  <p:tag name="ORIGWIDTH" val="139"/>
  <p:tag name="PICTUREFILESIZE" val="7247"/>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 = cold)&#10;\]&#10;\end{document}&#10;"/>
  <p:tag name="FILENAME" val="txp_fig"/>
  <p:tag name="FORMAT" val="pngmono"/>
  <p:tag name="RES" val="1200"/>
  <p:tag name="BLEND" val="0"/>
  <p:tag name="TRANSPARENT" val="0"/>
  <p:tag name="TBUG" val="0"/>
  <p:tag name="ALLOWFS" val="0"/>
  <p:tag name="ORIGWIDTH" val="145"/>
  <p:tag name="PICTUREFILESIZE" val="7497"/>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10;\]&#10;\end{document}&#10;"/>
  <p:tag name="FILENAME" val="txp_fig"/>
  <p:tag name="FORMAT" val="pngmono"/>
  <p:tag name="RES" val="1200"/>
  <p:tag name="BLEND" val="0"/>
  <p:tag name="TRANSPARENT" val="0"/>
  <p:tag name="TBUG" val="0"/>
  <p:tag name="ALLOWFS" val="0"/>
  <p:tag name="ORIGWIDTH" val="77"/>
  <p:tag name="PICTUREFILESIZE" val="4556"/>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r | T=c) =&#10;\]&#10;\end{document}&#10;"/>
  <p:tag name="FILENAME" val="txp_fig"/>
  <p:tag name="FORMAT" val="pngmono"/>
  <p:tag name="RES" val="1200"/>
  <p:tag name="BLEND" val="0"/>
  <p:tag name="TRANSPARENT" val="0"/>
  <p:tag name="TBUG" val="0"/>
  <p:tag name="ALLOWFS" val="0"/>
  <p:tag name="ORIGWIDTH" val="184"/>
  <p:tag name="PICTUREFILESIZE" val="7084"/>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r ,T = c)}{P(W = s, T=c) + P(W = r, T = c)}&#10;\]&#10;\end{document}&#10;"/>
  <p:tag name="FILENAME" val="txp_fig"/>
  <p:tag name="FORMAT" val="pngmono"/>
  <p:tag name="RES" val="1200"/>
  <p:tag name="BLEND" val="0"/>
  <p:tag name="TRANSPARENT" val="0"/>
  <p:tag name="TBUG" val="0"/>
  <p:tag name="ALLOWFS" val="0"/>
  <p:tag name="ORIGWIDTH" val="382"/>
  <p:tag name="PICTUREFILESIZE" val="22276"/>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r ,T = c)}{P(T = c)}&#10;\]&#10;\end{document}&#10;"/>
  <p:tag name="FILENAME" val="txp_fig"/>
  <p:tag name="FORMAT" val="pngmono"/>
  <p:tag name="RES" val="1200"/>
  <p:tag name="BLEND" val="0"/>
  <p:tag name="TRANSPARENT" val="0"/>
  <p:tag name="TBUG" val="0"/>
  <p:tag name="ALLOWFS" val="0"/>
  <p:tag name="ORIGWIDTH" val="189"/>
  <p:tag name="PICTUREFILESIZE" val="11625"/>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0.3}{0.2 + 0.3} = 0.6&#10;\]&#10;\end{document}&#10;"/>
  <p:tag name="FILENAME" val="txp_fig"/>
  <p:tag name="FORMAT" val="pngmono"/>
  <p:tag name="RES" val="1200"/>
  <p:tag name="BLEND" val="0"/>
  <p:tag name="TRANSPARENT" val="0"/>
  <p:tag name="TBUG" val="0"/>
  <p:tag name="ALLOWFS" val="0"/>
  <p:tag name="ORIGWIDTH" val="178"/>
  <p:tag name="PICTUREFILESIZE" val="9665"/>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rain) = 0.1&#10;\]&#10;\end{document}&#10;"/>
  <p:tag name="FILENAME" val="txp_fig"/>
  <p:tag name="FORMAT" val="pngmono"/>
  <p:tag name="RES" val="1200"/>
  <p:tag name="BLEND" val="0"/>
  <p:tag name="TRANSPARENT" val="0"/>
  <p:tag name="TBUG" val="0"/>
  <p:tag name="ALLOWFS" val="0"/>
  <p:tag name="ORIGWIDTH" val="191"/>
  <p:tag name="PICTUREFILESIZE" val="8274"/>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10;\documentclass{slides}\pagestyle{empty}&#10;&#10;\begin{document}&#10;\[&#10;P(W=s | T= c ) = &#10;\]&#10;\end{document}&#10;"/>
  <p:tag name="FILENAME" val="txp_fig"/>
  <p:tag name="FORMAT" val="pngmono"/>
  <p:tag name="RES" val="1200"/>
  <p:tag name="BLEND" val="0"/>
  <p:tag name="TRANSPARENT" val="1"/>
  <p:tag name="TBUG" val="0"/>
  <p:tag name="ALLOWFS" val="0"/>
  <p:tag name="ORIGWIDTH" val="184"/>
  <p:tag name="PICTUREFILESIZE" val="7225"/>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s ,T = c)}{P(W = s, T=c) + P(W = r,  T = c)}&#10;\]&#10;\end{document}&#10;"/>
  <p:tag name="FILENAME" val="txp_fig"/>
  <p:tag name="FORMAT" val="pngmono"/>
  <p:tag name="RES" val="1200"/>
  <p:tag name="BLEND" val="0"/>
  <p:tag name="TRANSPARENT" val="0"/>
  <p:tag name="TBUG" val="0"/>
  <p:tag name="ALLOWFS" val="0"/>
  <p:tag name="ORIGWIDTH" val="382"/>
  <p:tag name="PICTUREFILESIZE" val="22441"/>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s ,T = c)}{P(T = c)}&#10;\]&#10;\end{document}&#10;"/>
  <p:tag name="FILENAME" val="txp_fig"/>
  <p:tag name="FORMAT" val="pngmono"/>
  <p:tag name="RES" val="1200"/>
  <p:tag name="BLEND" val="0"/>
  <p:tag name="TRANSPARENT" val="0"/>
  <p:tag name="TBUG" val="0"/>
  <p:tag name="ALLOWFS" val="0"/>
  <p:tag name="ORIGWIDTH" val="190"/>
  <p:tag name="PICTUREFILESIZE" val="11793"/>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0.2}{0.2 + 0.3} = 0.4&#10;\]&#10;\end{document}&#10;"/>
  <p:tag name="FILENAME" val="txp_fig"/>
  <p:tag name="FORMAT" val="pngmono"/>
  <p:tag name="RES" val="1200"/>
  <p:tag name="BLEND" val="0"/>
  <p:tag name="TRANSPARENT" val="0"/>
  <p:tag name="TBUG" val="0"/>
  <p:tag name="ALLOWFS" val="0"/>
  <p:tag name="ORIGWIDTH" val="178"/>
  <p:tag name="PICTUREFILESIZE" val="9153"/>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 | T = c)&#10;\]&#10;\end{document}&#10;"/>
  <p:tag name="FILENAME" val="txp_fig"/>
  <p:tag name="FORMAT" val="pngmono"/>
  <p:tag name="RES" val="1200"/>
  <p:tag name="BLEND" val="0"/>
  <p:tag name="TRANSPARENT" val="0"/>
  <p:tag name="TBUG" val="0"/>
  <p:tag name="ALLOWFS" val="0"/>
  <p:tag name="ORIGWIDTH" val="117"/>
  <p:tag name="PICTUREFILESIZE" val="5699"/>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 | T = c)&#10;\]&#10;\end{document}&#10;"/>
  <p:tag name="FILENAME" val="txp_fig"/>
  <p:tag name="FORMAT" val="pngmono"/>
  <p:tag name="RES" val="1200"/>
  <p:tag name="BLEND" val="0"/>
  <p:tag name="TRANSPARENT" val="0"/>
  <p:tag name="TBUG" val="0"/>
  <p:tag name="ALLOWFS" val="0"/>
  <p:tag name="ORIGWIDTH" val="117"/>
  <p:tag name="PICTUREFILESIZE" val="5699"/>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 W)&#10;\]&#10;\end{document}&#10;"/>
  <p:tag name="FILENAME" val="txp_fig"/>
  <p:tag name="FORMAT" val="pngmono"/>
  <p:tag name="RES" val="1200"/>
  <p:tag name="BLEND" val="0"/>
  <p:tag name="TRANSPARENT" val="0"/>
  <p:tag name="TBUG" val="0"/>
  <p:tag name="ALLOWFS" val="0"/>
  <p:tag name="ORIGWIDTH" val="75"/>
  <p:tag name="PICTUREFILESIZE" val="4532"/>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10;\documentclass{slides}\pagestyle{empty}&#10;&#10;\begin{document}&#10;\[&#10;P(W=s | T= c ) = &#10;\]&#10;\end{document}&#10;"/>
  <p:tag name="FILENAME" val="txp_fig"/>
  <p:tag name="FORMAT" val="pngmono"/>
  <p:tag name="RES" val="1200"/>
  <p:tag name="BLEND" val="0"/>
  <p:tag name="TRANSPARENT" val="1"/>
  <p:tag name="TBUG" val="0"/>
  <p:tag name="ALLOWFS" val="0"/>
  <p:tag name="ORIGWIDTH" val="184"/>
  <p:tag name="PICTUREFILESIZE" val="7225"/>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 \ \, P(X=x) \ge 0&#10;\]&#10;\end{document}&#10;"/>
  <p:tag name="FILENAME" val="txp_fig"/>
  <p:tag name="FORMAT" val="pngmono"/>
  <p:tag name="RES" val="1200"/>
  <p:tag name="BLEND" val="0"/>
  <p:tag name="TRANSPARENT" val="0"/>
  <p:tag name="TBUG" val="0"/>
  <p:tag name="ALLOWFS" val="0"/>
  <p:tag name="ORIGWIDTH" val="173"/>
  <p:tag name="PICTUREFILESIZE" val="8443"/>
</p:tagLst>
</file>

<file path=ppt/tags/tag6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s ,T = c)}{P(W = s, T=c) + P(W = r,  T = c)}&#10;\]&#10;\end{document}&#10;"/>
  <p:tag name="FILENAME" val="txp_fig"/>
  <p:tag name="FORMAT" val="pngmono"/>
  <p:tag name="RES" val="1200"/>
  <p:tag name="BLEND" val="0"/>
  <p:tag name="TRANSPARENT" val="0"/>
  <p:tag name="TBUG" val="0"/>
  <p:tag name="ALLOWFS" val="0"/>
  <p:tag name="ORIGWIDTH" val="382"/>
  <p:tag name="PICTUREFILESIZE" val="22441"/>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s ,T = c)}{P(T = c)}&#10;\]&#10;\end{document}&#10;"/>
  <p:tag name="FILENAME" val="txp_fig"/>
  <p:tag name="FORMAT" val="pngmono"/>
  <p:tag name="RES" val="1200"/>
  <p:tag name="BLEND" val="0"/>
  <p:tag name="TRANSPARENT" val="0"/>
  <p:tag name="TBUG" val="0"/>
  <p:tag name="ALLOWFS" val="0"/>
  <p:tag name="ORIGWIDTH" val="190"/>
  <p:tag name="PICTUREFILESIZE" val="11793"/>
</p:tagLst>
</file>

<file path=ppt/tags/tag6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0.2}{0.2 + 0.3} = 0.4&#10;\]&#10;\end{document}&#10;"/>
  <p:tag name="FILENAME" val="txp_fig"/>
  <p:tag name="FORMAT" val="pngmono"/>
  <p:tag name="RES" val="1200"/>
  <p:tag name="BLEND" val="0"/>
  <p:tag name="TRANSPARENT" val="0"/>
  <p:tag name="TBUG" val="0"/>
  <p:tag name="ALLOWFS" val="0"/>
  <p:tag name="ORIGWIDTH" val="178"/>
  <p:tag name="PICTUREFILESIZE" val="9153"/>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r | T=c) = ???&#10;\]&#10;\end{document}&#10;"/>
  <p:tag name="FILENAME" val="txp_fig"/>
  <p:tag name="FORMAT" val="pngmono"/>
  <p:tag name="RES" val="1200"/>
  <p:tag name="BLEND" val="0"/>
  <p:tag name="TRANSPARENT" val="0"/>
  <p:tag name="TBUG" val="0"/>
  <p:tag name="ALLOWFS" val="0"/>
  <p:tag name="ORIGWIDTH" val="220"/>
  <p:tag name="PICTUREFILESIZE" val="8595"/>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r ,T = c)}{P(W = s, T=c) + P(W = r, T = c)}&#10;\]&#10;\end{document}&#10;"/>
  <p:tag name="FILENAME" val="txp_fig"/>
  <p:tag name="FORMAT" val="pngmono"/>
  <p:tag name="RES" val="1200"/>
  <p:tag name="BLEND" val="0"/>
  <p:tag name="TRANSPARENT" val="0"/>
  <p:tag name="TBUG" val="0"/>
  <p:tag name="ALLOWFS" val="0"/>
  <p:tag name="ORIGWIDTH" val="382"/>
  <p:tag name="PICTUREFILESIZE" val="22276"/>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r ,T = c)}{P(T = c)}&#10;\]&#10;\end{document}&#10;"/>
  <p:tag name="FILENAME" val="txp_fig"/>
  <p:tag name="FORMAT" val="pngmono"/>
  <p:tag name="RES" val="1200"/>
  <p:tag name="BLEND" val="0"/>
  <p:tag name="TRANSPARENT" val="0"/>
  <p:tag name="TBUG" val="0"/>
  <p:tag name="ALLOWFS" val="0"/>
  <p:tag name="ORIGWIDTH" val="189"/>
  <p:tag name="PICTUREFILESIZE" val="11625"/>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0.3}{0.2 + 0.3} = 0.6&#10;\]&#10;\end{document}&#10;"/>
  <p:tag name="FILENAME" val="txp_fig"/>
  <p:tag name="FORMAT" val="pngmono"/>
  <p:tag name="RES" val="1200"/>
  <p:tag name="BLEND" val="0"/>
  <p:tag name="TRANSPARENT" val="0"/>
  <p:tag name="TBUG" val="0"/>
  <p:tag name="ALLOWFS" val="0"/>
  <p:tag name="ORIGWIDTH" val="178"/>
  <p:tag name="PICTUREFILESIZE" val="9665"/>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 | T = c)&#10;\]&#10;\end{document}&#10;"/>
  <p:tag name="FILENAME" val="txp_fig"/>
  <p:tag name="FORMAT" val="pngmono"/>
  <p:tag name="RES" val="1200"/>
  <p:tag name="BLEND" val="0"/>
  <p:tag name="TRANSPARENT" val="0"/>
  <p:tag name="TBUG" val="0"/>
  <p:tag name="ALLOWFS" val="0"/>
  <p:tag name="ORIGWIDTH" val="117"/>
  <p:tag name="PICTUREFILESIZE" val="5699"/>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 W)&#10;\]&#10;\end{document}&#10;"/>
  <p:tag name="FILENAME" val="txp_fig"/>
  <p:tag name="FORMAT" val="pngmono"/>
  <p:tag name="RES" val="1200"/>
  <p:tag name="BLEND" val="0"/>
  <p:tag name="TRANSPARENT" val="0"/>
  <p:tag name="TBUG" val="0"/>
  <p:tag name="ALLOWFS" val="0"/>
  <p:tag name="ORIGWIDTH" val="75"/>
  <p:tag name="PICTUREFILESIZE" val="4532"/>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x P(X=x) = 1&#10;\]&#10;\end{document}&#10;"/>
  <p:tag name="FILENAME" val="txp_fig"/>
  <p:tag name="FORMAT" val="pngmono"/>
  <p:tag name="RES" val="1200"/>
  <p:tag name="BLEND" val="0"/>
  <p:tag name="TRANSPARENT" val="0"/>
  <p:tag name="TBUG" val="0"/>
  <p:tag name="ALLOWFS" val="0"/>
  <p:tag name="ORIGWIDTH" val="167"/>
  <p:tag name="PICTUREFILESIZE" val="8883"/>
</p:tagLst>
</file>

<file path=ppt/tags/tag7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 x_2) = \frac{P(x_1, x_2)}{P(x_2)} = \frac{P(x_1, x_2)}{\sum_{x_1} P(x_1, 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74"/>
  <p:tag name="PICTUREFILESIZE" val="29502"/>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 Y)&#10;\]&#10;\end{document}&#10;"/>
  <p:tag name="FILENAME" val="txp_fig"/>
  <p:tag name="FORMAT" val="pngmono"/>
  <p:tag name="RES" val="1200"/>
  <p:tag name="BLEND" val="0"/>
  <p:tag name="TRANSPARENT" val="0"/>
  <p:tag name="TBUG" val="0"/>
  <p:tag name="ALLOWFS" val="0"/>
  <p:tag name="ORIGWIDTH" val="77"/>
  <p:tag name="PICTUREFILESIZE" val="4525"/>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 r)&#10;\]&#10;\end{document}&#10;"/>
  <p:tag name="FILENAME" val="txp_fig"/>
  <p:tag name="FORMAT" val="pngmono"/>
  <p:tag name="RES" val="1200"/>
  <p:tag name="BLEND" val="0"/>
  <p:tag name="TRANSPARENT" val="0"/>
  <p:tag name="TBUG" val="0"/>
  <p:tag name="ALLOWFS" val="0"/>
  <p:tag name="ORIGWIDTH" val="67"/>
  <p:tag name="PICTUREFILESIZE" val="3612"/>
</p:tagLst>
</file>

<file path=ppt/tags/tag7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 |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5"/>
  <p:tag name="PICTUREFILESIZE" val="3575"/>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 x_2) = \frac{P(x_1, x_2)}{P(x_2)} = \frac{P(x_1, x_2)}{\sum_{x_1} P(x_1, 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74"/>
  <p:tag name="PICTUREFILESIZE" val="29502"/>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 = hot)&#10;\]&#10;\end{document}&#10;"/>
  <p:tag name="FILENAME" val="txp_fig"/>
  <p:tag name="FORMAT" val="pngmono"/>
  <p:tag name="RES" val="1200"/>
  <p:tag name="BLEND" val="0"/>
  <p:tag name="TRANSPARENT" val="0"/>
  <p:tag name="TBUG" val="0"/>
  <p:tag name="ALLOWFS" val="0"/>
  <p:tag name="ORIGWIDTH" val="139"/>
  <p:tag name="PICTUREFILESIZE" val="7247"/>
</p:tagLst>
</file>

<file path=ppt/tags/tag7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 = cold)&#10;\]&#10;\end{document}&#10;"/>
  <p:tag name="FILENAME" val="txp_fig"/>
  <p:tag name="FORMAT" val="pngmono"/>
  <p:tag name="RES" val="1200"/>
  <p:tag name="BLEND" val="0"/>
  <p:tag name="TRANSPARENT" val="0"/>
  <p:tag name="TBUG" val="0"/>
  <p:tag name="ALLOWFS" val="0"/>
  <p:tag name="ORIGWIDTH" val="145"/>
  <p:tag name="PICTUREFILESIZE" val="7497"/>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10;\]&#10;\end{document}&#10;"/>
  <p:tag name="FILENAME" val="txp_fig"/>
  <p:tag name="FORMAT" val="pngmono"/>
  <p:tag name="RES" val="1200"/>
  <p:tag name="BLEND" val="0"/>
  <p:tag name="TRANSPARENT" val="0"/>
  <p:tag name="TBUG" val="0"/>
  <p:tag name="ALLOWFS" val="0"/>
  <p:tag name="ORIGWIDTH" val="77"/>
  <p:tag name="PICTUREFILESIZE" val="4556"/>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ain) = P(W=rain), \]&#10;\end{document}&#10;"/>
  <p:tag name="FILENAME" val="txp_fig"/>
  <p:tag name="FORMAT" val="pngmono"/>
  <p:tag name="RES" val="1200"/>
  <p:tag name="BLEND" val="0"/>
  <p:tag name="TRANSPARENT" val="0"/>
  <p:tag name="TBUG" val="0"/>
  <p:tag name="ALLOWFS" val="0"/>
  <p:tag name="ORIGWIDTH" val="243"/>
  <p:tag name="PICTUREFILESIZE" val="11947"/>
</p:tagLst>
</file>

<file path=ppt/tags/tag8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8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8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8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8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8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10;P(hot) = P(T = hot),   \]&#10;\end{document}&#10;"/>
  <p:tag name="FILENAME" val="txp_fig"/>
  <p:tag name="FORMAT" val="pngmono"/>
  <p:tag name="RES" val="1200"/>
  <p:tag name="BLEND" val="0"/>
  <p:tag name="TRANSPARENT" val="0"/>
  <p:tag name="TBUG" val="0"/>
  <p:tag name="ALLOWFS" val="0"/>
  <p:tag name="ORIGWIDTH" val="213"/>
  <p:tag name="PICTUREFILESIZE" val="9650"/>
</p:tagLst>
</file>

<file path=ppt/tags/tag9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x, y)}{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4"/>
  <p:tag name="PICTUREFILESIZE" val="13149"/>
</p:tagLst>
</file>

<file path=ppt/tags/tag9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P(x|y) = P(x, y) &#10;\]&#10;\end{document}&#10;"/>
  <p:tag name="FILENAME" val="txp_fig"/>
  <p:tag name="FORMAT" val="pngmono"/>
  <p:tag name="RES" val="1200"/>
  <p:tag name="BLEND" val="0"/>
  <p:tag name="TRANSPARENT" val="0"/>
  <p:tag name="TBUG" val="0"/>
  <p:tag name="ALLOWFS" val="0"/>
  <p:tag name="ORIGWIDTH" val="207"/>
  <p:tag name="PICTUREFILESIZE" val="11250"/>
</p:tagLst>
</file>

<file path=ppt/tags/tag9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D| W)&#10;\]&#10;\end{document}&#10;"/>
  <p:tag name="FILENAME" val="txp_fig"/>
  <p:tag name="FORMAT" val="pngmono"/>
  <p:tag name="RES" val="1200"/>
  <p:tag name="BLEND" val="0"/>
  <p:tag name="TRANSPARENT" val="0"/>
  <p:tag name="TBUG" val="0"/>
  <p:tag name="ALLOWFS" val="0"/>
  <p:tag name="ORIGWIDTH" val="80"/>
  <p:tag name="PICTUREFILESIZE" val="4793"/>
</p:tagLst>
</file>

<file path=ppt/tags/tag9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D, W)&#10;\]&#10;\end{document}&#10;"/>
  <p:tag name="FILENAME" val="txp_fig"/>
  <p:tag name="FORMAT" val="pngmono"/>
  <p:tag name="RES" val="1200"/>
  <p:tag name="BLEND" val="0"/>
  <p:tag name="TRANSPARENT" val="0"/>
  <p:tag name="TBUG" val="0"/>
  <p:tag name="ALLOWFS" val="0"/>
  <p:tag name="ORIGWIDTH" val="83"/>
  <p:tag name="PICTUREFILESIZE" val="4861"/>
</p:tagLst>
</file>

<file path=ppt/tags/tag9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9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P(x|y) = P(x, y) &#10;\]&#10;\end{document}&#10;"/>
  <p:tag name="FILENAME" val="txp_fig"/>
  <p:tag name="FORMAT" val="pngmono"/>
  <p:tag name="RES" val="1200"/>
  <p:tag name="BLEND" val="0"/>
  <p:tag name="TRANSPARENT" val="0"/>
  <p:tag name="TBUG" val="0"/>
  <p:tag name="ALLOWFS" val="0"/>
  <p:tag name="ORIGWIDTH" val="207"/>
  <p:tag name="PICTUREFILESIZE" val="11250"/>
</p:tagLst>
</file>

<file path=ppt/tags/tag9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x_3) = P(x_1) P(x_2 | x_1) P(x_3|x_1,x_2)$&#10;\end{document}&#10;"/>
  <p:tag name="FILENAME" val="txp_fig"/>
  <p:tag name="FORMAT" val="pngmono"/>
  <p:tag name="RES" val="1200"/>
  <p:tag name="BLEND" val="0"/>
  <p:tag name="TRANSPARENT" val="0"/>
  <p:tag name="TBUG" val="0"/>
  <p:tag name="ALLOWFS" val="0"/>
  <p:tag name="ORIGWIDTH" val="415"/>
  <p:tag name="PICTUREFILESIZE" val="20588"/>
</p:tagLst>
</file>

<file path=ppt/tags/tag9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 P(x_i | x_1 \ldots x_{i-1})&#10;\]&#10;\end{document}&#10;"/>
  <p:tag name="FILENAME" val="txp_fig"/>
  <p:tag name="FORMAT" val="pngmono"/>
  <p:tag name="RES" val="1200"/>
  <p:tag name="BLEND" val="0"/>
  <p:tag name="TRANSPARENT" val="0"/>
  <p:tag name="TBUG" val="0"/>
  <p:tag name="ALLOWFS" val="0"/>
  <p:tag name="ORIGWIDTH" val="361"/>
  <p:tag name="PICTUREFILESIZE" val="16681"/>
</p:tagLst>
</file>

<file path=ppt/tags/tag9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 y)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8"/>
  <p:tag name="PICTUREFILESIZE" val="10456"/>
</p:tagLst>
</file>

<file path=ppt/tags/tag9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y | x)}{P(y)} 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7"/>
  <p:tag name="PICTUREFILESIZE" val="1633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9570</Words>
  <Application>Microsoft Office PowerPoint</Application>
  <PresentationFormat>宽屏</PresentationFormat>
  <Paragraphs>3276</Paragraphs>
  <Slides>151</Slides>
  <Notes>28</Notes>
  <HiddenSlides>8</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151</vt:i4>
      </vt:variant>
    </vt:vector>
  </HeadingPairs>
  <TitlesOfParts>
    <vt:vector size="164" baseType="lpstr">
      <vt:lpstr>等线</vt:lpstr>
      <vt:lpstr>等线 Light</vt:lpstr>
      <vt:lpstr>FangSong_GB2312</vt:lpstr>
      <vt:lpstr>黑体</vt:lpstr>
      <vt:lpstr>隶书</vt:lpstr>
      <vt:lpstr>宋体</vt:lpstr>
      <vt:lpstr>微软雅黑</vt:lpstr>
      <vt:lpstr>Arial</vt:lpstr>
      <vt:lpstr>Calibri</vt:lpstr>
      <vt:lpstr>Tahoma</vt:lpstr>
      <vt:lpstr>Times New Roman</vt:lpstr>
      <vt:lpstr>Wingdings</vt:lpstr>
      <vt:lpstr>Office 主题​​</vt:lpstr>
      <vt:lpstr>PowerPoint 演示文稿</vt:lpstr>
      <vt:lpstr>PowerPoint 演示文稿</vt:lpstr>
      <vt:lpstr>PowerPoint 演示文稿</vt:lpstr>
      <vt:lpstr>主 要 内 容</vt:lpstr>
      <vt:lpstr>5.1.1 不确定性推理的含义</vt:lpstr>
      <vt:lpstr>PowerPoint 演示文稿</vt:lpstr>
      <vt:lpstr>PowerPoint 演示文稿</vt:lpstr>
      <vt:lpstr>PowerPoint 演示文稿</vt:lpstr>
      <vt:lpstr>5.4 不确定性推理类型</vt:lpstr>
      <vt:lpstr>5.1.4 不确定性推理类型</vt:lpstr>
      <vt:lpstr>PowerPoint 演示文稿</vt:lpstr>
      <vt:lpstr>PowerPoint 演示文稿</vt:lpstr>
      <vt:lpstr>PowerPoint 演示文稿</vt:lpstr>
      <vt:lpstr>主 要 内 容</vt:lpstr>
      <vt:lpstr>5.2 概率统计方法</vt:lpstr>
      <vt:lpstr>Random Variables</vt:lpstr>
      <vt:lpstr>Probability Distributions</vt:lpstr>
      <vt:lpstr>Probability Distributions</vt:lpstr>
      <vt:lpstr>Joint Distributions</vt:lpstr>
      <vt:lpstr>Probabilistic Models</vt:lpstr>
      <vt:lpstr>Events</vt:lpstr>
      <vt:lpstr>Quiz: Events</vt:lpstr>
      <vt:lpstr>Marginal Distributions</vt:lpstr>
      <vt:lpstr>Quiz: Marginal Distributions</vt:lpstr>
      <vt:lpstr>Conditional Probabilities</vt:lpstr>
      <vt:lpstr>Quiz: Conditional Probabilities</vt:lpstr>
      <vt:lpstr>Conditional Distributions</vt:lpstr>
      <vt:lpstr>Normalization Trick</vt:lpstr>
      <vt:lpstr>Normalization Trick</vt:lpstr>
      <vt:lpstr>Normalization Trick</vt:lpstr>
      <vt:lpstr>Quiz: Normalization Trick</vt:lpstr>
      <vt:lpstr>To Normalize</vt:lpstr>
      <vt:lpstr>Normalization Trick</vt:lpstr>
      <vt:lpstr>Conditional Distributions</vt:lpstr>
      <vt:lpstr>Probabilistic Inference</vt:lpstr>
      <vt:lpstr>Inference by Enumeration</vt:lpstr>
      <vt:lpstr>Inference by Enumeration</vt:lpstr>
      <vt:lpstr>Inference by Enumeration</vt:lpstr>
      <vt:lpstr>The Product Rule</vt:lpstr>
      <vt:lpstr>The Product Rule</vt:lpstr>
      <vt:lpstr>The Chain Rule</vt:lpstr>
      <vt:lpstr>Bayes’ Rule</vt:lpstr>
      <vt:lpstr>Bayes’ Rule</vt:lpstr>
      <vt:lpstr>Inference with Bayes’ Rule</vt:lpstr>
      <vt:lpstr>Quiz: Bayes’ Rule</vt:lpstr>
      <vt:lpstr>主 要 内 容</vt:lpstr>
      <vt:lpstr>PowerPoint 演示文稿</vt:lpstr>
      <vt:lpstr>Probability Recap</vt:lpstr>
      <vt:lpstr>Bayes’ Nets</vt:lpstr>
      <vt:lpstr>Bayes’ Net Semantics</vt:lpstr>
      <vt:lpstr>Example: Alarm Network</vt:lpstr>
      <vt:lpstr>Example: Alarm Network</vt:lpstr>
      <vt:lpstr>Size of a Bayes’ Net</vt:lpstr>
      <vt:lpstr>Bayes’ Nets</vt:lpstr>
      <vt:lpstr>Conditional Independence</vt:lpstr>
      <vt:lpstr>Bayes Nets: Assumptions</vt:lpstr>
      <vt:lpstr>Example</vt:lpstr>
      <vt:lpstr>Independence in a BN</vt:lpstr>
      <vt:lpstr>D-separation: Outline</vt:lpstr>
      <vt:lpstr>D-separation: Outline</vt:lpstr>
      <vt:lpstr>Causal Chains</vt:lpstr>
      <vt:lpstr>Causal Chains</vt:lpstr>
      <vt:lpstr>Common Cause</vt:lpstr>
      <vt:lpstr>Common Cause</vt:lpstr>
      <vt:lpstr>Common Effect</vt:lpstr>
      <vt:lpstr>Common Effect</vt:lpstr>
      <vt:lpstr>The General Case</vt:lpstr>
      <vt:lpstr>The General Case</vt:lpstr>
      <vt:lpstr>Reachability</vt:lpstr>
      <vt:lpstr>Active / Inactive Paths</vt:lpstr>
      <vt:lpstr>D-Separation</vt:lpstr>
      <vt:lpstr>Example</vt:lpstr>
      <vt:lpstr>Example</vt:lpstr>
      <vt:lpstr>Example</vt:lpstr>
      <vt:lpstr>D-separation and Markov Blanket </vt:lpstr>
      <vt:lpstr>Structure Implications</vt:lpstr>
      <vt:lpstr>Computing All Independences</vt:lpstr>
      <vt:lpstr>Topology Limits Distributions</vt:lpstr>
      <vt:lpstr>Bayes’ Nets</vt:lpstr>
      <vt:lpstr>Bayes’ Net Representation</vt:lpstr>
      <vt:lpstr>Example: Alarm Network</vt:lpstr>
      <vt:lpstr>Example: Alarm Network</vt:lpstr>
      <vt:lpstr>Example: Alarm Network</vt:lpstr>
      <vt:lpstr>Bayes’ Nets</vt:lpstr>
      <vt:lpstr>Inference</vt:lpstr>
      <vt:lpstr>Inference by Enumeration</vt:lpstr>
      <vt:lpstr>Inference by Enumeration in Bayes’ Net</vt:lpstr>
      <vt:lpstr>Inference by Enumeration?</vt:lpstr>
      <vt:lpstr>Inference by Enumeration vs. Variable Elimination</vt:lpstr>
      <vt:lpstr>Factor Zoo</vt:lpstr>
      <vt:lpstr>Factor Zoo I</vt:lpstr>
      <vt:lpstr>Factor Zoo II</vt:lpstr>
      <vt:lpstr>Factor Zoo III</vt:lpstr>
      <vt:lpstr>Factor Zoo Summary</vt:lpstr>
      <vt:lpstr>Example: Traffic Domain</vt:lpstr>
      <vt:lpstr>Variable Elimination (VE)</vt:lpstr>
      <vt:lpstr>Inference by Enumeration: Procedural Outline</vt:lpstr>
      <vt:lpstr>Operation 1: Join Factors</vt:lpstr>
      <vt:lpstr>Example: Multiple Joins</vt:lpstr>
      <vt:lpstr>Example: Multiple Joins</vt:lpstr>
      <vt:lpstr>Operation 2: Eliminate</vt:lpstr>
      <vt:lpstr>Multiple Elimination</vt:lpstr>
      <vt:lpstr>Thus Far: Multiple Join, Multiple Eliminate (= Inference by Enumeration)</vt:lpstr>
      <vt:lpstr>Marginalizing Early (= Variable Elimination)</vt:lpstr>
      <vt:lpstr>Traffic Domain</vt:lpstr>
      <vt:lpstr>Marginalizing Early! (aka VE)</vt:lpstr>
      <vt:lpstr>Evidence</vt:lpstr>
      <vt:lpstr>Evidence II</vt:lpstr>
      <vt:lpstr>Evidence II</vt:lpstr>
      <vt:lpstr>General Variable Elimination</vt:lpstr>
      <vt:lpstr>Example</vt:lpstr>
      <vt:lpstr>Example</vt:lpstr>
      <vt:lpstr>Example 2: P(B|a)</vt:lpstr>
      <vt:lpstr>Same Example in Equations</vt:lpstr>
      <vt:lpstr>Another Variable Elimination Example</vt:lpstr>
      <vt:lpstr>Variable Elimination Ordering</vt:lpstr>
      <vt:lpstr>VE: Computational and Space Complexity</vt:lpstr>
      <vt:lpstr>Worst Case Complexity?</vt:lpstr>
      <vt:lpstr>Bayes’ Nets</vt:lpstr>
      <vt:lpstr>PowerPoint 演示文稿</vt:lpstr>
      <vt:lpstr>Bayes’ Net Representation</vt:lpstr>
      <vt:lpstr>Variable Elimination</vt:lpstr>
      <vt:lpstr>Worst Case Complexity?</vt:lpstr>
      <vt:lpstr>Approximate Inference: Sampling</vt:lpstr>
      <vt:lpstr>Sampling</vt:lpstr>
      <vt:lpstr>Sampling</vt:lpstr>
      <vt:lpstr>Sampling in Bayes’ Nets</vt:lpstr>
      <vt:lpstr>Prior Sampling</vt:lpstr>
      <vt:lpstr>Prior Sampling</vt:lpstr>
      <vt:lpstr>Prior Sampling</vt:lpstr>
      <vt:lpstr>Prior Sampling</vt:lpstr>
      <vt:lpstr>Example</vt:lpstr>
      <vt:lpstr>Rejection Sampling</vt:lpstr>
      <vt:lpstr>Rejection Sampling</vt:lpstr>
      <vt:lpstr>Rejection Sampling</vt:lpstr>
      <vt:lpstr>Likelihood Weighting</vt:lpstr>
      <vt:lpstr>Likelihood Weighting</vt:lpstr>
      <vt:lpstr>Likelihood Weighting</vt:lpstr>
      <vt:lpstr>Likelihood Weighting</vt:lpstr>
      <vt:lpstr>Likelihood Weighting</vt:lpstr>
      <vt:lpstr>Likelihood Weighting</vt:lpstr>
      <vt:lpstr>Gibbs Sampling</vt:lpstr>
      <vt:lpstr>Gibbs Sampling</vt:lpstr>
      <vt:lpstr>Gibbs Sampling Example: P( S | +r)</vt:lpstr>
      <vt:lpstr>Gibbs Sampling</vt:lpstr>
      <vt:lpstr>Efficient Resampling of One Variable</vt:lpstr>
      <vt:lpstr>Bayes’ Net Sampling Summary</vt:lpstr>
      <vt:lpstr>Further Reading on Gibbs Sampling*</vt:lpstr>
      <vt:lpstr>How About Particle Filtering?</vt:lpstr>
      <vt:lpstr>Particle Filtering</vt:lpstr>
      <vt:lpstr>Markov Chain Monte Carlo*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tang buzhou</cp:lastModifiedBy>
  <cp:revision>1410</cp:revision>
  <dcterms:created xsi:type="dcterms:W3CDTF">2016-03-31T00:54:00Z</dcterms:created>
  <dcterms:modified xsi:type="dcterms:W3CDTF">2020-10-08T16:38:30Z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